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78" r:id="rId4"/>
    <p:sldId id="258" r:id="rId5"/>
    <p:sldId id="259" r:id="rId6"/>
    <p:sldId id="277" r:id="rId7"/>
    <p:sldId id="302" r:id="rId8"/>
    <p:sldId id="260" r:id="rId9"/>
    <p:sldId id="273" r:id="rId10"/>
    <p:sldId id="262" r:id="rId11"/>
    <p:sldId id="276" r:id="rId12"/>
    <p:sldId id="263" r:id="rId13"/>
    <p:sldId id="267" r:id="rId14"/>
    <p:sldId id="270" r:id="rId15"/>
    <p:sldId id="275" r:id="rId16"/>
    <p:sldId id="266" r:id="rId17"/>
    <p:sldId id="279" r:id="rId18"/>
    <p:sldId id="265" r:id="rId19"/>
    <p:sldId id="280" r:id="rId20"/>
    <p:sldId id="291" r:id="rId21"/>
    <p:sldId id="289" r:id="rId22"/>
    <p:sldId id="281" r:id="rId23"/>
    <p:sldId id="288" r:id="rId24"/>
    <p:sldId id="283" r:id="rId25"/>
    <p:sldId id="300" r:id="rId26"/>
    <p:sldId id="295" r:id="rId27"/>
    <p:sldId id="287" r:id="rId28"/>
    <p:sldId id="292" r:id="rId29"/>
    <p:sldId id="290" r:id="rId30"/>
    <p:sldId id="297" r:id="rId31"/>
    <p:sldId id="307" r:id="rId32"/>
    <p:sldId id="301" r:id="rId33"/>
    <p:sldId id="303" r:id="rId34"/>
    <p:sldId id="304" r:id="rId35"/>
    <p:sldId id="305" r:id="rId36"/>
    <p:sldId id="293" r:id="rId37"/>
    <p:sldId id="306" r:id="rId38"/>
    <p:sldId id="298" r:id="rId39"/>
    <p:sldId id="286" r:id="rId40"/>
    <p:sldId id="282" r:id="rId41"/>
    <p:sldId id="284" r:id="rId42"/>
    <p:sldId id="285" r:id="rId43"/>
    <p:sldId id="271" r:id="rId44"/>
    <p:sldId id="261" r:id="rId45"/>
    <p:sldId id="269" r:id="rId46"/>
    <p:sldId id="272" r:id="rId47"/>
    <p:sldId id="274"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10E"/>
    <a:srgbClr val="F7F7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23" d="100"/>
          <a:sy n="123" d="100"/>
        </p:scale>
        <p:origin x="114" y="18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39879-BE30-C8C2-F9B2-6E53BB80A86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CH" sz="1200" b="0" i="0" u="none" strike="noStrike" kern="1200" cap="none" spc="0" baseline="0">
                <a:solidFill>
                  <a:srgbClr val="000000"/>
                </a:solidFill>
                <a:uFillTx/>
                <a:latin typeface="Calibri"/>
              </a:defRPr>
            </a:lvl1pPr>
          </a:lstStyle>
          <a:p>
            <a:pPr lvl="0"/>
            <a:endParaRPr lang="de-CH"/>
          </a:p>
        </p:txBody>
      </p:sp>
      <p:sp>
        <p:nvSpPr>
          <p:cNvPr id="3" name="Date Placeholder 2">
            <a:extLst>
              <a:ext uri="{FF2B5EF4-FFF2-40B4-BE49-F238E27FC236}">
                <a16:creationId xmlns:a16="http://schemas.microsoft.com/office/drawing/2014/main" id="{38A98071-9A08-6A74-9D46-B11B7C697A00}"/>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de-CH" sz="1200" b="0" i="0" u="none" strike="noStrike" kern="1200" cap="none" spc="0" baseline="0">
                <a:solidFill>
                  <a:srgbClr val="000000"/>
                </a:solidFill>
                <a:uFillTx/>
                <a:latin typeface="Calibri"/>
              </a:defRPr>
            </a:lvl1pPr>
          </a:lstStyle>
          <a:p>
            <a:pPr lvl="0"/>
            <a:fld id="{EF680B9D-20F5-4E78-93C4-341E51F648BD}" type="datetime1">
              <a:rPr lang="de-CH"/>
              <a:pPr lvl="0"/>
              <a:t>25.02.2024</a:t>
            </a:fld>
            <a:endParaRPr lang="de-CH"/>
          </a:p>
        </p:txBody>
      </p:sp>
      <p:sp>
        <p:nvSpPr>
          <p:cNvPr id="4" name="Slide Image Placeholder 3">
            <a:extLst>
              <a:ext uri="{FF2B5EF4-FFF2-40B4-BE49-F238E27FC236}">
                <a16:creationId xmlns:a16="http://schemas.microsoft.com/office/drawing/2014/main" id="{798EA4C0-C875-905A-8572-587810D4B5C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6281BC8B-A731-723F-83AB-2BE8333B7B48}"/>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a:extLst>
              <a:ext uri="{FF2B5EF4-FFF2-40B4-BE49-F238E27FC236}">
                <a16:creationId xmlns:a16="http://schemas.microsoft.com/office/drawing/2014/main" id="{6339AE89-004B-67F7-710D-83300B5205EB}"/>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de-CH" sz="1200" b="0" i="0" u="none" strike="noStrike" kern="1200" cap="none" spc="0" baseline="0">
                <a:solidFill>
                  <a:srgbClr val="000000"/>
                </a:solidFill>
                <a:uFillTx/>
                <a:latin typeface="Calibri"/>
              </a:defRPr>
            </a:lvl1pPr>
          </a:lstStyle>
          <a:p>
            <a:pPr lvl="0"/>
            <a:endParaRPr lang="de-CH"/>
          </a:p>
        </p:txBody>
      </p:sp>
      <p:sp>
        <p:nvSpPr>
          <p:cNvPr id="7" name="Slide Number Placeholder 6">
            <a:extLst>
              <a:ext uri="{FF2B5EF4-FFF2-40B4-BE49-F238E27FC236}">
                <a16:creationId xmlns:a16="http://schemas.microsoft.com/office/drawing/2014/main" id="{BCE70475-9E58-0170-76F8-B993CB7E23B4}"/>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de-CH" sz="1200" b="0" i="0" u="none" strike="noStrike" kern="1200" cap="none" spc="0" baseline="0">
                <a:solidFill>
                  <a:srgbClr val="000000"/>
                </a:solidFill>
                <a:uFillTx/>
                <a:latin typeface="Calibri"/>
              </a:defRPr>
            </a:lvl1pPr>
          </a:lstStyle>
          <a:p>
            <a:pPr lvl="0"/>
            <a:fld id="{7E45F235-8761-4337-8871-30142DB8887A}" type="slidenum">
              <a:t>‹#›</a:t>
            </a:fld>
            <a:endParaRPr lang="de-CH"/>
          </a:p>
        </p:txBody>
      </p:sp>
    </p:spTree>
    <p:extLst>
      <p:ext uri="{BB962C8B-B14F-4D97-AF65-F5344CB8AC3E}">
        <p14:creationId xmlns:p14="http://schemas.microsoft.com/office/powerpoint/2010/main" val="71305763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15E23-3DFD-BF9E-C59F-BA69A290C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4A54D-8ED8-021D-EB13-3CAD6A212BBF}"/>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FA5DB285-70D8-8552-5D6C-E93869FDA7C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6462358-FD92-4652-BBBF-BAAD2308191D}" type="slidenum">
              <a:t>10</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27</a:t>
            </a:fld>
            <a:endParaRPr lang="de-CH"/>
          </a:p>
        </p:txBody>
      </p:sp>
    </p:spTree>
    <p:extLst>
      <p:ext uri="{BB962C8B-B14F-4D97-AF65-F5344CB8AC3E}">
        <p14:creationId xmlns:p14="http://schemas.microsoft.com/office/powerpoint/2010/main" val="60729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28</a:t>
            </a:fld>
            <a:endParaRPr lang="de-CH"/>
          </a:p>
        </p:txBody>
      </p:sp>
    </p:spTree>
    <p:extLst>
      <p:ext uri="{BB962C8B-B14F-4D97-AF65-F5344CB8AC3E}">
        <p14:creationId xmlns:p14="http://schemas.microsoft.com/office/powerpoint/2010/main" val="203269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B28F-E4B9-F044-A426-D119142F4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419C9-1B1F-11E1-FE68-CB155CF2F60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F72C9D-B4FD-3313-78C4-2B8986898FBA}"/>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3F14AC4-4B5C-283D-FB96-B7389178B07D}"/>
              </a:ext>
            </a:extLst>
          </p:cNvPr>
          <p:cNvSpPr>
            <a:spLocks noGrp="1"/>
          </p:cNvSpPr>
          <p:nvPr>
            <p:ph type="sldNum" sz="quarter" idx="5"/>
          </p:nvPr>
        </p:nvSpPr>
        <p:spPr/>
        <p:txBody>
          <a:bodyPr/>
          <a:lstStyle/>
          <a:p>
            <a:pPr lvl="0"/>
            <a:fld id="{7E45F235-8761-4337-8871-30142DB8887A}" type="slidenum">
              <a:rPr lang="de-CH" smtClean="0"/>
              <a:t>29</a:t>
            </a:fld>
            <a:endParaRPr lang="de-CH"/>
          </a:p>
        </p:txBody>
      </p:sp>
    </p:spTree>
    <p:extLst>
      <p:ext uri="{BB962C8B-B14F-4D97-AF65-F5344CB8AC3E}">
        <p14:creationId xmlns:p14="http://schemas.microsoft.com/office/powerpoint/2010/main" val="401592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B28F-E4B9-F044-A426-D119142F4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419C9-1B1F-11E1-FE68-CB155CF2F60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F72C9D-B4FD-3313-78C4-2B8986898FBA}"/>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3F14AC4-4B5C-283D-FB96-B7389178B07D}"/>
              </a:ext>
            </a:extLst>
          </p:cNvPr>
          <p:cNvSpPr>
            <a:spLocks noGrp="1"/>
          </p:cNvSpPr>
          <p:nvPr>
            <p:ph type="sldNum" sz="quarter" idx="5"/>
          </p:nvPr>
        </p:nvSpPr>
        <p:spPr/>
        <p:txBody>
          <a:bodyPr/>
          <a:lstStyle/>
          <a:p>
            <a:pPr lvl="0"/>
            <a:fld id="{7E45F235-8761-4337-8871-30142DB8887A}" type="slidenum">
              <a:rPr lang="de-CH" smtClean="0"/>
              <a:t>30</a:t>
            </a:fld>
            <a:endParaRPr lang="de-CH"/>
          </a:p>
        </p:txBody>
      </p:sp>
    </p:spTree>
    <p:extLst>
      <p:ext uri="{BB962C8B-B14F-4D97-AF65-F5344CB8AC3E}">
        <p14:creationId xmlns:p14="http://schemas.microsoft.com/office/powerpoint/2010/main" val="2684053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B28F-E4B9-F044-A426-D119142F4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419C9-1B1F-11E1-FE68-CB155CF2F60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F72C9D-B4FD-3313-78C4-2B8986898FBA}"/>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3F14AC4-4B5C-283D-FB96-B7389178B07D}"/>
              </a:ext>
            </a:extLst>
          </p:cNvPr>
          <p:cNvSpPr>
            <a:spLocks noGrp="1"/>
          </p:cNvSpPr>
          <p:nvPr>
            <p:ph type="sldNum" sz="quarter" idx="5"/>
          </p:nvPr>
        </p:nvSpPr>
        <p:spPr/>
        <p:txBody>
          <a:bodyPr/>
          <a:lstStyle/>
          <a:p>
            <a:pPr lvl="0"/>
            <a:fld id="{7E45F235-8761-4337-8871-30142DB8887A}" type="slidenum">
              <a:rPr lang="de-CH" smtClean="0"/>
              <a:t>31</a:t>
            </a:fld>
            <a:endParaRPr lang="de-CH"/>
          </a:p>
        </p:txBody>
      </p:sp>
    </p:spTree>
    <p:extLst>
      <p:ext uri="{BB962C8B-B14F-4D97-AF65-F5344CB8AC3E}">
        <p14:creationId xmlns:p14="http://schemas.microsoft.com/office/powerpoint/2010/main" val="4132842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6C53-85C9-A5CA-CD90-82096AEF9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E923E-5277-2144-06E7-B9049D675C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73B1EAB-9ADB-9B7A-2782-F934ED7D018D}"/>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49A9C614-9F83-43F9-8762-9762C8F2511F}"/>
              </a:ext>
            </a:extLst>
          </p:cNvPr>
          <p:cNvSpPr>
            <a:spLocks noGrp="1"/>
          </p:cNvSpPr>
          <p:nvPr>
            <p:ph type="sldNum" sz="quarter" idx="5"/>
          </p:nvPr>
        </p:nvSpPr>
        <p:spPr/>
        <p:txBody>
          <a:bodyPr/>
          <a:lstStyle/>
          <a:p>
            <a:pPr lvl="0"/>
            <a:fld id="{7E45F235-8761-4337-8871-30142DB8887A}" type="slidenum">
              <a:rPr lang="de-CH" smtClean="0"/>
              <a:t>32</a:t>
            </a:fld>
            <a:endParaRPr lang="de-CH"/>
          </a:p>
        </p:txBody>
      </p:sp>
    </p:spTree>
    <p:extLst>
      <p:ext uri="{BB962C8B-B14F-4D97-AF65-F5344CB8AC3E}">
        <p14:creationId xmlns:p14="http://schemas.microsoft.com/office/powerpoint/2010/main" val="1132731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33</a:t>
            </a:fld>
            <a:endParaRPr lang="de-CH"/>
          </a:p>
        </p:txBody>
      </p:sp>
    </p:spTree>
    <p:extLst>
      <p:ext uri="{BB962C8B-B14F-4D97-AF65-F5344CB8AC3E}">
        <p14:creationId xmlns:p14="http://schemas.microsoft.com/office/powerpoint/2010/main" val="707558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34</a:t>
            </a:fld>
            <a:endParaRPr lang="de-CH"/>
          </a:p>
        </p:txBody>
      </p:sp>
    </p:spTree>
    <p:extLst>
      <p:ext uri="{BB962C8B-B14F-4D97-AF65-F5344CB8AC3E}">
        <p14:creationId xmlns:p14="http://schemas.microsoft.com/office/powerpoint/2010/main" val="3372154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35</a:t>
            </a:fld>
            <a:endParaRPr lang="de-CH"/>
          </a:p>
        </p:txBody>
      </p:sp>
    </p:spTree>
    <p:extLst>
      <p:ext uri="{BB962C8B-B14F-4D97-AF65-F5344CB8AC3E}">
        <p14:creationId xmlns:p14="http://schemas.microsoft.com/office/powerpoint/2010/main" val="344758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B28F-E4B9-F044-A426-D119142F4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419C9-1B1F-11E1-FE68-CB155CF2F60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F72C9D-B4FD-3313-78C4-2B8986898FBA}"/>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3F14AC4-4B5C-283D-FB96-B7389178B07D}"/>
              </a:ext>
            </a:extLst>
          </p:cNvPr>
          <p:cNvSpPr>
            <a:spLocks noGrp="1"/>
          </p:cNvSpPr>
          <p:nvPr>
            <p:ph type="sldNum" sz="quarter" idx="5"/>
          </p:nvPr>
        </p:nvSpPr>
        <p:spPr/>
        <p:txBody>
          <a:bodyPr/>
          <a:lstStyle/>
          <a:p>
            <a:pPr lvl="0"/>
            <a:fld id="{7E45F235-8761-4337-8871-30142DB8887A}" type="slidenum">
              <a:rPr lang="de-CH" smtClean="0"/>
              <a:t>37</a:t>
            </a:fld>
            <a:endParaRPr lang="de-CH"/>
          </a:p>
        </p:txBody>
      </p:sp>
    </p:spTree>
    <p:extLst>
      <p:ext uri="{BB962C8B-B14F-4D97-AF65-F5344CB8AC3E}">
        <p14:creationId xmlns:p14="http://schemas.microsoft.com/office/powerpoint/2010/main" val="387532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B28F-E4B9-F044-A426-D119142F4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419C9-1B1F-11E1-FE68-CB155CF2F60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F72C9D-B4FD-3313-78C4-2B8986898FBA}"/>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3F14AC4-4B5C-283D-FB96-B7389178B07D}"/>
              </a:ext>
            </a:extLst>
          </p:cNvPr>
          <p:cNvSpPr>
            <a:spLocks noGrp="1"/>
          </p:cNvSpPr>
          <p:nvPr>
            <p:ph type="sldNum" sz="quarter" idx="5"/>
          </p:nvPr>
        </p:nvSpPr>
        <p:spPr/>
        <p:txBody>
          <a:bodyPr/>
          <a:lstStyle/>
          <a:p>
            <a:pPr lvl="0"/>
            <a:fld id="{7E45F235-8761-4337-8871-30142DB8887A}" type="slidenum">
              <a:rPr lang="de-CH" smtClean="0"/>
              <a:t>38</a:t>
            </a:fld>
            <a:endParaRPr lang="de-CH"/>
          </a:p>
        </p:txBody>
      </p:sp>
    </p:spTree>
    <p:extLst>
      <p:ext uri="{BB962C8B-B14F-4D97-AF65-F5344CB8AC3E}">
        <p14:creationId xmlns:p14="http://schemas.microsoft.com/office/powerpoint/2010/main" val="339432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D950-842B-3294-FCD5-77FDEED43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95EAA-9F90-BE48-66FA-4422BF45CB5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895BE6E-BDD8-1372-7265-29DCB5AAFB7C}"/>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24187BDD-0112-1F6F-59A9-E47E1BE39224}"/>
              </a:ext>
            </a:extLst>
          </p:cNvPr>
          <p:cNvSpPr>
            <a:spLocks noGrp="1"/>
          </p:cNvSpPr>
          <p:nvPr>
            <p:ph type="sldNum" sz="quarter" idx="5"/>
          </p:nvPr>
        </p:nvSpPr>
        <p:spPr/>
        <p:txBody>
          <a:bodyPr/>
          <a:lstStyle/>
          <a:p>
            <a:pPr lvl="0"/>
            <a:fld id="{7E45F235-8761-4337-8871-30142DB8887A}" type="slidenum">
              <a:rPr lang="de-CH" smtClean="0"/>
              <a:t>39</a:t>
            </a:fld>
            <a:endParaRPr lang="de-CH"/>
          </a:p>
        </p:txBody>
      </p:sp>
    </p:spTree>
    <p:extLst>
      <p:ext uri="{BB962C8B-B14F-4D97-AF65-F5344CB8AC3E}">
        <p14:creationId xmlns:p14="http://schemas.microsoft.com/office/powerpoint/2010/main" val="153353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lvl="0"/>
            <a:fld id="{7E45F235-8761-4337-8871-30142DB8887A}" type="slidenum">
              <a:rPr lang="de-CH" smtClean="0"/>
              <a:t>40</a:t>
            </a:fld>
            <a:endParaRPr lang="de-CH"/>
          </a:p>
        </p:txBody>
      </p:sp>
    </p:spTree>
    <p:extLst>
      <p:ext uri="{BB962C8B-B14F-4D97-AF65-F5344CB8AC3E}">
        <p14:creationId xmlns:p14="http://schemas.microsoft.com/office/powerpoint/2010/main" val="173341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AC0E7-E013-5530-5E85-DC1762AD9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FFDC5-8BA9-BA1D-85B1-846CF301A0C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A0FA891-A068-8FD4-5D0D-19982E148581}"/>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32EAABF2-C10C-8DDE-1FA6-AA42E1915ACF}"/>
              </a:ext>
            </a:extLst>
          </p:cNvPr>
          <p:cNvSpPr>
            <a:spLocks noGrp="1"/>
          </p:cNvSpPr>
          <p:nvPr>
            <p:ph type="sldNum" sz="quarter" idx="5"/>
          </p:nvPr>
        </p:nvSpPr>
        <p:spPr/>
        <p:txBody>
          <a:bodyPr/>
          <a:lstStyle/>
          <a:p>
            <a:pPr lvl="0"/>
            <a:fld id="{7E45F235-8761-4337-8871-30142DB8887A}" type="slidenum">
              <a:rPr lang="de-CH" smtClean="0"/>
              <a:t>41</a:t>
            </a:fld>
            <a:endParaRPr lang="de-CH"/>
          </a:p>
        </p:txBody>
      </p:sp>
    </p:spTree>
    <p:extLst>
      <p:ext uri="{BB962C8B-B14F-4D97-AF65-F5344CB8AC3E}">
        <p14:creationId xmlns:p14="http://schemas.microsoft.com/office/powerpoint/2010/main" val="3010888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125FC-FB61-4234-33E9-BCDE561B0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B92BF-219A-9E12-A2AE-CF7E5D61E36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1AD35B7-CA1D-0D15-2C44-6D8D43793D5D}"/>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06F1DAD6-A724-7949-00A4-5AAC854612C9}"/>
              </a:ext>
            </a:extLst>
          </p:cNvPr>
          <p:cNvSpPr>
            <a:spLocks noGrp="1"/>
          </p:cNvSpPr>
          <p:nvPr>
            <p:ph type="sldNum" sz="quarter" idx="5"/>
          </p:nvPr>
        </p:nvSpPr>
        <p:spPr/>
        <p:txBody>
          <a:bodyPr/>
          <a:lstStyle/>
          <a:p>
            <a:pPr lvl="0"/>
            <a:fld id="{7E45F235-8761-4337-8871-30142DB8887A}" type="slidenum">
              <a:rPr lang="de-CH" smtClean="0"/>
              <a:t>42</a:t>
            </a:fld>
            <a:endParaRPr lang="de-CH"/>
          </a:p>
        </p:txBody>
      </p:sp>
    </p:spTree>
    <p:extLst>
      <p:ext uri="{BB962C8B-B14F-4D97-AF65-F5344CB8AC3E}">
        <p14:creationId xmlns:p14="http://schemas.microsoft.com/office/powerpoint/2010/main" val="349371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01C11-EA45-358F-3149-1D5EB2302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455C5D-E0CA-8BE3-2295-2A2FE4656726}"/>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FAA08F7D-7EDB-210E-37C2-D22B8B8A618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1640D9-5177-4462-9914-8E9F6AAB7E26}" type="slidenum">
              <a:t>44</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3BFAF-FF53-DE80-EEFE-CD843891D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017DD-7484-36E9-4BBF-91585EF9C695}"/>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6C8387E1-3302-84E1-4AE4-1A94397B129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E156FED-EEFD-4B06-AE58-29D452D42E70}" type="slidenum">
              <a:t>45</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66074-334C-B686-2B9D-3387EC6CB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8EE90-2F6E-E6DD-0C6B-E2079852CC2E}"/>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79E40A60-1D03-C1D6-2054-24A3CF1D133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ACD6288-DD19-4DA1-BA0E-B6DB554518AC}" type="slidenum">
              <a:t>46</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0D77B-0052-62DF-A4D6-83EB6D56A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A720D-E6A1-5AF5-CC5D-15D3425DDBC1}"/>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D14B5430-9881-220C-B026-AE10CAAE75B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EEBC9E-B189-4F77-AE55-1DB6BFD8D244}" type="slidenum">
              <a:t>47</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573E7-61DC-FB61-A5C1-7825D4E2C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6E9B2-E2AA-B36E-190C-6F1C9E6395FD}"/>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E0C35029-F950-3F73-6AB0-FC82C1B1855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96C05D0-51B9-45A6-A47C-13B047042F32}" type="slidenum">
              <a:t>14</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DC238-D5A1-BCB2-79EB-C90505A83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42918-B6BC-92C5-B94B-06CCFF48A46E}"/>
              </a:ext>
            </a:extLst>
          </p:cNvPr>
          <p:cNvSpPr txBox="1">
            <a:spLocks noGrp="1"/>
          </p:cNvSpPr>
          <p:nvPr>
            <p:ph type="body" sz="quarter" idx="1"/>
          </p:nvPr>
        </p:nvSpPr>
        <p:spPr/>
        <p:txBody>
          <a:bodyPr/>
          <a:lstStyle/>
          <a:p>
            <a:endParaRPr lang="de-CH"/>
          </a:p>
        </p:txBody>
      </p:sp>
      <p:sp>
        <p:nvSpPr>
          <p:cNvPr id="4" name="Slide Number Placeholder 3">
            <a:extLst>
              <a:ext uri="{FF2B5EF4-FFF2-40B4-BE49-F238E27FC236}">
                <a16:creationId xmlns:a16="http://schemas.microsoft.com/office/drawing/2014/main" id="{E245BAC8-9548-3F06-39C3-40CE66CD516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9E52553-BFDF-48A9-BA0B-7BF24A458651}" type="slidenum">
              <a:t>15</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lvl="0"/>
            <a:fld id="{7E45F235-8761-4337-8871-30142DB8887A}" type="slidenum">
              <a:rPr lang="en-CH" smtClean="0"/>
              <a:t>19</a:t>
            </a:fld>
            <a:endParaRPr lang="en-CH"/>
          </a:p>
        </p:txBody>
      </p:sp>
    </p:spTree>
    <p:extLst>
      <p:ext uri="{BB962C8B-B14F-4D97-AF65-F5344CB8AC3E}">
        <p14:creationId xmlns:p14="http://schemas.microsoft.com/office/powerpoint/2010/main" val="1334286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lvl="0"/>
            <a:fld id="{7E45F235-8761-4337-8871-30142DB8887A}" type="slidenum">
              <a:rPr lang="en-CH" smtClean="0"/>
              <a:t>20</a:t>
            </a:fld>
            <a:endParaRPr lang="en-CH"/>
          </a:p>
        </p:txBody>
      </p:sp>
    </p:spTree>
    <p:extLst>
      <p:ext uri="{BB962C8B-B14F-4D97-AF65-F5344CB8AC3E}">
        <p14:creationId xmlns:p14="http://schemas.microsoft.com/office/powerpoint/2010/main" val="325097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6C53-85C9-A5CA-CD90-82096AEF9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E923E-5277-2144-06E7-B9049D675C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73B1EAB-9ADB-9B7A-2782-F934ED7D018D}"/>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49A9C614-9F83-43F9-8762-9762C8F2511F}"/>
              </a:ext>
            </a:extLst>
          </p:cNvPr>
          <p:cNvSpPr>
            <a:spLocks noGrp="1"/>
          </p:cNvSpPr>
          <p:nvPr>
            <p:ph type="sldNum" sz="quarter" idx="5"/>
          </p:nvPr>
        </p:nvSpPr>
        <p:spPr/>
        <p:txBody>
          <a:bodyPr/>
          <a:lstStyle/>
          <a:p>
            <a:pPr lvl="0"/>
            <a:fld id="{7E45F235-8761-4337-8871-30142DB8887A}" type="slidenum">
              <a:rPr lang="de-CH" smtClean="0"/>
              <a:t>24</a:t>
            </a:fld>
            <a:endParaRPr lang="de-CH"/>
          </a:p>
        </p:txBody>
      </p:sp>
    </p:spTree>
    <p:extLst>
      <p:ext uri="{BB962C8B-B14F-4D97-AF65-F5344CB8AC3E}">
        <p14:creationId xmlns:p14="http://schemas.microsoft.com/office/powerpoint/2010/main" val="1588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6C53-85C9-A5CA-CD90-82096AEF9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E923E-5277-2144-06E7-B9049D675C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73B1EAB-9ADB-9B7A-2782-F934ED7D018D}"/>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49A9C614-9F83-43F9-8762-9762C8F2511F}"/>
              </a:ext>
            </a:extLst>
          </p:cNvPr>
          <p:cNvSpPr>
            <a:spLocks noGrp="1"/>
          </p:cNvSpPr>
          <p:nvPr>
            <p:ph type="sldNum" sz="quarter" idx="5"/>
          </p:nvPr>
        </p:nvSpPr>
        <p:spPr/>
        <p:txBody>
          <a:bodyPr/>
          <a:lstStyle/>
          <a:p>
            <a:pPr lvl="0"/>
            <a:fld id="{7E45F235-8761-4337-8871-30142DB8887A}" type="slidenum">
              <a:rPr lang="de-CH" smtClean="0"/>
              <a:t>25</a:t>
            </a:fld>
            <a:endParaRPr lang="de-CH"/>
          </a:p>
        </p:txBody>
      </p:sp>
    </p:spTree>
    <p:extLst>
      <p:ext uri="{BB962C8B-B14F-4D97-AF65-F5344CB8AC3E}">
        <p14:creationId xmlns:p14="http://schemas.microsoft.com/office/powerpoint/2010/main" val="330008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8731E-33BB-31FD-509B-9BB87D7E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B17D-ACA2-30C7-3047-3A3D11A314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5E1EF-5163-C05A-60E1-B5F356013D8B}"/>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F98C108A-DC4C-3DF2-BE41-86510289A790}"/>
              </a:ext>
            </a:extLst>
          </p:cNvPr>
          <p:cNvSpPr>
            <a:spLocks noGrp="1"/>
          </p:cNvSpPr>
          <p:nvPr>
            <p:ph type="sldNum" sz="quarter" idx="5"/>
          </p:nvPr>
        </p:nvSpPr>
        <p:spPr/>
        <p:txBody>
          <a:bodyPr/>
          <a:lstStyle/>
          <a:p>
            <a:pPr lvl="0"/>
            <a:fld id="{7E45F235-8761-4337-8871-30142DB8887A}" type="slidenum">
              <a:rPr lang="de-CH" smtClean="0"/>
              <a:t>26</a:t>
            </a:fld>
            <a:endParaRPr lang="de-CH"/>
          </a:p>
        </p:txBody>
      </p:sp>
    </p:spTree>
    <p:extLst>
      <p:ext uri="{BB962C8B-B14F-4D97-AF65-F5344CB8AC3E}">
        <p14:creationId xmlns:p14="http://schemas.microsoft.com/office/powerpoint/2010/main" val="291540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6529-BF65-4197-56BD-B7A3373EDA6B}"/>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de-CH"/>
          </a:p>
        </p:txBody>
      </p:sp>
      <p:sp>
        <p:nvSpPr>
          <p:cNvPr id="3" name="Subtitle 2">
            <a:extLst>
              <a:ext uri="{FF2B5EF4-FFF2-40B4-BE49-F238E27FC236}">
                <a16:creationId xmlns:a16="http://schemas.microsoft.com/office/drawing/2014/main" id="{3F68580F-6723-2B17-B83D-5CCA0556E41B}"/>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de-CH"/>
          </a:p>
        </p:txBody>
      </p:sp>
      <p:sp>
        <p:nvSpPr>
          <p:cNvPr id="4" name="Date Placeholder 3">
            <a:extLst>
              <a:ext uri="{FF2B5EF4-FFF2-40B4-BE49-F238E27FC236}">
                <a16:creationId xmlns:a16="http://schemas.microsoft.com/office/drawing/2014/main" id="{E830D68B-C53E-C889-F1DB-E9B03EE23A55}"/>
              </a:ext>
            </a:extLst>
          </p:cNvPr>
          <p:cNvSpPr txBox="1">
            <a:spLocks noGrp="1"/>
          </p:cNvSpPr>
          <p:nvPr>
            <p:ph type="dt" sz="half" idx="7"/>
          </p:nvPr>
        </p:nvSpPr>
        <p:spPr/>
        <p:txBody>
          <a:bodyPr/>
          <a:lstStyle>
            <a:lvl1pPr>
              <a:defRPr/>
            </a:lvl1pPr>
          </a:lstStyle>
          <a:p>
            <a:pPr lvl="0"/>
            <a:fld id="{B23CD9F5-15DE-49B2-BC6C-160817469556}" type="datetime1">
              <a:rPr lang="de-CH"/>
              <a:pPr lvl="0"/>
              <a:t>25.02.2024</a:t>
            </a:fld>
            <a:endParaRPr lang="de-CH"/>
          </a:p>
        </p:txBody>
      </p:sp>
      <p:sp>
        <p:nvSpPr>
          <p:cNvPr id="5" name="Footer Placeholder 4">
            <a:extLst>
              <a:ext uri="{FF2B5EF4-FFF2-40B4-BE49-F238E27FC236}">
                <a16:creationId xmlns:a16="http://schemas.microsoft.com/office/drawing/2014/main" id="{B22A9720-C514-2E17-6B04-0F082CF3D9A7}"/>
              </a:ext>
            </a:extLst>
          </p:cNvPr>
          <p:cNvSpPr txBox="1">
            <a:spLocks noGrp="1"/>
          </p:cNvSpPr>
          <p:nvPr>
            <p:ph type="ftr" sz="quarter" idx="9"/>
          </p:nvPr>
        </p:nvSpPr>
        <p:spPr/>
        <p:txBody>
          <a:bodyPr/>
          <a:lstStyle>
            <a:lvl1pPr>
              <a:defRPr/>
            </a:lvl1pPr>
          </a:lstStyle>
          <a:p>
            <a:pPr lvl="0"/>
            <a:endParaRPr lang="de-CH"/>
          </a:p>
        </p:txBody>
      </p:sp>
      <p:sp>
        <p:nvSpPr>
          <p:cNvPr id="6" name="Slide Number Placeholder 5">
            <a:extLst>
              <a:ext uri="{FF2B5EF4-FFF2-40B4-BE49-F238E27FC236}">
                <a16:creationId xmlns:a16="http://schemas.microsoft.com/office/drawing/2014/main" id="{5DEC364E-EE68-BAB7-D26C-4038EBFFF2A8}"/>
              </a:ext>
            </a:extLst>
          </p:cNvPr>
          <p:cNvSpPr txBox="1">
            <a:spLocks noGrp="1"/>
          </p:cNvSpPr>
          <p:nvPr>
            <p:ph type="sldNum" sz="quarter" idx="8"/>
          </p:nvPr>
        </p:nvSpPr>
        <p:spPr/>
        <p:txBody>
          <a:bodyPr/>
          <a:lstStyle>
            <a:lvl1pPr>
              <a:defRPr/>
            </a:lvl1pPr>
          </a:lstStyle>
          <a:p>
            <a:pPr lvl="0"/>
            <a:fld id="{3E461666-4461-4D22-B896-DA1CC5C36502}" type="slidenum">
              <a:t>‹#›</a:t>
            </a:fld>
            <a:endParaRPr lang="de-CH"/>
          </a:p>
        </p:txBody>
      </p:sp>
    </p:spTree>
    <p:extLst>
      <p:ext uri="{BB962C8B-B14F-4D97-AF65-F5344CB8AC3E}">
        <p14:creationId xmlns:p14="http://schemas.microsoft.com/office/powerpoint/2010/main" val="15077212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1C8A-6B47-6C5B-2C6F-65D51BFFD07A}"/>
              </a:ext>
            </a:extLst>
          </p:cNvPr>
          <p:cNvSpPr txBox="1">
            <a:spLocks noGrp="1"/>
          </p:cNvSpPr>
          <p:nvPr>
            <p:ph type="title"/>
          </p:nvPr>
        </p:nvSpPr>
        <p:spPr/>
        <p:txBody>
          <a:bodyPr/>
          <a:lstStyle>
            <a:lvl1pPr>
              <a:defRPr/>
            </a:lvl1pPr>
          </a:lstStyle>
          <a:p>
            <a:pPr lvl="0"/>
            <a:r>
              <a:rPr lang="en-US"/>
              <a:t>Click to edit Master title style</a:t>
            </a:r>
            <a:endParaRPr lang="de-CH"/>
          </a:p>
        </p:txBody>
      </p:sp>
      <p:sp>
        <p:nvSpPr>
          <p:cNvPr id="3" name="Vertical Text Placeholder 2">
            <a:extLst>
              <a:ext uri="{FF2B5EF4-FFF2-40B4-BE49-F238E27FC236}">
                <a16:creationId xmlns:a16="http://schemas.microsoft.com/office/drawing/2014/main" id="{F2626C8C-F0DF-4618-3838-C0A0F8E06EC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7F49575B-42AA-72F6-4FE1-1D2D4A8668DA}"/>
              </a:ext>
            </a:extLst>
          </p:cNvPr>
          <p:cNvSpPr txBox="1">
            <a:spLocks noGrp="1"/>
          </p:cNvSpPr>
          <p:nvPr>
            <p:ph type="dt" sz="half" idx="7"/>
          </p:nvPr>
        </p:nvSpPr>
        <p:spPr/>
        <p:txBody>
          <a:bodyPr/>
          <a:lstStyle>
            <a:lvl1pPr>
              <a:defRPr/>
            </a:lvl1pPr>
          </a:lstStyle>
          <a:p>
            <a:pPr lvl="0"/>
            <a:fld id="{D667FC4D-503D-4016-B123-54E933EE1309}" type="datetime1">
              <a:rPr lang="de-CH"/>
              <a:pPr lvl="0"/>
              <a:t>25.02.2024</a:t>
            </a:fld>
            <a:endParaRPr lang="de-CH"/>
          </a:p>
        </p:txBody>
      </p:sp>
      <p:sp>
        <p:nvSpPr>
          <p:cNvPr id="5" name="Footer Placeholder 4">
            <a:extLst>
              <a:ext uri="{FF2B5EF4-FFF2-40B4-BE49-F238E27FC236}">
                <a16:creationId xmlns:a16="http://schemas.microsoft.com/office/drawing/2014/main" id="{E307551E-2CD6-5B76-1385-06A521C1ADFF}"/>
              </a:ext>
            </a:extLst>
          </p:cNvPr>
          <p:cNvSpPr txBox="1">
            <a:spLocks noGrp="1"/>
          </p:cNvSpPr>
          <p:nvPr>
            <p:ph type="ftr" sz="quarter" idx="9"/>
          </p:nvPr>
        </p:nvSpPr>
        <p:spPr/>
        <p:txBody>
          <a:bodyPr/>
          <a:lstStyle>
            <a:lvl1pPr>
              <a:defRPr/>
            </a:lvl1pPr>
          </a:lstStyle>
          <a:p>
            <a:pPr lvl="0"/>
            <a:endParaRPr lang="de-CH"/>
          </a:p>
        </p:txBody>
      </p:sp>
      <p:sp>
        <p:nvSpPr>
          <p:cNvPr id="6" name="Slide Number Placeholder 5">
            <a:extLst>
              <a:ext uri="{FF2B5EF4-FFF2-40B4-BE49-F238E27FC236}">
                <a16:creationId xmlns:a16="http://schemas.microsoft.com/office/drawing/2014/main" id="{235A31B6-C756-91E1-21AA-582FEF5739B1}"/>
              </a:ext>
            </a:extLst>
          </p:cNvPr>
          <p:cNvSpPr txBox="1">
            <a:spLocks noGrp="1"/>
          </p:cNvSpPr>
          <p:nvPr>
            <p:ph type="sldNum" sz="quarter" idx="8"/>
          </p:nvPr>
        </p:nvSpPr>
        <p:spPr/>
        <p:txBody>
          <a:bodyPr/>
          <a:lstStyle>
            <a:lvl1pPr>
              <a:defRPr/>
            </a:lvl1pPr>
          </a:lstStyle>
          <a:p>
            <a:pPr lvl="0"/>
            <a:fld id="{4E2B1436-3316-4440-AB22-042230440FAE}" type="slidenum">
              <a:t>‹#›</a:t>
            </a:fld>
            <a:endParaRPr lang="de-CH"/>
          </a:p>
        </p:txBody>
      </p:sp>
    </p:spTree>
    <p:extLst>
      <p:ext uri="{BB962C8B-B14F-4D97-AF65-F5344CB8AC3E}">
        <p14:creationId xmlns:p14="http://schemas.microsoft.com/office/powerpoint/2010/main" val="116932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6700B1-BB9C-968B-CF18-C24B285B922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de-CH"/>
          </a:p>
        </p:txBody>
      </p:sp>
      <p:sp>
        <p:nvSpPr>
          <p:cNvPr id="3" name="Vertical Text Placeholder 2">
            <a:extLst>
              <a:ext uri="{FF2B5EF4-FFF2-40B4-BE49-F238E27FC236}">
                <a16:creationId xmlns:a16="http://schemas.microsoft.com/office/drawing/2014/main" id="{051B867B-55D9-185A-51DB-EF68D32383B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A4D8545F-B381-4520-528F-4D05DEA2D55B}"/>
              </a:ext>
            </a:extLst>
          </p:cNvPr>
          <p:cNvSpPr txBox="1">
            <a:spLocks noGrp="1"/>
          </p:cNvSpPr>
          <p:nvPr>
            <p:ph type="dt" sz="half" idx="7"/>
          </p:nvPr>
        </p:nvSpPr>
        <p:spPr/>
        <p:txBody>
          <a:bodyPr/>
          <a:lstStyle>
            <a:lvl1pPr>
              <a:defRPr/>
            </a:lvl1pPr>
          </a:lstStyle>
          <a:p>
            <a:pPr lvl="0"/>
            <a:fld id="{FBA762E4-2DAB-48DE-9F5A-B1DAA5AF1532}" type="datetime1">
              <a:rPr lang="de-CH"/>
              <a:pPr lvl="0"/>
              <a:t>25.02.2024</a:t>
            </a:fld>
            <a:endParaRPr lang="de-CH"/>
          </a:p>
        </p:txBody>
      </p:sp>
      <p:sp>
        <p:nvSpPr>
          <p:cNvPr id="5" name="Footer Placeholder 4">
            <a:extLst>
              <a:ext uri="{FF2B5EF4-FFF2-40B4-BE49-F238E27FC236}">
                <a16:creationId xmlns:a16="http://schemas.microsoft.com/office/drawing/2014/main" id="{832BF7FF-81FF-CAE7-C01D-EC8F4E25A8A7}"/>
              </a:ext>
            </a:extLst>
          </p:cNvPr>
          <p:cNvSpPr txBox="1">
            <a:spLocks noGrp="1"/>
          </p:cNvSpPr>
          <p:nvPr>
            <p:ph type="ftr" sz="quarter" idx="9"/>
          </p:nvPr>
        </p:nvSpPr>
        <p:spPr/>
        <p:txBody>
          <a:bodyPr/>
          <a:lstStyle>
            <a:lvl1pPr>
              <a:defRPr/>
            </a:lvl1pPr>
          </a:lstStyle>
          <a:p>
            <a:pPr lvl="0"/>
            <a:endParaRPr lang="de-CH"/>
          </a:p>
        </p:txBody>
      </p:sp>
      <p:sp>
        <p:nvSpPr>
          <p:cNvPr id="6" name="Slide Number Placeholder 5">
            <a:extLst>
              <a:ext uri="{FF2B5EF4-FFF2-40B4-BE49-F238E27FC236}">
                <a16:creationId xmlns:a16="http://schemas.microsoft.com/office/drawing/2014/main" id="{32CE7477-66AF-2266-EE48-A80352A2462C}"/>
              </a:ext>
            </a:extLst>
          </p:cNvPr>
          <p:cNvSpPr txBox="1">
            <a:spLocks noGrp="1"/>
          </p:cNvSpPr>
          <p:nvPr>
            <p:ph type="sldNum" sz="quarter" idx="8"/>
          </p:nvPr>
        </p:nvSpPr>
        <p:spPr/>
        <p:txBody>
          <a:bodyPr/>
          <a:lstStyle>
            <a:lvl1pPr>
              <a:defRPr/>
            </a:lvl1pPr>
          </a:lstStyle>
          <a:p>
            <a:pPr lvl="0"/>
            <a:fld id="{64AA0DBF-4DD4-455E-A4D7-C2C69B572C1A}" type="slidenum">
              <a:t>‹#›</a:t>
            </a:fld>
            <a:endParaRPr lang="de-CH"/>
          </a:p>
        </p:txBody>
      </p:sp>
    </p:spTree>
    <p:extLst>
      <p:ext uri="{BB962C8B-B14F-4D97-AF65-F5344CB8AC3E}">
        <p14:creationId xmlns:p14="http://schemas.microsoft.com/office/powerpoint/2010/main" val="389838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938A-134A-223B-0B07-BF1F24FFB4BA}"/>
              </a:ext>
            </a:extLst>
          </p:cNvPr>
          <p:cNvSpPr txBox="1">
            <a:spLocks noGrp="1"/>
          </p:cNvSpPr>
          <p:nvPr>
            <p:ph type="title"/>
          </p:nvPr>
        </p:nvSpPr>
        <p:spPr/>
        <p:txBody>
          <a:bodyPr/>
          <a:lstStyle>
            <a:lvl1pPr>
              <a:defRPr/>
            </a:lvl1pPr>
          </a:lstStyle>
          <a:p>
            <a:pPr lvl="0"/>
            <a:r>
              <a:rPr lang="en-US"/>
              <a:t>Click to edit Master title style</a:t>
            </a:r>
            <a:endParaRPr lang="de-CH"/>
          </a:p>
        </p:txBody>
      </p:sp>
      <p:sp>
        <p:nvSpPr>
          <p:cNvPr id="3" name="Content Placeholder 2">
            <a:extLst>
              <a:ext uri="{FF2B5EF4-FFF2-40B4-BE49-F238E27FC236}">
                <a16:creationId xmlns:a16="http://schemas.microsoft.com/office/drawing/2014/main" id="{2C4C1F4C-1EFF-66E3-A22C-75E278310160}"/>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3BE5C410-F1BE-57EC-BDD9-401535DC4ADE}"/>
              </a:ext>
            </a:extLst>
          </p:cNvPr>
          <p:cNvSpPr txBox="1">
            <a:spLocks noGrp="1"/>
          </p:cNvSpPr>
          <p:nvPr>
            <p:ph type="dt" sz="half" idx="7"/>
          </p:nvPr>
        </p:nvSpPr>
        <p:spPr/>
        <p:txBody>
          <a:bodyPr/>
          <a:lstStyle>
            <a:lvl1pPr>
              <a:defRPr/>
            </a:lvl1pPr>
          </a:lstStyle>
          <a:p>
            <a:pPr lvl="0"/>
            <a:fld id="{E0A57C15-412E-4D54-B327-EB2D11AA2A4B}" type="datetime1">
              <a:rPr lang="de-CH"/>
              <a:pPr lvl="0"/>
              <a:t>25.02.2024</a:t>
            </a:fld>
            <a:endParaRPr lang="de-CH"/>
          </a:p>
        </p:txBody>
      </p:sp>
      <p:sp>
        <p:nvSpPr>
          <p:cNvPr id="5" name="Footer Placeholder 4">
            <a:extLst>
              <a:ext uri="{FF2B5EF4-FFF2-40B4-BE49-F238E27FC236}">
                <a16:creationId xmlns:a16="http://schemas.microsoft.com/office/drawing/2014/main" id="{7EA0245B-E938-E47B-C292-6614AF348B0A}"/>
              </a:ext>
            </a:extLst>
          </p:cNvPr>
          <p:cNvSpPr txBox="1">
            <a:spLocks noGrp="1"/>
          </p:cNvSpPr>
          <p:nvPr>
            <p:ph type="ftr" sz="quarter" idx="9"/>
          </p:nvPr>
        </p:nvSpPr>
        <p:spPr/>
        <p:txBody>
          <a:bodyPr/>
          <a:lstStyle>
            <a:lvl1pPr>
              <a:defRPr/>
            </a:lvl1pPr>
          </a:lstStyle>
          <a:p>
            <a:pPr lvl="0"/>
            <a:endParaRPr lang="de-CH"/>
          </a:p>
        </p:txBody>
      </p:sp>
      <p:sp>
        <p:nvSpPr>
          <p:cNvPr id="6" name="Slide Number Placeholder 5">
            <a:extLst>
              <a:ext uri="{FF2B5EF4-FFF2-40B4-BE49-F238E27FC236}">
                <a16:creationId xmlns:a16="http://schemas.microsoft.com/office/drawing/2014/main" id="{85849CD6-2ECE-8F7E-B0A5-786B7169929F}"/>
              </a:ext>
            </a:extLst>
          </p:cNvPr>
          <p:cNvSpPr txBox="1">
            <a:spLocks noGrp="1"/>
          </p:cNvSpPr>
          <p:nvPr>
            <p:ph type="sldNum" sz="quarter" idx="8"/>
          </p:nvPr>
        </p:nvSpPr>
        <p:spPr/>
        <p:txBody>
          <a:bodyPr/>
          <a:lstStyle>
            <a:lvl1pPr>
              <a:defRPr/>
            </a:lvl1pPr>
          </a:lstStyle>
          <a:p>
            <a:pPr lvl="0"/>
            <a:fld id="{1B376A37-EAF0-40A9-9CB7-F6B547E75463}" type="slidenum">
              <a:t>‹#›</a:t>
            </a:fld>
            <a:endParaRPr lang="de-CH"/>
          </a:p>
        </p:txBody>
      </p:sp>
    </p:spTree>
    <p:extLst>
      <p:ext uri="{BB962C8B-B14F-4D97-AF65-F5344CB8AC3E}">
        <p14:creationId xmlns:p14="http://schemas.microsoft.com/office/powerpoint/2010/main" val="5612133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B4D8-F384-CC6F-74B3-BD75119EC13C}"/>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de-CH"/>
          </a:p>
        </p:txBody>
      </p:sp>
      <p:sp>
        <p:nvSpPr>
          <p:cNvPr id="3" name="Text Placeholder 2">
            <a:extLst>
              <a:ext uri="{FF2B5EF4-FFF2-40B4-BE49-F238E27FC236}">
                <a16:creationId xmlns:a16="http://schemas.microsoft.com/office/drawing/2014/main" id="{40D5C3C1-3453-128D-55D5-70545FC9D524}"/>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C08BEFC-44A3-FD7E-2942-A1B3446EED0C}"/>
              </a:ext>
            </a:extLst>
          </p:cNvPr>
          <p:cNvSpPr txBox="1">
            <a:spLocks noGrp="1"/>
          </p:cNvSpPr>
          <p:nvPr>
            <p:ph type="dt" sz="half" idx="7"/>
          </p:nvPr>
        </p:nvSpPr>
        <p:spPr/>
        <p:txBody>
          <a:bodyPr/>
          <a:lstStyle>
            <a:lvl1pPr>
              <a:defRPr/>
            </a:lvl1pPr>
          </a:lstStyle>
          <a:p>
            <a:pPr lvl="0"/>
            <a:fld id="{E47E345B-6829-4733-85D1-409F350B1288}" type="datetime1">
              <a:rPr lang="de-CH"/>
              <a:pPr lvl="0"/>
              <a:t>25.02.2024</a:t>
            </a:fld>
            <a:endParaRPr lang="de-CH"/>
          </a:p>
        </p:txBody>
      </p:sp>
      <p:sp>
        <p:nvSpPr>
          <p:cNvPr id="5" name="Footer Placeholder 4">
            <a:extLst>
              <a:ext uri="{FF2B5EF4-FFF2-40B4-BE49-F238E27FC236}">
                <a16:creationId xmlns:a16="http://schemas.microsoft.com/office/drawing/2014/main" id="{754347D8-269E-584A-3296-72CA6775AFFF}"/>
              </a:ext>
            </a:extLst>
          </p:cNvPr>
          <p:cNvSpPr txBox="1">
            <a:spLocks noGrp="1"/>
          </p:cNvSpPr>
          <p:nvPr>
            <p:ph type="ftr" sz="quarter" idx="9"/>
          </p:nvPr>
        </p:nvSpPr>
        <p:spPr/>
        <p:txBody>
          <a:bodyPr/>
          <a:lstStyle>
            <a:lvl1pPr>
              <a:defRPr/>
            </a:lvl1pPr>
          </a:lstStyle>
          <a:p>
            <a:pPr lvl="0"/>
            <a:endParaRPr lang="de-CH"/>
          </a:p>
        </p:txBody>
      </p:sp>
      <p:sp>
        <p:nvSpPr>
          <p:cNvPr id="6" name="Slide Number Placeholder 5">
            <a:extLst>
              <a:ext uri="{FF2B5EF4-FFF2-40B4-BE49-F238E27FC236}">
                <a16:creationId xmlns:a16="http://schemas.microsoft.com/office/drawing/2014/main" id="{48A5925A-996B-476A-086B-91673E8353E5}"/>
              </a:ext>
            </a:extLst>
          </p:cNvPr>
          <p:cNvSpPr txBox="1">
            <a:spLocks noGrp="1"/>
          </p:cNvSpPr>
          <p:nvPr>
            <p:ph type="sldNum" sz="quarter" idx="8"/>
          </p:nvPr>
        </p:nvSpPr>
        <p:spPr/>
        <p:txBody>
          <a:bodyPr/>
          <a:lstStyle>
            <a:lvl1pPr>
              <a:defRPr/>
            </a:lvl1pPr>
          </a:lstStyle>
          <a:p>
            <a:pPr lvl="0"/>
            <a:fld id="{AC61C1F2-803C-4B66-9E50-11499D241302}" type="slidenum">
              <a:t>‹#›</a:t>
            </a:fld>
            <a:endParaRPr lang="de-CH"/>
          </a:p>
        </p:txBody>
      </p:sp>
    </p:spTree>
    <p:extLst>
      <p:ext uri="{BB962C8B-B14F-4D97-AF65-F5344CB8AC3E}">
        <p14:creationId xmlns:p14="http://schemas.microsoft.com/office/powerpoint/2010/main" val="396695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8CA1-2DBC-C336-86FE-0B3B9EFE407E}"/>
              </a:ext>
            </a:extLst>
          </p:cNvPr>
          <p:cNvSpPr txBox="1">
            <a:spLocks noGrp="1"/>
          </p:cNvSpPr>
          <p:nvPr>
            <p:ph type="title"/>
          </p:nvPr>
        </p:nvSpPr>
        <p:spPr/>
        <p:txBody>
          <a:bodyPr/>
          <a:lstStyle>
            <a:lvl1pPr>
              <a:defRPr/>
            </a:lvl1pPr>
          </a:lstStyle>
          <a:p>
            <a:pPr lvl="0"/>
            <a:r>
              <a:rPr lang="en-US"/>
              <a:t>Click to edit Master title style</a:t>
            </a:r>
            <a:endParaRPr lang="de-CH"/>
          </a:p>
        </p:txBody>
      </p:sp>
      <p:sp>
        <p:nvSpPr>
          <p:cNvPr id="3" name="Content Placeholder 2">
            <a:extLst>
              <a:ext uri="{FF2B5EF4-FFF2-40B4-BE49-F238E27FC236}">
                <a16:creationId xmlns:a16="http://schemas.microsoft.com/office/drawing/2014/main" id="{C5398390-E200-CDD4-B4F0-D54E78EDE15A}"/>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2A02179E-38B3-CCE4-8F49-6CD9FD61808C}"/>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58BCD6A8-E4D7-9107-9645-A1CB8368196B}"/>
              </a:ext>
            </a:extLst>
          </p:cNvPr>
          <p:cNvSpPr txBox="1">
            <a:spLocks noGrp="1"/>
          </p:cNvSpPr>
          <p:nvPr>
            <p:ph type="dt" sz="half" idx="7"/>
          </p:nvPr>
        </p:nvSpPr>
        <p:spPr/>
        <p:txBody>
          <a:bodyPr/>
          <a:lstStyle>
            <a:lvl1pPr>
              <a:defRPr/>
            </a:lvl1pPr>
          </a:lstStyle>
          <a:p>
            <a:pPr lvl="0"/>
            <a:fld id="{B500BFFA-27B1-49D2-9170-A8BFBE38450B}" type="datetime1">
              <a:rPr lang="de-CH"/>
              <a:pPr lvl="0"/>
              <a:t>25.02.2024</a:t>
            </a:fld>
            <a:endParaRPr lang="de-CH"/>
          </a:p>
        </p:txBody>
      </p:sp>
      <p:sp>
        <p:nvSpPr>
          <p:cNvPr id="6" name="Footer Placeholder 5">
            <a:extLst>
              <a:ext uri="{FF2B5EF4-FFF2-40B4-BE49-F238E27FC236}">
                <a16:creationId xmlns:a16="http://schemas.microsoft.com/office/drawing/2014/main" id="{96A8D7DC-0B58-2C46-D2E6-B48096C9BC70}"/>
              </a:ext>
            </a:extLst>
          </p:cNvPr>
          <p:cNvSpPr txBox="1">
            <a:spLocks noGrp="1"/>
          </p:cNvSpPr>
          <p:nvPr>
            <p:ph type="ftr" sz="quarter" idx="9"/>
          </p:nvPr>
        </p:nvSpPr>
        <p:spPr/>
        <p:txBody>
          <a:bodyPr/>
          <a:lstStyle>
            <a:lvl1pPr>
              <a:defRPr/>
            </a:lvl1pPr>
          </a:lstStyle>
          <a:p>
            <a:pPr lvl="0"/>
            <a:endParaRPr lang="de-CH"/>
          </a:p>
        </p:txBody>
      </p:sp>
      <p:sp>
        <p:nvSpPr>
          <p:cNvPr id="7" name="Slide Number Placeholder 6">
            <a:extLst>
              <a:ext uri="{FF2B5EF4-FFF2-40B4-BE49-F238E27FC236}">
                <a16:creationId xmlns:a16="http://schemas.microsoft.com/office/drawing/2014/main" id="{58B5FCA7-E380-FEAF-D9E4-0195C894E1B3}"/>
              </a:ext>
            </a:extLst>
          </p:cNvPr>
          <p:cNvSpPr txBox="1">
            <a:spLocks noGrp="1"/>
          </p:cNvSpPr>
          <p:nvPr>
            <p:ph type="sldNum" sz="quarter" idx="8"/>
          </p:nvPr>
        </p:nvSpPr>
        <p:spPr/>
        <p:txBody>
          <a:bodyPr/>
          <a:lstStyle>
            <a:lvl1pPr>
              <a:defRPr/>
            </a:lvl1pPr>
          </a:lstStyle>
          <a:p>
            <a:pPr lvl="0"/>
            <a:fld id="{6158CADA-59A8-4BDB-B79E-1E03EDE9BDAB}" type="slidenum">
              <a:t>‹#›</a:t>
            </a:fld>
            <a:endParaRPr lang="de-CH"/>
          </a:p>
        </p:txBody>
      </p:sp>
    </p:spTree>
    <p:extLst>
      <p:ext uri="{BB962C8B-B14F-4D97-AF65-F5344CB8AC3E}">
        <p14:creationId xmlns:p14="http://schemas.microsoft.com/office/powerpoint/2010/main" val="3837174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4237-4376-71A6-444F-F9646A1D2B9C}"/>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de-CH"/>
          </a:p>
        </p:txBody>
      </p:sp>
      <p:sp>
        <p:nvSpPr>
          <p:cNvPr id="3" name="Text Placeholder 2">
            <a:extLst>
              <a:ext uri="{FF2B5EF4-FFF2-40B4-BE49-F238E27FC236}">
                <a16:creationId xmlns:a16="http://schemas.microsoft.com/office/drawing/2014/main" id="{310D3DE6-0F89-E700-0381-9F970C7666DE}"/>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3E684166-9591-CA8C-DF09-3F6284B1B25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3AA14705-9BAC-8D40-48BB-2B9429C00CB5}"/>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48C9C18B-B6C2-3F0F-4498-59DDA174E1DE}"/>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C803C381-B93B-039D-6972-CA2E8D4D57D5}"/>
              </a:ext>
            </a:extLst>
          </p:cNvPr>
          <p:cNvSpPr txBox="1">
            <a:spLocks noGrp="1"/>
          </p:cNvSpPr>
          <p:nvPr>
            <p:ph type="dt" sz="half" idx="7"/>
          </p:nvPr>
        </p:nvSpPr>
        <p:spPr/>
        <p:txBody>
          <a:bodyPr/>
          <a:lstStyle>
            <a:lvl1pPr>
              <a:defRPr/>
            </a:lvl1pPr>
          </a:lstStyle>
          <a:p>
            <a:pPr lvl="0"/>
            <a:fld id="{3D68ED60-28F0-4AFA-AE84-9BADA70C2F7E}" type="datetime1">
              <a:rPr lang="de-CH"/>
              <a:pPr lvl="0"/>
              <a:t>25.02.2024</a:t>
            </a:fld>
            <a:endParaRPr lang="de-CH"/>
          </a:p>
        </p:txBody>
      </p:sp>
      <p:sp>
        <p:nvSpPr>
          <p:cNvPr id="8" name="Footer Placeholder 7">
            <a:extLst>
              <a:ext uri="{FF2B5EF4-FFF2-40B4-BE49-F238E27FC236}">
                <a16:creationId xmlns:a16="http://schemas.microsoft.com/office/drawing/2014/main" id="{F79B9859-A124-29EB-7856-6482967D2CBE}"/>
              </a:ext>
            </a:extLst>
          </p:cNvPr>
          <p:cNvSpPr txBox="1">
            <a:spLocks noGrp="1"/>
          </p:cNvSpPr>
          <p:nvPr>
            <p:ph type="ftr" sz="quarter" idx="9"/>
          </p:nvPr>
        </p:nvSpPr>
        <p:spPr/>
        <p:txBody>
          <a:bodyPr/>
          <a:lstStyle>
            <a:lvl1pPr>
              <a:defRPr/>
            </a:lvl1pPr>
          </a:lstStyle>
          <a:p>
            <a:pPr lvl="0"/>
            <a:endParaRPr lang="de-CH"/>
          </a:p>
        </p:txBody>
      </p:sp>
      <p:sp>
        <p:nvSpPr>
          <p:cNvPr id="9" name="Slide Number Placeholder 8">
            <a:extLst>
              <a:ext uri="{FF2B5EF4-FFF2-40B4-BE49-F238E27FC236}">
                <a16:creationId xmlns:a16="http://schemas.microsoft.com/office/drawing/2014/main" id="{B138D050-4161-47D8-6C94-C6B1ED318738}"/>
              </a:ext>
            </a:extLst>
          </p:cNvPr>
          <p:cNvSpPr txBox="1">
            <a:spLocks noGrp="1"/>
          </p:cNvSpPr>
          <p:nvPr>
            <p:ph type="sldNum" sz="quarter" idx="8"/>
          </p:nvPr>
        </p:nvSpPr>
        <p:spPr/>
        <p:txBody>
          <a:bodyPr/>
          <a:lstStyle>
            <a:lvl1pPr>
              <a:defRPr/>
            </a:lvl1pPr>
          </a:lstStyle>
          <a:p>
            <a:pPr lvl="0"/>
            <a:fld id="{A8AD214E-23CF-435E-9B5B-6D7E6D04599B}" type="slidenum">
              <a:t>‹#›</a:t>
            </a:fld>
            <a:endParaRPr lang="de-CH"/>
          </a:p>
        </p:txBody>
      </p:sp>
    </p:spTree>
    <p:extLst>
      <p:ext uri="{BB962C8B-B14F-4D97-AF65-F5344CB8AC3E}">
        <p14:creationId xmlns:p14="http://schemas.microsoft.com/office/powerpoint/2010/main" val="160357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ADB0-5EBE-DCB1-D474-3323AD8C8D1A}"/>
              </a:ext>
            </a:extLst>
          </p:cNvPr>
          <p:cNvSpPr txBox="1">
            <a:spLocks noGrp="1"/>
          </p:cNvSpPr>
          <p:nvPr>
            <p:ph type="title"/>
          </p:nvPr>
        </p:nvSpPr>
        <p:spPr/>
        <p:txBody>
          <a:bodyPr/>
          <a:lstStyle>
            <a:lvl1pPr>
              <a:defRPr/>
            </a:lvl1pPr>
          </a:lstStyle>
          <a:p>
            <a:pPr lvl="0"/>
            <a:r>
              <a:rPr lang="en-US"/>
              <a:t>Click to edit Master title style</a:t>
            </a:r>
            <a:endParaRPr lang="de-CH"/>
          </a:p>
        </p:txBody>
      </p:sp>
      <p:sp>
        <p:nvSpPr>
          <p:cNvPr id="3" name="Date Placeholder 2">
            <a:extLst>
              <a:ext uri="{FF2B5EF4-FFF2-40B4-BE49-F238E27FC236}">
                <a16:creationId xmlns:a16="http://schemas.microsoft.com/office/drawing/2014/main" id="{6E1C4376-5E31-3042-F580-68A838123AF4}"/>
              </a:ext>
            </a:extLst>
          </p:cNvPr>
          <p:cNvSpPr txBox="1">
            <a:spLocks noGrp="1"/>
          </p:cNvSpPr>
          <p:nvPr>
            <p:ph type="dt" sz="half" idx="7"/>
          </p:nvPr>
        </p:nvSpPr>
        <p:spPr/>
        <p:txBody>
          <a:bodyPr/>
          <a:lstStyle>
            <a:lvl1pPr>
              <a:defRPr/>
            </a:lvl1pPr>
          </a:lstStyle>
          <a:p>
            <a:pPr lvl="0"/>
            <a:fld id="{C6095CBF-8295-4127-972B-6C0FAC24CC9A}" type="datetime1">
              <a:rPr lang="de-CH"/>
              <a:pPr lvl="0"/>
              <a:t>25.02.2024</a:t>
            </a:fld>
            <a:endParaRPr lang="de-CH"/>
          </a:p>
        </p:txBody>
      </p:sp>
      <p:sp>
        <p:nvSpPr>
          <p:cNvPr id="4" name="Footer Placeholder 3">
            <a:extLst>
              <a:ext uri="{FF2B5EF4-FFF2-40B4-BE49-F238E27FC236}">
                <a16:creationId xmlns:a16="http://schemas.microsoft.com/office/drawing/2014/main" id="{2B06DA1F-4E99-3883-F093-AD694215E4BA}"/>
              </a:ext>
            </a:extLst>
          </p:cNvPr>
          <p:cNvSpPr txBox="1">
            <a:spLocks noGrp="1"/>
          </p:cNvSpPr>
          <p:nvPr>
            <p:ph type="ftr" sz="quarter" idx="9"/>
          </p:nvPr>
        </p:nvSpPr>
        <p:spPr/>
        <p:txBody>
          <a:bodyPr/>
          <a:lstStyle>
            <a:lvl1pPr>
              <a:defRPr/>
            </a:lvl1pPr>
          </a:lstStyle>
          <a:p>
            <a:pPr lvl="0"/>
            <a:endParaRPr lang="de-CH"/>
          </a:p>
        </p:txBody>
      </p:sp>
      <p:sp>
        <p:nvSpPr>
          <p:cNvPr id="5" name="Slide Number Placeholder 4">
            <a:extLst>
              <a:ext uri="{FF2B5EF4-FFF2-40B4-BE49-F238E27FC236}">
                <a16:creationId xmlns:a16="http://schemas.microsoft.com/office/drawing/2014/main" id="{D2F714F6-DB2E-8B42-100E-889457CEEA4D}"/>
              </a:ext>
            </a:extLst>
          </p:cNvPr>
          <p:cNvSpPr txBox="1">
            <a:spLocks noGrp="1"/>
          </p:cNvSpPr>
          <p:nvPr>
            <p:ph type="sldNum" sz="quarter" idx="8"/>
          </p:nvPr>
        </p:nvSpPr>
        <p:spPr/>
        <p:txBody>
          <a:bodyPr/>
          <a:lstStyle>
            <a:lvl1pPr>
              <a:defRPr/>
            </a:lvl1pPr>
          </a:lstStyle>
          <a:p>
            <a:pPr lvl="0"/>
            <a:fld id="{F7B77173-2116-4A42-8A8D-644B44D9E1D0}" type="slidenum">
              <a:t>‹#›</a:t>
            </a:fld>
            <a:endParaRPr lang="de-CH"/>
          </a:p>
        </p:txBody>
      </p:sp>
    </p:spTree>
    <p:extLst>
      <p:ext uri="{BB962C8B-B14F-4D97-AF65-F5344CB8AC3E}">
        <p14:creationId xmlns:p14="http://schemas.microsoft.com/office/powerpoint/2010/main" val="16208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577D9-DF02-64C6-C9F2-1C518FA6D623}"/>
              </a:ext>
            </a:extLst>
          </p:cNvPr>
          <p:cNvSpPr txBox="1">
            <a:spLocks noGrp="1"/>
          </p:cNvSpPr>
          <p:nvPr>
            <p:ph type="dt" sz="half" idx="7"/>
          </p:nvPr>
        </p:nvSpPr>
        <p:spPr/>
        <p:txBody>
          <a:bodyPr/>
          <a:lstStyle>
            <a:lvl1pPr>
              <a:defRPr/>
            </a:lvl1pPr>
          </a:lstStyle>
          <a:p>
            <a:pPr lvl="0"/>
            <a:fld id="{29C8E03B-670B-4E42-991F-20193A01ED15}" type="datetime1">
              <a:rPr lang="de-CH"/>
              <a:pPr lvl="0"/>
              <a:t>25.02.2024</a:t>
            </a:fld>
            <a:endParaRPr lang="de-CH"/>
          </a:p>
        </p:txBody>
      </p:sp>
      <p:sp>
        <p:nvSpPr>
          <p:cNvPr id="3" name="Footer Placeholder 2">
            <a:extLst>
              <a:ext uri="{FF2B5EF4-FFF2-40B4-BE49-F238E27FC236}">
                <a16:creationId xmlns:a16="http://schemas.microsoft.com/office/drawing/2014/main" id="{10F3E958-8ACB-CAF4-4ABE-FFB8A52B5B8F}"/>
              </a:ext>
            </a:extLst>
          </p:cNvPr>
          <p:cNvSpPr txBox="1">
            <a:spLocks noGrp="1"/>
          </p:cNvSpPr>
          <p:nvPr>
            <p:ph type="ftr" sz="quarter" idx="9"/>
          </p:nvPr>
        </p:nvSpPr>
        <p:spPr/>
        <p:txBody>
          <a:bodyPr/>
          <a:lstStyle>
            <a:lvl1pPr>
              <a:defRPr/>
            </a:lvl1pPr>
          </a:lstStyle>
          <a:p>
            <a:pPr lvl="0"/>
            <a:endParaRPr lang="de-CH"/>
          </a:p>
        </p:txBody>
      </p:sp>
      <p:sp>
        <p:nvSpPr>
          <p:cNvPr id="4" name="Slide Number Placeholder 3">
            <a:extLst>
              <a:ext uri="{FF2B5EF4-FFF2-40B4-BE49-F238E27FC236}">
                <a16:creationId xmlns:a16="http://schemas.microsoft.com/office/drawing/2014/main" id="{9D546100-03A8-121B-8344-2E92291863F0}"/>
              </a:ext>
            </a:extLst>
          </p:cNvPr>
          <p:cNvSpPr txBox="1">
            <a:spLocks noGrp="1"/>
          </p:cNvSpPr>
          <p:nvPr>
            <p:ph type="sldNum" sz="quarter" idx="8"/>
          </p:nvPr>
        </p:nvSpPr>
        <p:spPr/>
        <p:txBody>
          <a:bodyPr/>
          <a:lstStyle>
            <a:lvl1pPr>
              <a:defRPr/>
            </a:lvl1pPr>
          </a:lstStyle>
          <a:p>
            <a:pPr lvl="0"/>
            <a:fld id="{56892D60-AD1D-4E06-86A2-1E55DAB8BFD2}" type="slidenum">
              <a:t>‹#›</a:t>
            </a:fld>
            <a:endParaRPr lang="de-CH"/>
          </a:p>
        </p:txBody>
      </p:sp>
    </p:spTree>
    <p:extLst>
      <p:ext uri="{BB962C8B-B14F-4D97-AF65-F5344CB8AC3E}">
        <p14:creationId xmlns:p14="http://schemas.microsoft.com/office/powerpoint/2010/main" val="2725821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6D98-4EB6-383A-3C51-2FBA110AC70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de-CH"/>
          </a:p>
        </p:txBody>
      </p:sp>
      <p:sp>
        <p:nvSpPr>
          <p:cNvPr id="3" name="Content Placeholder 2">
            <a:extLst>
              <a:ext uri="{FF2B5EF4-FFF2-40B4-BE49-F238E27FC236}">
                <a16:creationId xmlns:a16="http://schemas.microsoft.com/office/drawing/2014/main" id="{6036BF25-DD56-EB3F-87AE-6DC27EBB3075}"/>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183C7356-FB18-4375-7DB2-EC15927F6DFF}"/>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3B0A227B-5255-9638-8367-D81B173362C7}"/>
              </a:ext>
            </a:extLst>
          </p:cNvPr>
          <p:cNvSpPr txBox="1">
            <a:spLocks noGrp="1"/>
          </p:cNvSpPr>
          <p:nvPr>
            <p:ph type="dt" sz="half" idx="7"/>
          </p:nvPr>
        </p:nvSpPr>
        <p:spPr/>
        <p:txBody>
          <a:bodyPr/>
          <a:lstStyle>
            <a:lvl1pPr>
              <a:defRPr/>
            </a:lvl1pPr>
          </a:lstStyle>
          <a:p>
            <a:pPr lvl="0"/>
            <a:fld id="{DAEF2241-9030-4D03-B398-C282D65E71CA}" type="datetime1">
              <a:rPr lang="de-CH"/>
              <a:pPr lvl="0"/>
              <a:t>25.02.2024</a:t>
            </a:fld>
            <a:endParaRPr lang="de-CH"/>
          </a:p>
        </p:txBody>
      </p:sp>
      <p:sp>
        <p:nvSpPr>
          <p:cNvPr id="6" name="Footer Placeholder 5">
            <a:extLst>
              <a:ext uri="{FF2B5EF4-FFF2-40B4-BE49-F238E27FC236}">
                <a16:creationId xmlns:a16="http://schemas.microsoft.com/office/drawing/2014/main" id="{BBA1A78E-C668-CAB1-CFF5-4ACB5221F1BC}"/>
              </a:ext>
            </a:extLst>
          </p:cNvPr>
          <p:cNvSpPr txBox="1">
            <a:spLocks noGrp="1"/>
          </p:cNvSpPr>
          <p:nvPr>
            <p:ph type="ftr" sz="quarter" idx="9"/>
          </p:nvPr>
        </p:nvSpPr>
        <p:spPr/>
        <p:txBody>
          <a:bodyPr/>
          <a:lstStyle>
            <a:lvl1pPr>
              <a:defRPr/>
            </a:lvl1pPr>
          </a:lstStyle>
          <a:p>
            <a:pPr lvl="0"/>
            <a:endParaRPr lang="de-CH"/>
          </a:p>
        </p:txBody>
      </p:sp>
      <p:sp>
        <p:nvSpPr>
          <p:cNvPr id="7" name="Slide Number Placeholder 6">
            <a:extLst>
              <a:ext uri="{FF2B5EF4-FFF2-40B4-BE49-F238E27FC236}">
                <a16:creationId xmlns:a16="http://schemas.microsoft.com/office/drawing/2014/main" id="{AE35CD3F-FD06-429F-5766-E2BCD66E6A2C}"/>
              </a:ext>
            </a:extLst>
          </p:cNvPr>
          <p:cNvSpPr txBox="1">
            <a:spLocks noGrp="1"/>
          </p:cNvSpPr>
          <p:nvPr>
            <p:ph type="sldNum" sz="quarter" idx="8"/>
          </p:nvPr>
        </p:nvSpPr>
        <p:spPr/>
        <p:txBody>
          <a:bodyPr/>
          <a:lstStyle>
            <a:lvl1pPr>
              <a:defRPr/>
            </a:lvl1pPr>
          </a:lstStyle>
          <a:p>
            <a:pPr lvl="0"/>
            <a:fld id="{9B06539A-847F-4AE0-97DA-622132E9BFD8}" type="slidenum">
              <a:t>‹#›</a:t>
            </a:fld>
            <a:endParaRPr lang="de-CH"/>
          </a:p>
        </p:txBody>
      </p:sp>
    </p:spTree>
    <p:extLst>
      <p:ext uri="{BB962C8B-B14F-4D97-AF65-F5344CB8AC3E}">
        <p14:creationId xmlns:p14="http://schemas.microsoft.com/office/powerpoint/2010/main" val="3551853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4A5F-BDB6-16B4-39C0-DEBA97447020}"/>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de-CH"/>
          </a:p>
        </p:txBody>
      </p:sp>
      <p:sp>
        <p:nvSpPr>
          <p:cNvPr id="3" name="Picture Placeholder 2">
            <a:extLst>
              <a:ext uri="{FF2B5EF4-FFF2-40B4-BE49-F238E27FC236}">
                <a16:creationId xmlns:a16="http://schemas.microsoft.com/office/drawing/2014/main" id="{E3A086DD-47D9-22DA-7AE9-3378EC3A372E}"/>
              </a:ext>
            </a:extLst>
          </p:cNvPr>
          <p:cNvSpPr txBox="1">
            <a:spLocks noGrp="1"/>
          </p:cNvSpPr>
          <p:nvPr>
            <p:ph type="pic" idx="1"/>
          </p:nvPr>
        </p:nvSpPr>
        <p:spPr>
          <a:xfrm>
            <a:off x="5183184" y="987423"/>
            <a:ext cx="6172200" cy="4873623"/>
          </a:xfrm>
        </p:spPr>
        <p:txBody>
          <a:bodyPr/>
          <a:lstStyle>
            <a:lvl1pPr marL="0" indent="0">
              <a:buNone/>
              <a:defRPr lang="de-CH" sz="3200"/>
            </a:lvl1pPr>
          </a:lstStyle>
          <a:p>
            <a:pPr lvl="0"/>
            <a:endParaRPr lang="de-CH"/>
          </a:p>
        </p:txBody>
      </p:sp>
      <p:sp>
        <p:nvSpPr>
          <p:cNvPr id="4" name="Text Placeholder 3">
            <a:extLst>
              <a:ext uri="{FF2B5EF4-FFF2-40B4-BE49-F238E27FC236}">
                <a16:creationId xmlns:a16="http://schemas.microsoft.com/office/drawing/2014/main" id="{5C5D8A8C-FFAE-3BBF-C438-2203A0B187AD}"/>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394E92E9-4AB0-CB12-4FAB-F636784AB986}"/>
              </a:ext>
            </a:extLst>
          </p:cNvPr>
          <p:cNvSpPr txBox="1">
            <a:spLocks noGrp="1"/>
          </p:cNvSpPr>
          <p:nvPr>
            <p:ph type="dt" sz="half" idx="7"/>
          </p:nvPr>
        </p:nvSpPr>
        <p:spPr/>
        <p:txBody>
          <a:bodyPr/>
          <a:lstStyle>
            <a:lvl1pPr>
              <a:defRPr/>
            </a:lvl1pPr>
          </a:lstStyle>
          <a:p>
            <a:pPr lvl="0"/>
            <a:fld id="{908A136B-B726-416E-95AC-9BFB370E4094}" type="datetime1">
              <a:rPr lang="de-CH"/>
              <a:pPr lvl="0"/>
              <a:t>25.02.2024</a:t>
            </a:fld>
            <a:endParaRPr lang="de-CH"/>
          </a:p>
        </p:txBody>
      </p:sp>
      <p:sp>
        <p:nvSpPr>
          <p:cNvPr id="6" name="Footer Placeholder 5">
            <a:extLst>
              <a:ext uri="{FF2B5EF4-FFF2-40B4-BE49-F238E27FC236}">
                <a16:creationId xmlns:a16="http://schemas.microsoft.com/office/drawing/2014/main" id="{13120A07-BDE5-2914-6B28-4DB34E876834}"/>
              </a:ext>
            </a:extLst>
          </p:cNvPr>
          <p:cNvSpPr txBox="1">
            <a:spLocks noGrp="1"/>
          </p:cNvSpPr>
          <p:nvPr>
            <p:ph type="ftr" sz="quarter" idx="9"/>
          </p:nvPr>
        </p:nvSpPr>
        <p:spPr/>
        <p:txBody>
          <a:bodyPr/>
          <a:lstStyle>
            <a:lvl1pPr>
              <a:defRPr/>
            </a:lvl1pPr>
          </a:lstStyle>
          <a:p>
            <a:pPr lvl="0"/>
            <a:endParaRPr lang="de-CH"/>
          </a:p>
        </p:txBody>
      </p:sp>
      <p:sp>
        <p:nvSpPr>
          <p:cNvPr id="7" name="Slide Number Placeholder 6">
            <a:extLst>
              <a:ext uri="{FF2B5EF4-FFF2-40B4-BE49-F238E27FC236}">
                <a16:creationId xmlns:a16="http://schemas.microsoft.com/office/drawing/2014/main" id="{C94B0AEC-DD98-7C0E-DCAA-2318EE7137DB}"/>
              </a:ext>
            </a:extLst>
          </p:cNvPr>
          <p:cNvSpPr txBox="1">
            <a:spLocks noGrp="1"/>
          </p:cNvSpPr>
          <p:nvPr>
            <p:ph type="sldNum" sz="quarter" idx="8"/>
          </p:nvPr>
        </p:nvSpPr>
        <p:spPr/>
        <p:txBody>
          <a:bodyPr/>
          <a:lstStyle>
            <a:lvl1pPr>
              <a:defRPr/>
            </a:lvl1pPr>
          </a:lstStyle>
          <a:p>
            <a:pPr lvl="0"/>
            <a:fld id="{565DFB71-0B54-407F-8932-F41131E04DE3}" type="slidenum">
              <a:t>‹#›</a:t>
            </a:fld>
            <a:endParaRPr lang="de-CH"/>
          </a:p>
        </p:txBody>
      </p:sp>
    </p:spTree>
    <p:extLst>
      <p:ext uri="{BB962C8B-B14F-4D97-AF65-F5344CB8AC3E}">
        <p14:creationId xmlns:p14="http://schemas.microsoft.com/office/powerpoint/2010/main" val="193848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9EA1C3-B15E-D4EF-BE6B-97DCFC9E81D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de-CH"/>
          </a:p>
        </p:txBody>
      </p:sp>
      <p:sp>
        <p:nvSpPr>
          <p:cNvPr id="3" name="Text Placeholder 2">
            <a:extLst>
              <a:ext uri="{FF2B5EF4-FFF2-40B4-BE49-F238E27FC236}">
                <a16:creationId xmlns:a16="http://schemas.microsoft.com/office/drawing/2014/main" id="{71603A2C-9A09-ABFE-646D-E48CB28CD790}"/>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A2056FA8-45D0-E873-8864-6D7206DB288A}"/>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CH" sz="1200" b="0" i="0" u="none" strike="noStrike" kern="1200" cap="none" spc="0" baseline="0">
                <a:solidFill>
                  <a:srgbClr val="898989"/>
                </a:solidFill>
                <a:uFillTx/>
                <a:latin typeface="Calibri"/>
              </a:defRPr>
            </a:lvl1pPr>
          </a:lstStyle>
          <a:p>
            <a:pPr lvl="0"/>
            <a:fld id="{28FE089B-54E0-4175-A13E-213A91D22CF7}" type="datetime1">
              <a:rPr lang="de-CH"/>
              <a:pPr lvl="0"/>
              <a:t>25.02.2024</a:t>
            </a:fld>
            <a:endParaRPr lang="de-CH"/>
          </a:p>
        </p:txBody>
      </p:sp>
      <p:sp>
        <p:nvSpPr>
          <p:cNvPr id="5" name="Footer Placeholder 4">
            <a:extLst>
              <a:ext uri="{FF2B5EF4-FFF2-40B4-BE49-F238E27FC236}">
                <a16:creationId xmlns:a16="http://schemas.microsoft.com/office/drawing/2014/main" id="{6630AB2C-B49F-C0F1-6139-AD0AC84F42EB}"/>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CH" sz="1200" b="0" i="0" u="none" strike="noStrike" kern="1200" cap="none" spc="0" baseline="0">
                <a:solidFill>
                  <a:srgbClr val="898989"/>
                </a:solidFill>
                <a:uFillTx/>
                <a:latin typeface="Calibri"/>
              </a:defRPr>
            </a:lvl1pPr>
          </a:lstStyle>
          <a:p>
            <a:pPr lvl="0"/>
            <a:endParaRPr lang="de-CH"/>
          </a:p>
        </p:txBody>
      </p:sp>
      <p:sp>
        <p:nvSpPr>
          <p:cNvPr id="6" name="Slide Number Placeholder 5">
            <a:extLst>
              <a:ext uri="{FF2B5EF4-FFF2-40B4-BE49-F238E27FC236}">
                <a16:creationId xmlns:a16="http://schemas.microsoft.com/office/drawing/2014/main" id="{738FB60E-B55C-4701-B747-74BC56CAC43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CH" sz="1200" b="0" i="0" u="none" strike="noStrike" kern="1200" cap="none" spc="0" baseline="0">
                <a:solidFill>
                  <a:srgbClr val="898989"/>
                </a:solidFill>
                <a:uFillTx/>
                <a:latin typeface="Calibri"/>
              </a:defRPr>
            </a:lvl1pPr>
          </a:lstStyle>
          <a:p>
            <a:pPr lvl="0"/>
            <a:fld id="{C2EC0814-19D4-4088-A375-22354E96AF90}" type="slidenum">
              <a:t>‹#›</a:t>
            </a:fld>
            <a:endParaRPr lang="de-C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68.pn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70.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4.png"/><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4.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80.png"/><Relationship Id="rId4" Type="http://schemas.openxmlformats.org/officeDocument/2006/relationships/image" Target="../media/image96.png"/><Relationship Id="rId9"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9.png"/><Relationship Id="rId7" Type="http://schemas.openxmlformats.org/officeDocument/2006/relationships/image" Target="../media/image93.png"/><Relationship Id="rId12"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94.png"/><Relationship Id="rId5" Type="http://schemas.openxmlformats.org/officeDocument/2006/relationships/image" Target="../media/image80.png"/><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4.png"/><Relationship Id="rId3" Type="http://schemas.openxmlformats.org/officeDocument/2006/relationships/image" Target="../media/image93.png"/><Relationship Id="rId7" Type="http://schemas.openxmlformats.org/officeDocument/2006/relationships/image" Target="../media/image105.png"/><Relationship Id="rId12"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109.png"/><Relationship Id="rId5" Type="http://schemas.openxmlformats.org/officeDocument/2006/relationships/image" Target="../media/image80.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9.jpg"/><Relationship Id="rId4" Type="http://schemas.openxmlformats.org/officeDocument/2006/relationships/image" Target="../media/image12.jp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0.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94.png"/><Relationship Id="rId4" Type="http://schemas.openxmlformats.org/officeDocument/2006/relationships/image" Target="../media/image111.png"/><Relationship Id="rId9"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2.png"/><Relationship Id="rId7" Type="http://schemas.openxmlformats.org/officeDocument/2006/relationships/image" Target="../media/image80.png"/><Relationship Id="rId12"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4.png"/><Relationship Id="rId5" Type="http://schemas.openxmlformats.org/officeDocument/2006/relationships/image" Target="../media/image107.png"/><Relationship Id="rId10" Type="http://schemas.openxmlformats.org/officeDocument/2006/relationships/image" Target="../media/image94.png"/><Relationship Id="rId4" Type="http://schemas.openxmlformats.org/officeDocument/2006/relationships/image" Target="../media/image106.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105.png"/><Relationship Id="rId5" Type="http://schemas.openxmlformats.org/officeDocument/2006/relationships/image" Target="../media/image70.png"/><Relationship Id="rId10" Type="http://schemas.openxmlformats.org/officeDocument/2006/relationships/image" Target="../media/image123.png"/><Relationship Id="rId4" Type="http://schemas.openxmlformats.org/officeDocument/2006/relationships/image" Target="../media/image81.png"/><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1.jpg"/><Relationship Id="rId5" Type="http://schemas.openxmlformats.org/officeDocument/2006/relationships/image" Target="../media/image4.png"/><Relationship Id="rId15" Type="http://schemas.openxmlformats.org/officeDocument/2006/relationships/image" Target="../media/image12.jpg"/><Relationship Id="rId10" Type="http://schemas.openxmlformats.org/officeDocument/2006/relationships/image" Target="../media/image14.jp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0.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83.png"/><Relationship Id="rId5" Type="http://schemas.openxmlformats.org/officeDocument/2006/relationships/image" Target="../media/image70.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82.png"/><Relationship Id="rId5" Type="http://schemas.openxmlformats.org/officeDocument/2006/relationships/image" Target="../media/image70.png"/><Relationship Id="rId10" Type="http://schemas.openxmlformats.org/officeDocument/2006/relationships/image" Target="../media/image123.png"/><Relationship Id="rId4" Type="http://schemas.openxmlformats.org/officeDocument/2006/relationships/image" Target="../media/image81.pn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05.png"/><Relationship Id="rId5" Type="http://schemas.openxmlformats.org/officeDocument/2006/relationships/image" Target="../media/image124.png"/><Relationship Id="rId10" Type="http://schemas.openxmlformats.org/officeDocument/2006/relationships/image" Target="../media/image126.png"/><Relationship Id="rId4" Type="http://schemas.openxmlformats.org/officeDocument/2006/relationships/image" Target="../media/image70.pn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29.png"/><Relationship Id="rId3" Type="http://schemas.openxmlformats.org/officeDocument/2006/relationships/image" Target="../media/image136.png"/><Relationship Id="rId7" Type="http://schemas.openxmlformats.org/officeDocument/2006/relationships/image" Target="../media/image139.png"/><Relationship Id="rId12"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2.png"/><Relationship Id="rId5" Type="http://schemas.openxmlformats.org/officeDocument/2006/relationships/image" Target="../media/image50.png"/><Relationship Id="rId15" Type="http://schemas.openxmlformats.org/officeDocument/2006/relationships/image" Target="../media/image132.png"/><Relationship Id="rId10" Type="http://schemas.openxmlformats.org/officeDocument/2006/relationships/image" Target="../media/image141.png"/><Relationship Id="rId4" Type="http://schemas.openxmlformats.org/officeDocument/2006/relationships/image" Target="../media/image137.png"/><Relationship Id="rId9" Type="http://schemas.openxmlformats.org/officeDocument/2006/relationships/image" Target="../media/image134.png"/><Relationship Id="rId14" Type="http://schemas.openxmlformats.org/officeDocument/2006/relationships/image" Target="../media/image143.png"/></Relationships>
</file>

<file path=ppt/slides/_rels/slide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44.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3.png"/><Relationship Id="rId5" Type="http://schemas.openxmlformats.org/officeDocument/2006/relationships/image" Target="../media/image50.png"/><Relationship Id="rId10"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29" descr="A graphic of a pie chart&#10;&#10;Description automatically generated">
            <a:extLst>
              <a:ext uri="{FF2B5EF4-FFF2-40B4-BE49-F238E27FC236}">
                <a16:creationId xmlns:a16="http://schemas.microsoft.com/office/drawing/2014/main" id="{F52C97F2-667B-3FEB-F090-79DA0596BCD0}"/>
              </a:ext>
            </a:extLst>
          </p:cNvPr>
          <p:cNvPicPr>
            <a:picLocks noChangeAspect="1"/>
          </p:cNvPicPr>
          <p:nvPr/>
        </p:nvPicPr>
        <p:blipFill>
          <a:blip r:embed="rId2"/>
          <a:stretch>
            <a:fillRect/>
          </a:stretch>
        </p:blipFill>
        <p:spPr>
          <a:xfrm>
            <a:off x="3380801" y="4417429"/>
            <a:ext cx="1378366" cy="1378366"/>
          </a:xfrm>
          <a:prstGeom prst="rect">
            <a:avLst/>
          </a:prstGeom>
          <a:noFill/>
          <a:ln cap="flat">
            <a:noFill/>
          </a:ln>
        </p:spPr>
      </p:pic>
      <p:pic>
        <p:nvPicPr>
          <p:cNvPr id="3" name="Picture 4" descr="A graphic of a red and black circle with a white background&#10;&#10;Description automatically generated">
            <a:extLst>
              <a:ext uri="{FF2B5EF4-FFF2-40B4-BE49-F238E27FC236}">
                <a16:creationId xmlns:a16="http://schemas.microsoft.com/office/drawing/2014/main" id="{DD5C5D32-6B9F-2936-C8FE-2B66E97243D4}"/>
              </a:ext>
            </a:extLst>
          </p:cNvPr>
          <p:cNvPicPr>
            <a:picLocks noChangeAspect="1"/>
          </p:cNvPicPr>
          <p:nvPr/>
        </p:nvPicPr>
        <p:blipFill>
          <a:blip r:embed="rId3"/>
          <a:stretch>
            <a:fillRect/>
          </a:stretch>
        </p:blipFill>
        <p:spPr>
          <a:xfrm>
            <a:off x="123069" y="4364897"/>
            <a:ext cx="1477158" cy="1477158"/>
          </a:xfrm>
          <a:prstGeom prst="rect">
            <a:avLst/>
          </a:prstGeom>
          <a:noFill/>
          <a:ln cap="flat">
            <a:noFill/>
          </a:ln>
        </p:spPr>
      </p:pic>
      <p:pic>
        <p:nvPicPr>
          <p:cNvPr id="4" name="Picture 6" descr="A computer screen with an eye on it&#10;&#10;Description automatically generated">
            <a:extLst>
              <a:ext uri="{FF2B5EF4-FFF2-40B4-BE49-F238E27FC236}">
                <a16:creationId xmlns:a16="http://schemas.microsoft.com/office/drawing/2014/main" id="{C9F17F94-00CE-891A-39A4-19B7F0F98AB2}"/>
              </a:ext>
            </a:extLst>
          </p:cNvPr>
          <p:cNvPicPr>
            <a:picLocks noChangeAspect="1"/>
          </p:cNvPicPr>
          <p:nvPr/>
        </p:nvPicPr>
        <p:blipFill>
          <a:blip r:embed="rId4"/>
          <a:stretch>
            <a:fillRect/>
          </a:stretch>
        </p:blipFill>
        <p:spPr>
          <a:xfrm>
            <a:off x="9932066" y="4273320"/>
            <a:ext cx="1549688" cy="1549688"/>
          </a:xfrm>
          <a:prstGeom prst="rect">
            <a:avLst/>
          </a:prstGeom>
          <a:noFill/>
          <a:ln cap="flat">
            <a:noFill/>
          </a:ln>
        </p:spPr>
      </p:pic>
      <p:pic>
        <p:nvPicPr>
          <p:cNvPr id="5" name="Picture 10" descr="A computer generated image of a gear&#10;&#10;Description automatically generated">
            <a:extLst>
              <a:ext uri="{FF2B5EF4-FFF2-40B4-BE49-F238E27FC236}">
                <a16:creationId xmlns:a16="http://schemas.microsoft.com/office/drawing/2014/main" id="{D2EF91E2-8BE0-87B4-8918-B5F13A22B7D1}"/>
              </a:ext>
            </a:extLst>
          </p:cNvPr>
          <p:cNvPicPr>
            <a:picLocks noChangeAspect="1"/>
          </p:cNvPicPr>
          <p:nvPr/>
        </p:nvPicPr>
        <p:blipFill>
          <a:blip r:embed="rId5"/>
          <a:stretch>
            <a:fillRect/>
          </a:stretch>
        </p:blipFill>
        <p:spPr>
          <a:xfrm>
            <a:off x="8315846" y="4364897"/>
            <a:ext cx="1380753" cy="1380753"/>
          </a:xfrm>
          <a:prstGeom prst="rect">
            <a:avLst/>
          </a:prstGeom>
          <a:noFill/>
          <a:ln cap="flat">
            <a:noFill/>
          </a:ln>
        </p:spPr>
      </p:pic>
      <p:pic>
        <p:nvPicPr>
          <p:cNvPr id="6" name="Picture 12" descr="A graphic of a graph&#10;&#10;Description automatically generated">
            <a:extLst>
              <a:ext uri="{FF2B5EF4-FFF2-40B4-BE49-F238E27FC236}">
                <a16:creationId xmlns:a16="http://schemas.microsoft.com/office/drawing/2014/main" id="{2911E8FF-DD42-0927-E19F-A58CDE16C46D}"/>
              </a:ext>
            </a:extLst>
          </p:cNvPr>
          <p:cNvPicPr>
            <a:picLocks noChangeAspect="1"/>
          </p:cNvPicPr>
          <p:nvPr/>
        </p:nvPicPr>
        <p:blipFill>
          <a:blip r:embed="rId6"/>
          <a:stretch>
            <a:fillRect/>
          </a:stretch>
        </p:blipFill>
        <p:spPr>
          <a:xfrm>
            <a:off x="5064943" y="4417429"/>
            <a:ext cx="1283241" cy="1283241"/>
          </a:xfrm>
          <a:prstGeom prst="rect">
            <a:avLst/>
          </a:prstGeom>
          <a:noFill/>
          <a:ln cap="flat">
            <a:noFill/>
          </a:ln>
        </p:spPr>
      </p:pic>
      <p:pic>
        <p:nvPicPr>
          <p:cNvPr id="7" name="Picture 14" descr="A magnifying glass over lines&#10;&#10;Description automatically generated">
            <a:extLst>
              <a:ext uri="{FF2B5EF4-FFF2-40B4-BE49-F238E27FC236}">
                <a16:creationId xmlns:a16="http://schemas.microsoft.com/office/drawing/2014/main" id="{1AE6F3C7-71DC-7FA3-B3BC-D53A6262484B}"/>
              </a:ext>
            </a:extLst>
          </p:cNvPr>
          <p:cNvPicPr>
            <a:picLocks noChangeAspect="1"/>
          </p:cNvPicPr>
          <p:nvPr/>
        </p:nvPicPr>
        <p:blipFill>
          <a:blip r:embed="rId7"/>
          <a:stretch>
            <a:fillRect/>
          </a:stretch>
        </p:blipFill>
        <p:spPr>
          <a:xfrm>
            <a:off x="1652320" y="4243785"/>
            <a:ext cx="1636803" cy="1636803"/>
          </a:xfrm>
          <a:prstGeom prst="rect">
            <a:avLst/>
          </a:prstGeom>
          <a:noFill/>
          <a:ln cap="flat">
            <a:noFill/>
          </a:ln>
        </p:spPr>
      </p:pic>
      <p:sp>
        <p:nvSpPr>
          <p:cNvPr id="8" name="TextBox 15">
            <a:extLst>
              <a:ext uri="{FF2B5EF4-FFF2-40B4-BE49-F238E27FC236}">
                <a16:creationId xmlns:a16="http://schemas.microsoft.com/office/drawing/2014/main" id="{AB6B9521-5598-9CF4-EEDB-71B073DD84D3}"/>
              </a:ext>
            </a:extLst>
          </p:cNvPr>
          <p:cNvSpPr txBox="1"/>
          <p:nvPr/>
        </p:nvSpPr>
        <p:spPr>
          <a:xfrm>
            <a:off x="1867533" y="5580446"/>
            <a:ext cx="1155380"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Exploratory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Data Analysis</a:t>
            </a:r>
          </a:p>
        </p:txBody>
      </p:sp>
      <p:sp>
        <p:nvSpPr>
          <p:cNvPr id="9" name="Rectangle: Rounded Corners 17">
            <a:extLst>
              <a:ext uri="{FF2B5EF4-FFF2-40B4-BE49-F238E27FC236}">
                <a16:creationId xmlns:a16="http://schemas.microsoft.com/office/drawing/2014/main" id="{CEE0648C-36EF-E8C8-DA63-693FD6562AAB}"/>
              </a:ext>
            </a:extLst>
          </p:cNvPr>
          <p:cNvSpPr/>
          <p:nvPr/>
        </p:nvSpPr>
        <p:spPr>
          <a:xfrm>
            <a:off x="166055"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0" name="Rectangle: Rounded Corners 22">
            <a:extLst>
              <a:ext uri="{FF2B5EF4-FFF2-40B4-BE49-F238E27FC236}">
                <a16:creationId xmlns:a16="http://schemas.microsoft.com/office/drawing/2014/main" id="{8A41C8E1-D8D0-D2E7-032A-BB759BB5136F}"/>
              </a:ext>
            </a:extLst>
          </p:cNvPr>
          <p:cNvSpPr/>
          <p:nvPr/>
        </p:nvSpPr>
        <p:spPr>
          <a:xfrm>
            <a:off x="1804358"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1" name="Rectangle: Rounded Corners 23">
            <a:extLst>
              <a:ext uri="{FF2B5EF4-FFF2-40B4-BE49-F238E27FC236}">
                <a16:creationId xmlns:a16="http://schemas.microsoft.com/office/drawing/2014/main" id="{E84225F4-7BB2-3B86-25CA-8033067ED0E5}"/>
              </a:ext>
            </a:extLst>
          </p:cNvPr>
          <p:cNvSpPr/>
          <p:nvPr/>
        </p:nvSpPr>
        <p:spPr>
          <a:xfrm>
            <a:off x="3439771"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2" name="Rectangle: Rounded Corners 24">
            <a:extLst>
              <a:ext uri="{FF2B5EF4-FFF2-40B4-BE49-F238E27FC236}">
                <a16:creationId xmlns:a16="http://schemas.microsoft.com/office/drawing/2014/main" id="{530819D3-AAF9-313E-2911-B6127F6E8DAA}"/>
              </a:ext>
            </a:extLst>
          </p:cNvPr>
          <p:cNvSpPr/>
          <p:nvPr/>
        </p:nvSpPr>
        <p:spPr>
          <a:xfrm>
            <a:off x="5056138"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3" name="Rectangle: Rounded Corners 26">
            <a:extLst>
              <a:ext uri="{FF2B5EF4-FFF2-40B4-BE49-F238E27FC236}">
                <a16:creationId xmlns:a16="http://schemas.microsoft.com/office/drawing/2014/main" id="{A884F6E2-BEB1-4066-B24C-A08C14643F5A}"/>
              </a:ext>
            </a:extLst>
          </p:cNvPr>
          <p:cNvSpPr/>
          <p:nvPr/>
        </p:nvSpPr>
        <p:spPr>
          <a:xfrm>
            <a:off x="8356738"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4" name="Rectangle: Rounded Corners 27">
            <a:extLst>
              <a:ext uri="{FF2B5EF4-FFF2-40B4-BE49-F238E27FC236}">
                <a16:creationId xmlns:a16="http://schemas.microsoft.com/office/drawing/2014/main" id="{9C205EB8-8D95-0A7F-105D-B86A2F32B237}"/>
              </a:ext>
            </a:extLst>
          </p:cNvPr>
          <p:cNvSpPr/>
          <p:nvPr/>
        </p:nvSpPr>
        <p:spPr>
          <a:xfrm>
            <a:off x="10018157"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5" name="Picture 31" descr="A clipboard with a pen and pencil&#10;&#10;Description automatically generated">
            <a:extLst>
              <a:ext uri="{FF2B5EF4-FFF2-40B4-BE49-F238E27FC236}">
                <a16:creationId xmlns:a16="http://schemas.microsoft.com/office/drawing/2014/main" id="{C87E172A-49B7-897D-9A58-070D71D840F4}"/>
              </a:ext>
            </a:extLst>
          </p:cNvPr>
          <p:cNvPicPr>
            <a:picLocks noChangeAspect="1"/>
          </p:cNvPicPr>
          <p:nvPr/>
        </p:nvPicPr>
        <p:blipFill>
          <a:blip r:embed="rId8"/>
          <a:stretch>
            <a:fillRect/>
          </a:stretch>
        </p:blipFill>
        <p:spPr>
          <a:xfrm>
            <a:off x="6746132" y="4460799"/>
            <a:ext cx="1202765" cy="1202765"/>
          </a:xfrm>
          <a:prstGeom prst="rect">
            <a:avLst/>
          </a:prstGeom>
          <a:noFill/>
          <a:ln cap="flat">
            <a:noFill/>
          </a:ln>
        </p:spPr>
      </p:pic>
      <p:sp>
        <p:nvSpPr>
          <p:cNvPr id="16" name="Rectangle: Rounded Corners 25">
            <a:extLst>
              <a:ext uri="{FF2B5EF4-FFF2-40B4-BE49-F238E27FC236}">
                <a16:creationId xmlns:a16="http://schemas.microsoft.com/office/drawing/2014/main" id="{D053CEA2-CE97-C450-2A85-8BD7EC867EBD}"/>
              </a:ext>
            </a:extLst>
          </p:cNvPr>
          <p:cNvSpPr/>
          <p:nvPr/>
        </p:nvSpPr>
        <p:spPr>
          <a:xfrm>
            <a:off x="6719258" y="436803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7" name="TextBox 32">
            <a:extLst>
              <a:ext uri="{FF2B5EF4-FFF2-40B4-BE49-F238E27FC236}">
                <a16:creationId xmlns:a16="http://schemas.microsoft.com/office/drawing/2014/main" id="{3C4D421C-FB11-151E-E8C7-9AACA459CF0F}"/>
              </a:ext>
            </a:extLst>
          </p:cNvPr>
          <p:cNvSpPr txBox="1"/>
          <p:nvPr/>
        </p:nvSpPr>
        <p:spPr>
          <a:xfrm>
            <a:off x="323304" y="5600855"/>
            <a:ext cx="1044199"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Data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Preparation</a:t>
            </a:r>
          </a:p>
        </p:txBody>
      </p:sp>
      <p:sp>
        <p:nvSpPr>
          <p:cNvPr id="18" name="TextBox 33">
            <a:extLst>
              <a:ext uri="{FF2B5EF4-FFF2-40B4-BE49-F238E27FC236}">
                <a16:creationId xmlns:a16="http://schemas.microsoft.com/office/drawing/2014/main" id="{5F8C12BD-2261-A112-92D9-8E213224BD5F}"/>
              </a:ext>
            </a:extLst>
          </p:cNvPr>
          <p:cNvSpPr txBox="1"/>
          <p:nvPr/>
        </p:nvSpPr>
        <p:spPr>
          <a:xfrm>
            <a:off x="3537831" y="5580446"/>
            <a:ext cx="1051889"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Engineering</a:t>
            </a:r>
          </a:p>
        </p:txBody>
      </p:sp>
      <p:sp>
        <p:nvSpPr>
          <p:cNvPr id="19" name="TextBox 34">
            <a:extLst>
              <a:ext uri="{FF2B5EF4-FFF2-40B4-BE49-F238E27FC236}">
                <a16:creationId xmlns:a16="http://schemas.microsoft.com/office/drawing/2014/main" id="{09969F54-7C65-D9D0-0731-87D272051140}"/>
              </a:ext>
            </a:extLst>
          </p:cNvPr>
          <p:cNvSpPr txBox="1"/>
          <p:nvPr/>
        </p:nvSpPr>
        <p:spPr>
          <a:xfrm>
            <a:off x="5337069" y="5600855"/>
            <a:ext cx="764566"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Training</a:t>
            </a:r>
          </a:p>
        </p:txBody>
      </p:sp>
      <p:sp>
        <p:nvSpPr>
          <p:cNvPr id="20" name="TextBox 35">
            <a:extLst>
              <a:ext uri="{FF2B5EF4-FFF2-40B4-BE49-F238E27FC236}">
                <a16:creationId xmlns:a16="http://schemas.microsoft.com/office/drawing/2014/main" id="{4DC4028B-2EC4-C694-9764-BEAF2D574FD6}"/>
              </a:ext>
            </a:extLst>
          </p:cNvPr>
          <p:cNvSpPr txBox="1"/>
          <p:nvPr/>
        </p:nvSpPr>
        <p:spPr>
          <a:xfrm>
            <a:off x="6869859" y="5580446"/>
            <a:ext cx="918395"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Validation</a:t>
            </a:r>
          </a:p>
        </p:txBody>
      </p:sp>
      <p:sp>
        <p:nvSpPr>
          <p:cNvPr id="21" name="TextBox 36">
            <a:extLst>
              <a:ext uri="{FF2B5EF4-FFF2-40B4-BE49-F238E27FC236}">
                <a16:creationId xmlns:a16="http://schemas.microsoft.com/office/drawing/2014/main" id="{2B57C070-3541-D8AB-78FD-DF8DD66F1CE1}"/>
              </a:ext>
            </a:extLst>
          </p:cNvPr>
          <p:cNvSpPr txBox="1"/>
          <p:nvPr/>
        </p:nvSpPr>
        <p:spPr>
          <a:xfrm>
            <a:off x="8480739" y="5583673"/>
            <a:ext cx="1082923"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Deployment</a:t>
            </a:r>
          </a:p>
        </p:txBody>
      </p:sp>
      <p:sp>
        <p:nvSpPr>
          <p:cNvPr id="22" name="TextBox 37">
            <a:extLst>
              <a:ext uri="{FF2B5EF4-FFF2-40B4-BE49-F238E27FC236}">
                <a16:creationId xmlns:a16="http://schemas.microsoft.com/office/drawing/2014/main" id="{4755FA8A-A1C4-C0C8-8307-3D8242DC1D29}"/>
              </a:ext>
            </a:extLst>
          </p:cNvPr>
          <p:cNvSpPr txBox="1"/>
          <p:nvPr/>
        </p:nvSpPr>
        <p:spPr>
          <a:xfrm>
            <a:off x="10137349" y="5600855"/>
            <a:ext cx="1006882"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Continous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Monitoring</a:t>
            </a:r>
          </a:p>
        </p:txBody>
      </p:sp>
      <p:sp>
        <p:nvSpPr>
          <p:cNvPr id="24" name="TextBox 23">
            <a:extLst>
              <a:ext uri="{FF2B5EF4-FFF2-40B4-BE49-F238E27FC236}">
                <a16:creationId xmlns:a16="http://schemas.microsoft.com/office/drawing/2014/main" id="{10577DD0-272A-56F7-45FB-7205495CDFE7}"/>
              </a:ext>
            </a:extLst>
          </p:cNvPr>
          <p:cNvSpPr txBox="1"/>
          <p:nvPr/>
        </p:nvSpPr>
        <p:spPr>
          <a:xfrm>
            <a:off x="3048501" y="3105835"/>
            <a:ext cx="6097002" cy="646331"/>
          </a:xfrm>
          <a:prstGeom prst="rect">
            <a:avLst/>
          </a:prstGeom>
          <a:noFill/>
        </p:spPr>
        <p:txBody>
          <a:bodyPr wrap="square">
            <a:spAutoFit/>
          </a:bodyPr>
          <a:lstStyle/>
          <a:p>
            <a:pPr marL="228600" indent="-228600">
              <a:buAutoNum type="arabicPeriod" startAt="6"/>
            </a:pPr>
            <a:r>
              <a:rPr lang="en-GB" sz="1800" dirty="0">
                <a:solidFill>
                  <a:schemeClr val="tx2">
                    <a:lumMod val="75000"/>
                    <a:lumOff val="25000"/>
                  </a:schemeClr>
                </a:solidFill>
              </a:rPr>
              <a:t>GIT pipeline triggers model  evaluation and registers best  performing  Model(s) to snapshot model registry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Rectangle: Rounded Corners 51">
            <a:extLst>
              <a:ext uri="{FF2B5EF4-FFF2-40B4-BE49-F238E27FC236}">
                <a16:creationId xmlns:a16="http://schemas.microsoft.com/office/drawing/2014/main" id="{3E2F3A78-F6B3-01F1-47DA-132FEAF627CC}"/>
              </a:ext>
            </a:extLst>
          </p:cNvPr>
          <p:cNvSpPr/>
          <p:nvPr/>
        </p:nvSpPr>
        <p:spPr>
          <a:xfrm>
            <a:off x="2423900" y="2582073"/>
            <a:ext cx="9432301" cy="3333746"/>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 name="Rectangle: Rounded Corners 17">
            <a:extLst>
              <a:ext uri="{FF2B5EF4-FFF2-40B4-BE49-F238E27FC236}">
                <a16:creationId xmlns:a16="http://schemas.microsoft.com/office/drawing/2014/main" id="{D965935B-31B1-ECF3-B166-D39149F97322}"/>
              </a:ext>
            </a:extLst>
          </p:cNvPr>
          <p:cNvSpPr/>
          <p:nvPr/>
        </p:nvSpPr>
        <p:spPr>
          <a:xfrm>
            <a:off x="2663189" y="3158822"/>
            <a:ext cx="3356296" cy="235985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pic>
        <p:nvPicPr>
          <p:cNvPr id="4" name="Picture 19" descr="A graphic of a red and black circle with a white background&#10;&#10;Description automatically generated">
            <a:extLst>
              <a:ext uri="{FF2B5EF4-FFF2-40B4-BE49-F238E27FC236}">
                <a16:creationId xmlns:a16="http://schemas.microsoft.com/office/drawing/2014/main" id="{26FCAB69-59CD-0FB5-D19B-69BDE695689B}"/>
              </a:ext>
            </a:extLst>
          </p:cNvPr>
          <p:cNvPicPr>
            <a:picLocks noChangeAspect="1"/>
          </p:cNvPicPr>
          <p:nvPr/>
        </p:nvPicPr>
        <p:blipFill>
          <a:blip r:embed="rId3"/>
          <a:stretch>
            <a:fillRect/>
          </a:stretch>
        </p:blipFill>
        <p:spPr>
          <a:xfrm>
            <a:off x="2822441" y="3494489"/>
            <a:ext cx="1477158" cy="1477158"/>
          </a:xfrm>
          <a:prstGeom prst="rect">
            <a:avLst/>
          </a:prstGeom>
          <a:noFill/>
          <a:ln cap="flat">
            <a:noFill/>
          </a:ln>
        </p:spPr>
      </p:pic>
      <p:sp>
        <p:nvSpPr>
          <p:cNvPr id="5" name="Rectangle: Rounded Corners 20">
            <a:extLst>
              <a:ext uri="{FF2B5EF4-FFF2-40B4-BE49-F238E27FC236}">
                <a16:creationId xmlns:a16="http://schemas.microsoft.com/office/drawing/2014/main" id="{FF147113-67EC-440B-2D32-8368BCAE8FA7}"/>
              </a:ext>
            </a:extLst>
          </p:cNvPr>
          <p:cNvSpPr/>
          <p:nvPr/>
        </p:nvSpPr>
        <p:spPr>
          <a:xfrm>
            <a:off x="2865427" y="3497625"/>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6" name="TextBox 21">
            <a:extLst>
              <a:ext uri="{FF2B5EF4-FFF2-40B4-BE49-F238E27FC236}">
                <a16:creationId xmlns:a16="http://schemas.microsoft.com/office/drawing/2014/main" id="{C7F069D0-297E-900B-AC56-13335188BA12}"/>
              </a:ext>
            </a:extLst>
          </p:cNvPr>
          <p:cNvSpPr txBox="1"/>
          <p:nvPr/>
        </p:nvSpPr>
        <p:spPr>
          <a:xfrm>
            <a:off x="2918764" y="4710028"/>
            <a:ext cx="1311450"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Data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Preparation</a:t>
            </a:r>
          </a:p>
        </p:txBody>
      </p:sp>
      <p:pic>
        <p:nvPicPr>
          <p:cNvPr id="7" name="Picture 22" descr="A graphic of a pie chart&#10;&#10;Description automatically generated">
            <a:extLst>
              <a:ext uri="{FF2B5EF4-FFF2-40B4-BE49-F238E27FC236}">
                <a16:creationId xmlns:a16="http://schemas.microsoft.com/office/drawing/2014/main" id="{7262BB81-055A-ACE1-B59B-15CA099619B9}"/>
              </a:ext>
            </a:extLst>
          </p:cNvPr>
          <p:cNvPicPr>
            <a:picLocks noChangeAspect="1"/>
          </p:cNvPicPr>
          <p:nvPr/>
        </p:nvPicPr>
        <p:blipFill>
          <a:blip r:embed="rId4"/>
          <a:stretch>
            <a:fillRect/>
          </a:stretch>
        </p:blipFill>
        <p:spPr>
          <a:xfrm>
            <a:off x="4447979" y="3547012"/>
            <a:ext cx="1378366" cy="1378366"/>
          </a:xfrm>
          <a:prstGeom prst="rect">
            <a:avLst/>
          </a:prstGeom>
          <a:noFill/>
          <a:ln cap="flat">
            <a:noFill/>
          </a:ln>
        </p:spPr>
      </p:pic>
      <p:sp>
        <p:nvSpPr>
          <p:cNvPr id="8" name="Rectangle: Rounded Corners 23">
            <a:extLst>
              <a:ext uri="{FF2B5EF4-FFF2-40B4-BE49-F238E27FC236}">
                <a16:creationId xmlns:a16="http://schemas.microsoft.com/office/drawing/2014/main" id="{C07922C3-3106-96FB-3570-5B4DC5E6700B}"/>
              </a:ext>
            </a:extLst>
          </p:cNvPr>
          <p:cNvSpPr/>
          <p:nvPr/>
        </p:nvSpPr>
        <p:spPr>
          <a:xfrm>
            <a:off x="4506949" y="3497625"/>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9" name="TextBox 24">
            <a:extLst>
              <a:ext uri="{FF2B5EF4-FFF2-40B4-BE49-F238E27FC236}">
                <a16:creationId xmlns:a16="http://schemas.microsoft.com/office/drawing/2014/main" id="{ECF2A011-DA60-B89D-4B7F-38E4855C1746}"/>
              </a:ext>
            </a:extLst>
          </p:cNvPr>
          <p:cNvSpPr txBox="1"/>
          <p:nvPr/>
        </p:nvSpPr>
        <p:spPr>
          <a:xfrm>
            <a:off x="4475969" y="4710028"/>
            <a:ext cx="130996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Engineering</a:t>
            </a:r>
          </a:p>
        </p:txBody>
      </p:sp>
      <p:sp>
        <p:nvSpPr>
          <p:cNvPr id="10" name="Rectangle: Rounded Corners 26">
            <a:extLst>
              <a:ext uri="{FF2B5EF4-FFF2-40B4-BE49-F238E27FC236}">
                <a16:creationId xmlns:a16="http://schemas.microsoft.com/office/drawing/2014/main" id="{393D045B-D78D-1C5A-39EC-C1FCA17A2C50}"/>
              </a:ext>
            </a:extLst>
          </p:cNvPr>
          <p:cNvSpPr/>
          <p:nvPr/>
        </p:nvSpPr>
        <p:spPr>
          <a:xfrm>
            <a:off x="6238996" y="3115708"/>
            <a:ext cx="1699256" cy="2359856"/>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11" name="TextBox 27">
            <a:extLst>
              <a:ext uri="{FF2B5EF4-FFF2-40B4-BE49-F238E27FC236}">
                <a16:creationId xmlns:a16="http://schemas.microsoft.com/office/drawing/2014/main" id="{E978521E-B972-7176-CB42-C9E024E1E832}"/>
              </a:ext>
            </a:extLst>
          </p:cNvPr>
          <p:cNvSpPr txBox="1"/>
          <p:nvPr/>
        </p:nvSpPr>
        <p:spPr>
          <a:xfrm>
            <a:off x="6556696" y="3170599"/>
            <a:ext cx="1227069"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Dev</a:t>
            </a:r>
          </a:p>
        </p:txBody>
      </p:sp>
      <p:sp>
        <p:nvSpPr>
          <p:cNvPr id="12" name="TextBox 28">
            <a:extLst>
              <a:ext uri="{FF2B5EF4-FFF2-40B4-BE49-F238E27FC236}">
                <a16:creationId xmlns:a16="http://schemas.microsoft.com/office/drawing/2014/main" id="{D3FBB37A-ED81-DF1A-E109-D8C022E04EDE}"/>
              </a:ext>
            </a:extLst>
          </p:cNvPr>
          <p:cNvSpPr txBox="1"/>
          <p:nvPr/>
        </p:nvSpPr>
        <p:spPr>
          <a:xfrm>
            <a:off x="2875093" y="3129479"/>
            <a:ext cx="29584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Data + Features</a:t>
            </a:r>
          </a:p>
        </p:txBody>
      </p:sp>
      <p:sp>
        <p:nvSpPr>
          <p:cNvPr id="13" name="Rectangle: Rounded Corners 30">
            <a:extLst>
              <a:ext uri="{FF2B5EF4-FFF2-40B4-BE49-F238E27FC236}">
                <a16:creationId xmlns:a16="http://schemas.microsoft.com/office/drawing/2014/main" id="{5E1120B7-7140-E712-E04D-ACF73E3F4A2C}"/>
              </a:ext>
            </a:extLst>
          </p:cNvPr>
          <p:cNvSpPr/>
          <p:nvPr/>
        </p:nvSpPr>
        <p:spPr>
          <a:xfrm>
            <a:off x="8379817" y="3500579"/>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4" name="TextBox 31">
            <a:extLst>
              <a:ext uri="{FF2B5EF4-FFF2-40B4-BE49-F238E27FC236}">
                <a16:creationId xmlns:a16="http://schemas.microsoft.com/office/drawing/2014/main" id="{34941EED-A812-CABC-0738-9AE6D30447D2}"/>
              </a:ext>
            </a:extLst>
          </p:cNvPr>
          <p:cNvSpPr txBox="1"/>
          <p:nvPr/>
        </p:nvSpPr>
        <p:spPr>
          <a:xfrm>
            <a:off x="8378784" y="4712991"/>
            <a:ext cx="1283808"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Setting up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Experiment</a:t>
            </a:r>
          </a:p>
        </p:txBody>
      </p:sp>
      <p:sp>
        <p:nvSpPr>
          <p:cNvPr id="15" name="Rectangle: Rounded Corners 33">
            <a:extLst>
              <a:ext uri="{FF2B5EF4-FFF2-40B4-BE49-F238E27FC236}">
                <a16:creationId xmlns:a16="http://schemas.microsoft.com/office/drawing/2014/main" id="{585EE639-4B1D-D6E8-8F00-A314EA3224B8}"/>
              </a:ext>
            </a:extLst>
          </p:cNvPr>
          <p:cNvSpPr/>
          <p:nvPr/>
        </p:nvSpPr>
        <p:spPr>
          <a:xfrm>
            <a:off x="10010695" y="351196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6" name="TextBox 34">
            <a:extLst>
              <a:ext uri="{FF2B5EF4-FFF2-40B4-BE49-F238E27FC236}">
                <a16:creationId xmlns:a16="http://schemas.microsoft.com/office/drawing/2014/main" id="{B195D57B-DEA0-88D4-9158-72D8D2C7F36B}"/>
              </a:ext>
            </a:extLst>
          </p:cNvPr>
          <p:cNvSpPr txBox="1"/>
          <p:nvPr/>
        </p:nvSpPr>
        <p:spPr>
          <a:xfrm>
            <a:off x="9966356" y="4724375"/>
            <a:ext cx="1336715"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Experiment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Runs</a:t>
            </a:r>
          </a:p>
        </p:txBody>
      </p:sp>
      <p:pic>
        <p:nvPicPr>
          <p:cNvPr id="17" name="Picture 38">
            <a:extLst>
              <a:ext uri="{FF2B5EF4-FFF2-40B4-BE49-F238E27FC236}">
                <a16:creationId xmlns:a16="http://schemas.microsoft.com/office/drawing/2014/main" id="{139436ED-DFDE-D958-7716-23A4591C5EF5}"/>
              </a:ext>
            </a:extLst>
          </p:cNvPr>
          <p:cNvPicPr>
            <a:picLocks noChangeAspect="1"/>
          </p:cNvPicPr>
          <p:nvPr/>
        </p:nvPicPr>
        <p:blipFill>
          <a:blip r:embed="rId5"/>
          <a:stretch>
            <a:fillRect/>
          </a:stretch>
        </p:blipFill>
        <p:spPr>
          <a:xfrm>
            <a:off x="10179018" y="3634831"/>
            <a:ext cx="988045" cy="978636"/>
          </a:xfrm>
          <a:prstGeom prst="rect">
            <a:avLst/>
          </a:prstGeom>
          <a:noFill/>
          <a:ln cap="flat">
            <a:noFill/>
          </a:ln>
        </p:spPr>
      </p:pic>
      <p:pic>
        <p:nvPicPr>
          <p:cNvPr id="18" name="Picture 42">
            <a:extLst>
              <a:ext uri="{FF2B5EF4-FFF2-40B4-BE49-F238E27FC236}">
                <a16:creationId xmlns:a16="http://schemas.microsoft.com/office/drawing/2014/main" id="{36BBBA0C-6E22-8B4A-5619-2E54F9CDDB91}"/>
              </a:ext>
            </a:extLst>
          </p:cNvPr>
          <p:cNvPicPr>
            <a:picLocks noChangeAspect="1"/>
          </p:cNvPicPr>
          <p:nvPr/>
        </p:nvPicPr>
        <p:blipFill>
          <a:blip r:embed="rId6"/>
          <a:stretch>
            <a:fillRect/>
          </a:stretch>
        </p:blipFill>
        <p:spPr>
          <a:xfrm>
            <a:off x="8544437" y="3606229"/>
            <a:ext cx="952503" cy="1028700"/>
          </a:xfrm>
          <a:prstGeom prst="rect">
            <a:avLst/>
          </a:prstGeom>
          <a:noFill/>
          <a:ln cap="flat">
            <a:noFill/>
          </a:ln>
        </p:spPr>
      </p:pic>
      <p:pic>
        <p:nvPicPr>
          <p:cNvPr id="19" name="Picture 43" descr="A magnifying glass over lines&#10;&#10;Description automatically generated">
            <a:extLst>
              <a:ext uri="{FF2B5EF4-FFF2-40B4-BE49-F238E27FC236}">
                <a16:creationId xmlns:a16="http://schemas.microsoft.com/office/drawing/2014/main" id="{9DDA6512-F601-AA81-D1CE-BC58783FCC4E}"/>
              </a:ext>
            </a:extLst>
          </p:cNvPr>
          <p:cNvPicPr>
            <a:picLocks noChangeAspect="1"/>
          </p:cNvPicPr>
          <p:nvPr/>
        </p:nvPicPr>
        <p:blipFill>
          <a:blip r:embed="rId7"/>
          <a:stretch>
            <a:fillRect/>
          </a:stretch>
        </p:blipFill>
        <p:spPr>
          <a:xfrm>
            <a:off x="551849" y="3365028"/>
            <a:ext cx="1636803" cy="1636803"/>
          </a:xfrm>
          <a:prstGeom prst="rect">
            <a:avLst/>
          </a:prstGeom>
          <a:noFill/>
          <a:ln cap="flat">
            <a:noFill/>
          </a:ln>
        </p:spPr>
      </p:pic>
      <p:sp>
        <p:nvSpPr>
          <p:cNvPr id="20" name="TextBox 44">
            <a:extLst>
              <a:ext uri="{FF2B5EF4-FFF2-40B4-BE49-F238E27FC236}">
                <a16:creationId xmlns:a16="http://schemas.microsoft.com/office/drawing/2014/main" id="{1B0BED70-9F70-4F86-9CBA-F4640917F89D}"/>
              </a:ext>
            </a:extLst>
          </p:cNvPr>
          <p:cNvSpPr txBox="1"/>
          <p:nvPr/>
        </p:nvSpPr>
        <p:spPr>
          <a:xfrm>
            <a:off x="616360" y="4643588"/>
            <a:ext cx="146603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Exploratory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Data Analysis</a:t>
            </a:r>
          </a:p>
        </p:txBody>
      </p:sp>
      <p:sp>
        <p:nvSpPr>
          <p:cNvPr id="21" name="Rectangle: Rounded Corners 45">
            <a:extLst>
              <a:ext uri="{FF2B5EF4-FFF2-40B4-BE49-F238E27FC236}">
                <a16:creationId xmlns:a16="http://schemas.microsoft.com/office/drawing/2014/main" id="{C1544F35-E9D3-1439-A0CE-ADDDE80C9290}"/>
              </a:ext>
            </a:extLst>
          </p:cNvPr>
          <p:cNvSpPr/>
          <p:nvPr/>
        </p:nvSpPr>
        <p:spPr>
          <a:xfrm>
            <a:off x="703877" y="349881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2" name="Rectangle: Rounded Corners 46">
            <a:extLst>
              <a:ext uri="{FF2B5EF4-FFF2-40B4-BE49-F238E27FC236}">
                <a16:creationId xmlns:a16="http://schemas.microsoft.com/office/drawing/2014/main" id="{827FBE06-5E56-C812-FF34-93CE6ED6E7FB}"/>
              </a:ext>
            </a:extLst>
          </p:cNvPr>
          <p:cNvSpPr/>
          <p:nvPr/>
        </p:nvSpPr>
        <p:spPr>
          <a:xfrm>
            <a:off x="468629" y="3067053"/>
            <a:ext cx="1742380" cy="248792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23" name="TextBox 47">
            <a:extLst>
              <a:ext uri="{FF2B5EF4-FFF2-40B4-BE49-F238E27FC236}">
                <a16:creationId xmlns:a16="http://schemas.microsoft.com/office/drawing/2014/main" id="{04D37B9D-4EE2-BFF6-9AF1-E6518A55D558}"/>
              </a:ext>
            </a:extLst>
          </p:cNvPr>
          <p:cNvSpPr txBox="1"/>
          <p:nvPr/>
        </p:nvSpPr>
        <p:spPr>
          <a:xfrm>
            <a:off x="-113687" y="3158822"/>
            <a:ext cx="29584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Exploration</a:t>
            </a:r>
          </a:p>
        </p:txBody>
      </p:sp>
      <p:sp>
        <p:nvSpPr>
          <p:cNvPr id="24" name="Arrow: Right 48">
            <a:extLst>
              <a:ext uri="{FF2B5EF4-FFF2-40B4-BE49-F238E27FC236}">
                <a16:creationId xmlns:a16="http://schemas.microsoft.com/office/drawing/2014/main" id="{C2FD5B12-577C-92A4-9014-923001580320}"/>
              </a:ext>
            </a:extLst>
          </p:cNvPr>
          <p:cNvSpPr/>
          <p:nvPr/>
        </p:nvSpPr>
        <p:spPr>
          <a:xfrm>
            <a:off x="2044122" y="4123413"/>
            <a:ext cx="1022920" cy="497131"/>
          </a:xfrm>
          <a:custGeom>
            <a:avLst>
              <a:gd name="f0" fmla="val 1635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5" name="TextBox 52">
            <a:extLst>
              <a:ext uri="{FF2B5EF4-FFF2-40B4-BE49-F238E27FC236}">
                <a16:creationId xmlns:a16="http://schemas.microsoft.com/office/drawing/2014/main" id="{E14E8B50-8823-622C-EBA4-4C1DD03882F5}"/>
              </a:ext>
            </a:extLst>
          </p:cNvPr>
          <p:cNvSpPr txBox="1"/>
          <p:nvPr/>
        </p:nvSpPr>
        <p:spPr>
          <a:xfrm>
            <a:off x="1985628" y="2608938"/>
            <a:ext cx="29584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MLFlow Project</a:t>
            </a:r>
          </a:p>
        </p:txBody>
      </p:sp>
      <p:sp>
        <p:nvSpPr>
          <p:cNvPr id="26" name="Rectangle: Rounded Corners 58">
            <a:extLst>
              <a:ext uri="{FF2B5EF4-FFF2-40B4-BE49-F238E27FC236}">
                <a16:creationId xmlns:a16="http://schemas.microsoft.com/office/drawing/2014/main" id="{E9488FD0-B542-59FA-5D41-B7B3658EAE16}"/>
              </a:ext>
            </a:extLst>
          </p:cNvPr>
          <p:cNvSpPr/>
          <p:nvPr/>
        </p:nvSpPr>
        <p:spPr>
          <a:xfrm>
            <a:off x="6456916" y="3481980"/>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27" name="TextBox 59">
            <a:extLst>
              <a:ext uri="{FF2B5EF4-FFF2-40B4-BE49-F238E27FC236}">
                <a16:creationId xmlns:a16="http://schemas.microsoft.com/office/drawing/2014/main" id="{BE85A740-FAF9-8631-AA4C-E8F26C887FB7}"/>
              </a:ext>
            </a:extLst>
          </p:cNvPr>
          <p:cNvSpPr txBox="1"/>
          <p:nvPr/>
        </p:nvSpPr>
        <p:spPr>
          <a:xfrm>
            <a:off x="6418493" y="4696330"/>
            <a:ext cx="1404161" cy="61555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00" b="1" i="0" u="none" strike="noStrike" kern="1200" cap="none" spc="0" baseline="0">
                <a:solidFill>
                  <a:srgbClr val="3B3838"/>
                </a:solidFill>
                <a:uFillTx/>
                <a:latin typeface="Calibri"/>
              </a:rPr>
              <a:t>Model Code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00" b="1" i="0" u="none" strike="noStrike" kern="1200" cap="none" spc="0" baseline="0">
                <a:solidFill>
                  <a:srgbClr val="3B3838"/>
                </a:solidFill>
                <a:uFillTx/>
                <a:latin typeface="Calibri"/>
              </a:rPr>
              <a:t>Development</a:t>
            </a:r>
          </a:p>
        </p:txBody>
      </p:sp>
      <p:pic>
        <p:nvPicPr>
          <p:cNvPr id="28" name="Picture 60">
            <a:extLst>
              <a:ext uri="{FF2B5EF4-FFF2-40B4-BE49-F238E27FC236}">
                <a16:creationId xmlns:a16="http://schemas.microsoft.com/office/drawing/2014/main" id="{7C23FB9D-CD93-0DE4-9BA7-DB44EDB54C9D}"/>
              </a:ext>
            </a:extLst>
          </p:cNvPr>
          <p:cNvPicPr>
            <a:picLocks noChangeAspect="1"/>
          </p:cNvPicPr>
          <p:nvPr/>
        </p:nvPicPr>
        <p:blipFill>
          <a:blip r:embed="rId8"/>
          <a:stretch>
            <a:fillRect/>
          </a:stretch>
        </p:blipFill>
        <p:spPr>
          <a:xfrm>
            <a:off x="6585316" y="3654326"/>
            <a:ext cx="1097792" cy="1106652"/>
          </a:xfrm>
          <a:prstGeom prst="rect">
            <a:avLst/>
          </a:prstGeom>
          <a:noFill/>
          <a:ln cap="flat">
            <a:noFill/>
          </a:ln>
        </p:spPr>
      </p:pic>
      <p:sp>
        <p:nvSpPr>
          <p:cNvPr id="29" name="Arrow: Right 49">
            <a:extLst>
              <a:ext uri="{FF2B5EF4-FFF2-40B4-BE49-F238E27FC236}">
                <a16:creationId xmlns:a16="http://schemas.microsoft.com/office/drawing/2014/main" id="{111BFADA-54E5-13F7-C715-CBA2AE09914A}"/>
              </a:ext>
            </a:extLst>
          </p:cNvPr>
          <p:cNvSpPr/>
          <p:nvPr/>
        </p:nvSpPr>
        <p:spPr>
          <a:xfrm>
            <a:off x="5812475" y="4112696"/>
            <a:ext cx="762225" cy="497131"/>
          </a:xfrm>
          <a:custGeom>
            <a:avLst>
              <a:gd name="f0" fmla="val 1455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0" name="Arrow: Right 62">
            <a:extLst>
              <a:ext uri="{FF2B5EF4-FFF2-40B4-BE49-F238E27FC236}">
                <a16:creationId xmlns:a16="http://schemas.microsoft.com/office/drawing/2014/main" id="{3ECCD20B-299D-E352-BCA3-F3DDFF2A74C5}"/>
              </a:ext>
            </a:extLst>
          </p:cNvPr>
          <p:cNvSpPr/>
          <p:nvPr/>
        </p:nvSpPr>
        <p:spPr>
          <a:xfrm>
            <a:off x="9489021" y="4120579"/>
            <a:ext cx="712043" cy="497131"/>
          </a:xfrm>
          <a:custGeom>
            <a:avLst>
              <a:gd name="f0" fmla="val 1406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1" name="Arrow: Right 63">
            <a:extLst>
              <a:ext uri="{FF2B5EF4-FFF2-40B4-BE49-F238E27FC236}">
                <a16:creationId xmlns:a16="http://schemas.microsoft.com/office/drawing/2014/main" id="{4C7E7DDE-606B-14DC-4BBB-7485F8B20E33}"/>
              </a:ext>
            </a:extLst>
          </p:cNvPr>
          <p:cNvSpPr/>
          <p:nvPr/>
        </p:nvSpPr>
        <p:spPr>
          <a:xfrm>
            <a:off x="3936354" y="4108911"/>
            <a:ext cx="712043" cy="497131"/>
          </a:xfrm>
          <a:custGeom>
            <a:avLst>
              <a:gd name="f0" fmla="val 1406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2" name="Rectangle: Rounded Corners 64">
            <a:extLst>
              <a:ext uri="{FF2B5EF4-FFF2-40B4-BE49-F238E27FC236}">
                <a16:creationId xmlns:a16="http://schemas.microsoft.com/office/drawing/2014/main" id="{42C79F44-578E-70C4-A46C-B81AFAD86311}"/>
              </a:ext>
            </a:extLst>
          </p:cNvPr>
          <p:cNvSpPr/>
          <p:nvPr/>
        </p:nvSpPr>
        <p:spPr>
          <a:xfrm>
            <a:off x="8186065" y="3115708"/>
            <a:ext cx="3389571" cy="2359856"/>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3" name="Arrow: Right 65">
            <a:extLst>
              <a:ext uri="{FF2B5EF4-FFF2-40B4-BE49-F238E27FC236}">
                <a16:creationId xmlns:a16="http://schemas.microsoft.com/office/drawing/2014/main" id="{751483D8-4422-E816-6CF2-2F2F20368C25}"/>
              </a:ext>
            </a:extLst>
          </p:cNvPr>
          <p:cNvSpPr/>
          <p:nvPr/>
        </p:nvSpPr>
        <p:spPr>
          <a:xfrm>
            <a:off x="7783756" y="4077538"/>
            <a:ext cx="741678" cy="535929"/>
          </a:xfrm>
          <a:custGeom>
            <a:avLst>
              <a:gd name="f0" fmla="val 1379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4" name="TextBox 66">
            <a:extLst>
              <a:ext uri="{FF2B5EF4-FFF2-40B4-BE49-F238E27FC236}">
                <a16:creationId xmlns:a16="http://schemas.microsoft.com/office/drawing/2014/main" id="{8ED292B4-BB30-C301-7C08-A19A5EC7D77D}"/>
              </a:ext>
            </a:extLst>
          </p:cNvPr>
          <p:cNvSpPr txBox="1"/>
          <p:nvPr/>
        </p:nvSpPr>
        <p:spPr>
          <a:xfrm>
            <a:off x="8714369" y="3150903"/>
            <a:ext cx="2440798"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Training Pipeline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2" name="Picture 35">
            <a:extLst>
              <a:ext uri="{FF2B5EF4-FFF2-40B4-BE49-F238E27FC236}">
                <a16:creationId xmlns:a16="http://schemas.microsoft.com/office/drawing/2014/main" id="{DE12C3F9-E8C5-8D06-FB00-69802D11E94E}"/>
              </a:ext>
            </a:extLst>
          </p:cNvPr>
          <p:cNvPicPr>
            <a:picLocks noChangeAspect="1"/>
          </p:cNvPicPr>
          <p:nvPr/>
        </p:nvPicPr>
        <p:blipFill>
          <a:blip r:embed="rId3"/>
          <a:stretch>
            <a:fillRect/>
          </a:stretch>
        </p:blipFill>
        <p:spPr>
          <a:xfrm>
            <a:off x="644496" y="3663004"/>
            <a:ext cx="1390646" cy="914400"/>
          </a:xfrm>
          <a:prstGeom prst="rect">
            <a:avLst/>
          </a:prstGeom>
          <a:noFill/>
          <a:ln cap="flat">
            <a:noFill/>
          </a:ln>
        </p:spPr>
      </p:pic>
      <p:sp>
        <p:nvSpPr>
          <p:cNvPr id="3" name="TextBox 44">
            <a:extLst>
              <a:ext uri="{FF2B5EF4-FFF2-40B4-BE49-F238E27FC236}">
                <a16:creationId xmlns:a16="http://schemas.microsoft.com/office/drawing/2014/main" id="{13D1D0A1-93F6-5047-12A3-C1431EDBDE37}"/>
              </a:ext>
            </a:extLst>
          </p:cNvPr>
          <p:cNvSpPr txBox="1"/>
          <p:nvPr/>
        </p:nvSpPr>
        <p:spPr>
          <a:xfrm>
            <a:off x="609438" y="4643588"/>
            <a:ext cx="1479892"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Fast ML App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0" cap="none" spc="0" baseline="0">
                <a:solidFill>
                  <a:srgbClr val="3B3838"/>
                </a:solidFill>
                <a:uFillTx/>
                <a:latin typeface="Calibri"/>
              </a:rPr>
              <a:t>Development</a:t>
            </a:r>
            <a:endParaRPr lang="de-CH" sz="1750" b="1" i="0" u="none" strike="noStrike" kern="1200" cap="none" spc="0" baseline="0">
              <a:solidFill>
                <a:srgbClr val="3B3838"/>
              </a:solidFill>
              <a:uFillTx/>
              <a:latin typeface="Calibri"/>
            </a:endParaRPr>
          </a:p>
        </p:txBody>
      </p:sp>
      <p:sp>
        <p:nvSpPr>
          <p:cNvPr id="4" name="Rectangle: Rounded Corners 45">
            <a:extLst>
              <a:ext uri="{FF2B5EF4-FFF2-40B4-BE49-F238E27FC236}">
                <a16:creationId xmlns:a16="http://schemas.microsoft.com/office/drawing/2014/main" id="{388092C1-32EB-2474-EBC6-10438BA7B2AD}"/>
              </a:ext>
            </a:extLst>
          </p:cNvPr>
          <p:cNvSpPr/>
          <p:nvPr/>
        </p:nvSpPr>
        <p:spPr>
          <a:xfrm>
            <a:off x="703877" y="349881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5" name="Rectangle: Rounded Corners 46">
            <a:extLst>
              <a:ext uri="{FF2B5EF4-FFF2-40B4-BE49-F238E27FC236}">
                <a16:creationId xmlns:a16="http://schemas.microsoft.com/office/drawing/2014/main" id="{DBF1C231-B638-04BF-D223-CDEF9FC78C5E}"/>
              </a:ext>
            </a:extLst>
          </p:cNvPr>
          <p:cNvSpPr/>
          <p:nvPr/>
        </p:nvSpPr>
        <p:spPr>
          <a:xfrm>
            <a:off x="468629" y="3067053"/>
            <a:ext cx="1742380" cy="248792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6" name="TextBox 47">
            <a:extLst>
              <a:ext uri="{FF2B5EF4-FFF2-40B4-BE49-F238E27FC236}">
                <a16:creationId xmlns:a16="http://schemas.microsoft.com/office/drawing/2014/main" id="{D4D9B47F-BCD3-820E-5478-9DD13B3C6256}"/>
              </a:ext>
            </a:extLst>
          </p:cNvPr>
          <p:cNvSpPr txBox="1"/>
          <p:nvPr/>
        </p:nvSpPr>
        <p:spPr>
          <a:xfrm>
            <a:off x="383435" y="3170343"/>
            <a:ext cx="191276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ML App Prototype</a:t>
            </a:r>
          </a:p>
        </p:txBody>
      </p:sp>
      <p:sp>
        <p:nvSpPr>
          <p:cNvPr id="7" name="TextBox 44">
            <a:extLst>
              <a:ext uri="{FF2B5EF4-FFF2-40B4-BE49-F238E27FC236}">
                <a16:creationId xmlns:a16="http://schemas.microsoft.com/office/drawing/2014/main" id="{A7886ABC-22DB-850D-703C-B9B533BA5552}"/>
              </a:ext>
            </a:extLst>
          </p:cNvPr>
          <p:cNvSpPr txBox="1"/>
          <p:nvPr/>
        </p:nvSpPr>
        <p:spPr>
          <a:xfrm>
            <a:off x="3116686" y="4643588"/>
            <a:ext cx="1128835" cy="63094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Prototype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0" cap="none" spc="0" baseline="0">
                <a:solidFill>
                  <a:srgbClr val="3B3838"/>
                </a:solidFill>
                <a:uFillTx/>
                <a:latin typeface="Calibri"/>
              </a:rPr>
              <a:t>Inference</a:t>
            </a:r>
            <a:endParaRPr lang="de-CH" sz="1750" b="1" i="0" u="none" strike="noStrike" kern="1200" cap="none" spc="0" baseline="0">
              <a:solidFill>
                <a:srgbClr val="3B3838"/>
              </a:solidFill>
              <a:uFillTx/>
              <a:latin typeface="Calibri"/>
            </a:endParaRPr>
          </a:p>
        </p:txBody>
      </p:sp>
      <p:sp>
        <p:nvSpPr>
          <p:cNvPr id="8" name="Rectangle: Rounded Corners 45">
            <a:extLst>
              <a:ext uri="{FF2B5EF4-FFF2-40B4-BE49-F238E27FC236}">
                <a16:creationId xmlns:a16="http://schemas.microsoft.com/office/drawing/2014/main" id="{8A2D8267-F67D-90BA-2B0F-B7190B7537DA}"/>
              </a:ext>
            </a:extLst>
          </p:cNvPr>
          <p:cNvSpPr/>
          <p:nvPr/>
        </p:nvSpPr>
        <p:spPr>
          <a:xfrm>
            <a:off x="3035597" y="349881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9" name="Rectangle: Rounded Corners 46">
            <a:extLst>
              <a:ext uri="{FF2B5EF4-FFF2-40B4-BE49-F238E27FC236}">
                <a16:creationId xmlns:a16="http://schemas.microsoft.com/office/drawing/2014/main" id="{EF73A022-1EC2-EC0E-BC35-7F86769BD2D1}"/>
              </a:ext>
            </a:extLst>
          </p:cNvPr>
          <p:cNvSpPr/>
          <p:nvPr/>
        </p:nvSpPr>
        <p:spPr>
          <a:xfrm>
            <a:off x="2800350" y="3067053"/>
            <a:ext cx="1742380" cy="248792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0" name="TextBox 47">
            <a:extLst>
              <a:ext uri="{FF2B5EF4-FFF2-40B4-BE49-F238E27FC236}">
                <a16:creationId xmlns:a16="http://schemas.microsoft.com/office/drawing/2014/main" id="{CAF5DDC6-AF53-4B32-F10E-D512090923EA}"/>
              </a:ext>
            </a:extLst>
          </p:cNvPr>
          <p:cNvSpPr txBox="1"/>
          <p:nvPr/>
        </p:nvSpPr>
        <p:spPr>
          <a:xfrm>
            <a:off x="2715155" y="3129479"/>
            <a:ext cx="191276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ML App Demo</a:t>
            </a:r>
          </a:p>
        </p:txBody>
      </p:sp>
      <p:pic>
        <p:nvPicPr>
          <p:cNvPr id="11" name="Picture 42">
            <a:extLst>
              <a:ext uri="{FF2B5EF4-FFF2-40B4-BE49-F238E27FC236}">
                <a16:creationId xmlns:a16="http://schemas.microsoft.com/office/drawing/2014/main" id="{F756D9BC-D614-E153-EA2F-AAB1FA2A6434}"/>
              </a:ext>
            </a:extLst>
          </p:cNvPr>
          <p:cNvPicPr>
            <a:picLocks noChangeAspect="1"/>
          </p:cNvPicPr>
          <p:nvPr/>
        </p:nvPicPr>
        <p:blipFill>
          <a:blip r:embed="rId4"/>
          <a:stretch>
            <a:fillRect/>
          </a:stretch>
        </p:blipFill>
        <p:spPr>
          <a:xfrm>
            <a:off x="3228664" y="3656859"/>
            <a:ext cx="904871" cy="828675"/>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pic>
        <p:nvPicPr>
          <p:cNvPr id="2" name="Picture 14">
            <a:extLst>
              <a:ext uri="{FF2B5EF4-FFF2-40B4-BE49-F238E27FC236}">
                <a16:creationId xmlns:a16="http://schemas.microsoft.com/office/drawing/2014/main" id="{8CF04716-8EDB-08C3-372D-CD5C0AC5E231}"/>
              </a:ext>
            </a:extLst>
          </p:cNvPr>
          <p:cNvPicPr>
            <a:picLocks noChangeAspect="1"/>
          </p:cNvPicPr>
          <p:nvPr/>
        </p:nvPicPr>
        <p:blipFill>
          <a:blip r:embed="rId2"/>
          <a:stretch>
            <a:fillRect/>
          </a:stretch>
        </p:blipFill>
        <p:spPr>
          <a:xfrm>
            <a:off x="7863730" y="1211552"/>
            <a:ext cx="3247537" cy="1433550"/>
          </a:xfrm>
          <a:prstGeom prst="rect">
            <a:avLst/>
          </a:prstGeom>
          <a:noFill/>
          <a:ln cap="flat">
            <a:noFill/>
          </a:ln>
        </p:spPr>
      </p:pic>
      <p:sp>
        <p:nvSpPr>
          <p:cNvPr id="3" name="Rectangle: Rounded Corners 6">
            <a:extLst>
              <a:ext uri="{FF2B5EF4-FFF2-40B4-BE49-F238E27FC236}">
                <a16:creationId xmlns:a16="http://schemas.microsoft.com/office/drawing/2014/main" id="{36C3B0F8-56FC-C4E9-7D33-FDA4E7919A3A}"/>
              </a:ext>
            </a:extLst>
          </p:cNvPr>
          <p:cNvSpPr/>
          <p:nvPr/>
        </p:nvSpPr>
        <p:spPr>
          <a:xfrm>
            <a:off x="129588" y="1133234"/>
            <a:ext cx="11305028" cy="4010622"/>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 name="Arrow: Right 15">
            <a:extLst>
              <a:ext uri="{FF2B5EF4-FFF2-40B4-BE49-F238E27FC236}">
                <a16:creationId xmlns:a16="http://schemas.microsoft.com/office/drawing/2014/main" id="{2D64FD05-620B-BFC7-467F-1B2321B617EA}"/>
              </a:ext>
            </a:extLst>
          </p:cNvPr>
          <p:cNvSpPr/>
          <p:nvPr/>
        </p:nvSpPr>
        <p:spPr>
          <a:xfrm rot="5400013">
            <a:off x="8281122" y="1849973"/>
            <a:ext cx="353241" cy="353232"/>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 name="TextBox 55">
            <a:extLst>
              <a:ext uri="{FF2B5EF4-FFF2-40B4-BE49-F238E27FC236}">
                <a16:creationId xmlns:a16="http://schemas.microsoft.com/office/drawing/2014/main" id="{9476BAC4-A261-5378-1A3C-6C92AD6A4F42}"/>
              </a:ext>
            </a:extLst>
          </p:cNvPr>
          <p:cNvSpPr txBox="1"/>
          <p:nvPr/>
        </p:nvSpPr>
        <p:spPr>
          <a:xfrm>
            <a:off x="187141" y="1566687"/>
            <a:ext cx="5102214" cy="96949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dirty="0">
                <a:solidFill>
                  <a:srgbClr val="3B3838"/>
                </a:solidFill>
                <a:uFillTx/>
                <a:latin typeface="Calibri"/>
              </a:rPr>
              <a:t>Model Development Lab </a:t>
            </a:r>
            <a:r>
              <a:rPr lang="de-CH" sz="2000" b="1" i="0" u="none" strike="noStrike" kern="1200" cap="none" spc="0" baseline="0" dirty="0" err="1">
                <a:solidFill>
                  <a:srgbClr val="3B3838"/>
                </a:solidFill>
                <a:uFillTx/>
                <a:latin typeface="Calibri"/>
              </a:rPr>
              <a:t>Enviorment</a:t>
            </a:r>
            <a:r>
              <a:rPr lang="de-CH" sz="2000" b="1" i="0" u="none" strike="noStrike" kern="1200" cap="none" spc="0" baseline="0" dirty="0">
                <a:solidFill>
                  <a:srgbClr val="3B3838"/>
                </a:solidFill>
                <a:uFillTx/>
                <a:latin typeface="Calibri"/>
              </a:rPr>
              <a:t>:</a:t>
            </a:r>
            <a:endParaRPr lang="de-CH" sz="1600" b="1"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dirty="0">
                <a:solidFill>
                  <a:srgbClr val="3B3838"/>
                </a:solidFill>
                <a:uFillTx/>
                <a:latin typeface="Calibri"/>
              </a:rPr>
              <a:t>RiskLab, Domino, </a:t>
            </a:r>
            <a:r>
              <a:rPr lang="de-CH" sz="1600" b="1" i="0" u="none" strike="noStrike" kern="1200" cap="none" spc="0" baseline="0" dirty="0" err="1">
                <a:solidFill>
                  <a:srgbClr val="3B3838"/>
                </a:solidFill>
                <a:uFillTx/>
                <a:latin typeface="Calibri"/>
              </a:rPr>
              <a:t>Dataiku</a:t>
            </a:r>
            <a:r>
              <a:rPr lang="de-CH" sz="1600" b="1" i="0" u="none" strike="noStrike" kern="1200" cap="none" spc="0" baseline="0" dirty="0">
                <a:solidFill>
                  <a:srgbClr val="3B3838"/>
                </a:solidFill>
                <a:uFillTx/>
                <a:latin typeface="Calibri"/>
              </a:rPr>
              <a:t>, Adana,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dirty="0">
                <a:solidFill>
                  <a:srgbClr val="3B3838"/>
                </a:solidFill>
                <a:uFillTx/>
                <a:latin typeface="Calibri"/>
              </a:rPr>
              <a:t>Databricks, Azure ML</a:t>
            </a:r>
            <a:endParaRPr lang="de-CH" sz="2000" b="1" i="0" u="none" strike="noStrike" kern="1200" cap="none" spc="0" baseline="0" dirty="0">
              <a:solidFill>
                <a:srgbClr val="3B3838"/>
              </a:solidFill>
              <a:uFillTx/>
              <a:latin typeface="Calibri"/>
            </a:endParaRPr>
          </a:p>
        </p:txBody>
      </p:sp>
      <p:pic>
        <p:nvPicPr>
          <p:cNvPr id="6" name="Picture 8">
            <a:extLst>
              <a:ext uri="{FF2B5EF4-FFF2-40B4-BE49-F238E27FC236}">
                <a16:creationId xmlns:a16="http://schemas.microsoft.com/office/drawing/2014/main" id="{9CB39CE0-838B-0830-B00E-4453ADE9B4C3}"/>
              </a:ext>
            </a:extLst>
          </p:cNvPr>
          <p:cNvPicPr>
            <a:picLocks noChangeAspect="1"/>
          </p:cNvPicPr>
          <p:nvPr/>
        </p:nvPicPr>
        <p:blipFill>
          <a:blip r:embed="rId3"/>
          <a:stretch>
            <a:fillRect/>
          </a:stretch>
        </p:blipFill>
        <p:spPr>
          <a:xfrm>
            <a:off x="284607" y="2583179"/>
            <a:ext cx="7532607" cy="2437772"/>
          </a:xfrm>
          <a:prstGeom prst="rect">
            <a:avLst/>
          </a:prstGeom>
          <a:noFill/>
          <a:ln cap="flat">
            <a:noFill/>
          </a:ln>
        </p:spPr>
      </p:pic>
      <p:sp>
        <p:nvSpPr>
          <p:cNvPr id="7" name="Arrow: Bent 9">
            <a:extLst>
              <a:ext uri="{FF2B5EF4-FFF2-40B4-BE49-F238E27FC236}">
                <a16:creationId xmlns:a16="http://schemas.microsoft.com/office/drawing/2014/main" id="{8EC7E85E-1715-1A86-B2BA-2BAEE9C9D1F8}"/>
              </a:ext>
            </a:extLst>
          </p:cNvPr>
          <p:cNvSpPr/>
          <p:nvPr/>
        </p:nvSpPr>
        <p:spPr>
          <a:xfrm>
            <a:off x="7264834" y="1714143"/>
            <a:ext cx="724552" cy="1585331"/>
          </a:xfrm>
          <a:custGeom>
            <a:avLst/>
            <a:gdLst>
              <a:gd name="f0" fmla="val 10800000"/>
              <a:gd name="f1" fmla="val 5400000"/>
              <a:gd name="f2" fmla="val 16200000"/>
              <a:gd name="f3" fmla="val 180"/>
              <a:gd name="f4" fmla="val w"/>
              <a:gd name="f5" fmla="val h"/>
              <a:gd name="f6" fmla="val ss"/>
              <a:gd name="f7" fmla="val 0"/>
              <a:gd name="f8" fmla="+- 0 0 5400000"/>
              <a:gd name="f9" fmla="val 25000"/>
              <a:gd name="f10" fmla="val 21721"/>
              <a:gd name="f11" fmla="val 21265"/>
              <a:gd name="f12" fmla="+- 0 0 -360"/>
              <a:gd name="f13" fmla="+- 0 0 -180"/>
              <a:gd name="f14" fmla="+- 0 0 -9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4 f9 1"/>
              <a:gd name="f46" fmla="*/ f44 f10 1"/>
              <a:gd name="f47" fmla="*/ f44 f11 1"/>
              <a:gd name="f48" fmla="*/ f45 1 100000"/>
              <a:gd name="f49" fmla="*/ f46 1 100000"/>
              <a:gd name="f50" fmla="*/ f47 1 100000"/>
              <a:gd name="f51" fmla="*/ f48 1 2"/>
              <a:gd name="f52" fmla="+- f37 0 f48"/>
              <a:gd name="f53" fmla="+- f50 0 f48"/>
              <a:gd name="f54" fmla="*/ f50 f34 1"/>
              <a:gd name="f55" fmla="*/ f49 f34 1"/>
              <a:gd name="f56" fmla="*/ f48 f34 1"/>
              <a:gd name="f57" fmla="+- f49 0 f51"/>
              <a:gd name="f58" fmla="max f53 0"/>
              <a:gd name="f59" fmla="*/ f52 f34 1"/>
              <a:gd name="f60" fmla="*/ f51 f34 1"/>
              <a:gd name="f61" fmla="+- f48 f58 0"/>
              <a:gd name="f62" fmla="+- f57 f48 0"/>
              <a:gd name="f63" fmla="+- f57 f50 0"/>
              <a:gd name="f64" fmla="*/ f57 f34 1"/>
              <a:gd name="f65" fmla="*/ f58 f34 1"/>
              <a:gd name="f66" fmla="+- f62 f57 0"/>
              <a:gd name="f67" fmla="*/ f63 f34 1"/>
              <a:gd name="f68" fmla="*/ f62 f34 1"/>
              <a:gd name="f69" fmla="*/ f61 f34 1"/>
              <a:gd name="f70" fmla="*/ f66 f34 1"/>
            </a:gdLst>
            <a:ahLst/>
            <a:cxnLst>
              <a:cxn ang="3cd4">
                <a:pos x="hc" y="t"/>
              </a:cxn>
              <a:cxn ang="0">
                <a:pos x="r" y="vc"/>
              </a:cxn>
              <a:cxn ang="cd4">
                <a:pos x="hc" y="b"/>
              </a:cxn>
              <a:cxn ang="cd2">
                <a:pos x="l" y="vc"/>
              </a:cxn>
              <a:cxn ang="f31">
                <a:pos x="f59" y="f39"/>
              </a:cxn>
              <a:cxn ang="f32">
                <a:pos x="f59" y="f70"/>
              </a:cxn>
              <a:cxn ang="f32">
                <a:pos x="f60" y="f43"/>
              </a:cxn>
              <a:cxn ang="f33">
                <a:pos x="f42" y="f55"/>
              </a:cxn>
            </a:cxnLst>
            <a:rect l="f39" t="f39" r="f42" b="f43"/>
            <a:pathLst>
              <a:path>
                <a:moveTo>
                  <a:pt x="f39" y="f43"/>
                </a:moveTo>
                <a:lnTo>
                  <a:pt x="f39" y="f67"/>
                </a:lnTo>
                <a:arcTo wR="f54" hR="f54" stAng="f0" swAng="f1"/>
                <a:lnTo>
                  <a:pt x="f59" y="f64"/>
                </a:lnTo>
                <a:lnTo>
                  <a:pt x="f59" y="f39"/>
                </a:lnTo>
                <a:lnTo>
                  <a:pt x="f42" y="f55"/>
                </a:lnTo>
                <a:lnTo>
                  <a:pt x="f59" y="f70"/>
                </a:lnTo>
                <a:lnTo>
                  <a:pt x="f59" y="f68"/>
                </a:lnTo>
                <a:lnTo>
                  <a:pt x="f69" y="f68"/>
                </a:lnTo>
                <a:arcTo wR="f65" hR="f65" stAng="f2" swAng="f8"/>
                <a:lnTo>
                  <a:pt x="f56" y="f43"/>
                </a:lnTo>
                <a:close/>
              </a:path>
            </a:pathLst>
          </a:custGeom>
          <a:solidFill>
            <a:srgbClr val="DAE3F3"/>
          </a:solidFill>
          <a:ln w="12701"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000000"/>
              </a:solidFill>
              <a:uFillTx/>
              <a:latin typeface="Calibri"/>
            </a:endParaRPr>
          </a:p>
        </p:txBody>
      </p:sp>
      <p:pic>
        <p:nvPicPr>
          <p:cNvPr id="8" name="Picture 22">
            <a:extLst>
              <a:ext uri="{FF2B5EF4-FFF2-40B4-BE49-F238E27FC236}">
                <a16:creationId xmlns:a16="http://schemas.microsoft.com/office/drawing/2014/main" id="{45F42C63-D14E-5197-9441-725B7BBE8732}"/>
              </a:ext>
            </a:extLst>
          </p:cNvPr>
          <p:cNvPicPr>
            <a:picLocks noChangeAspect="1"/>
          </p:cNvPicPr>
          <p:nvPr/>
        </p:nvPicPr>
        <p:blipFill>
          <a:blip r:embed="rId4"/>
          <a:stretch>
            <a:fillRect/>
          </a:stretch>
        </p:blipFill>
        <p:spPr>
          <a:xfrm>
            <a:off x="8162044" y="3055970"/>
            <a:ext cx="2776584" cy="1733117"/>
          </a:xfrm>
          <a:prstGeom prst="rect">
            <a:avLst/>
          </a:prstGeom>
          <a:noFill/>
          <a:ln cap="flat">
            <a:noFill/>
          </a:ln>
        </p:spPr>
      </p:pic>
      <p:sp>
        <p:nvSpPr>
          <p:cNvPr id="9" name="Arrow: Right 15">
            <a:extLst>
              <a:ext uri="{FF2B5EF4-FFF2-40B4-BE49-F238E27FC236}">
                <a16:creationId xmlns:a16="http://schemas.microsoft.com/office/drawing/2014/main" id="{3F06CAF2-36C0-A22A-69E1-E567BC60FC89}"/>
              </a:ext>
            </a:extLst>
          </p:cNvPr>
          <p:cNvSpPr/>
          <p:nvPr/>
        </p:nvSpPr>
        <p:spPr>
          <a:xfrm rot="5400013">
            <a:off x="9866069" y="2673939"/>
            <a:ext cx="792665" cy="353232"/>
          </a:xfrm>
          <a:custGeom>
            <a:avLst>
              <a:gd name="f0" fmla="val 15079"/>
              <a:gd name="f1" fmla="val 4835"/>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0" name="Arrow: Right 65">
            <a:extLst>
              <a:ext uri="{FF2B5EF4-FFF2-40B4-BE49-F238E27FC236}">
                <a16:creationId xmlns:a16="http://schemas.microsoft.com/office/drawing/2014/main" id="{2312265B-4C07-A3A8-1136-1616A2F87E86}"/>
              </a:ext>
            </a:extLst>
          </p:cNvPr>
          <p:cNvSpPr/>
          <p:nvPr/>
        </p:nvSpPr>
        <p:spPr>
          <a:xfrm flipV="1">
            <a:off x="9304989" y="3793763"/>
            <a:ext cx="715746" cy="374748"/>
          </a:xfrm>
          <a:custGeom>
            <a:avLst>
              <a:gd name="f0" fmla="val 16517"/>
              <a:gd name="f1" fmla="val 5944"/>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2229"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Rectangle: Rounded Corners 51">
            <a:extLst>
              <a:ext uri="{FF2B5EF4-FFF2-40B4-BE49-F238E27FC236}">
                <a16:creationId xmlns:a16="http://schemas.microsoft.com/office/drawing/2014/main" id="{3106822B-B134-2449-3900-CD54300ACF78}"/>
              </a:ext>
            </a:extLst>
          </p:cNvPr>
          <p:cNvSpPr/>
          <p:nvPr/>
        </p:nvSpPr>
        <p:spPr>
          <a:xfrm>
            <a:off x="2159364" y="2581278"/>
            <a:ext cx="7873276" cy="3099431"/>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3" name="Rectangle: Rounded Corners 17">
            <a:extLst>
              <a:ext uri="{FF2B5EF4-FFF2-40B4-BE49-F238E27FC236}">
                <a16:creationId xmlns:a16="http://schemas.microsoft.com/office/drawing/2014/main" id="{57EB79D1-254B-C892-11CA-EDEED0333D0A}"/>
              </a:ext>
            </a:extLst>
          </p:cNvPr>
          <p:cNvSpPr/>
          <p:nvPr/>
        </p:nvSpPr>
        <p:spPr>
          <a:xfrm>
            <a:off x="2369155" y="3099934"/>
            <a:ext cx="3585380" cy="239598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pic>
        <p:nvPicPr>
          <p:cNvPr id="4" name="Picture 19" descr="A graphic of a red and black circle with a white background&#10;&#10;Description automatically generated">
            <a:extLst>
              <a:ext uri="{FF2B5EF4-FFF2-40B4-BE49-F238E27FC236}">
                <a16:creationId xmlns:a16="http://schemas.microsoft.com/office/drawing/2014/main" id="{7FD8D391-6A92-3DD2-5FFC-79388FEB86FF}"/>
              </a:ext>
            </a:extLst>
          </p:cNvPr>
          <p:cNvPicPr>
            <a:picLocks noChangeAspect="1"/>
          </p:cNvPicPr>
          <p:nvPr/>
        </p:nvPicPr>
        <p:blipFill>
          <a:blip r:embed="rId2"/>
          <a:stretch>
            <a:fillRect/>
          </a:stretch>
        </p:blipFill>
        <p:spPr>
          <a:xfrm>
            <a:off x="2574346" y="3519214"/>
            <a:ext cx="1477158" cy="1477158"/>
          </a:xfrm>
          <a:prstGeom prst="rect">
            <a:avLst/>
          </a:prstGeom>
          <a:noFill/>
          <a:ln cap="flat">
            <a:noFill/>
          </a:ln>
        </p:spPr>
      </p:pic>
      <p:sp>
        <p:nvSpPr>
          <p:cNvPr id="5" name="Rectangle: Rounded Corners 20">
            <a:extLst>
              <a:ext uri="{FF2B5EF4-FFF2-40B4-BE49-F238E27FC236}">
                <a16:creationId xmlns:a16="http://schemas.microsoft.com/office/drawing/2014/main" id="{0559A327-E373-1862-73AB-E9C40449686E}"/>
              </a:ext>
            </a:extLst>
          </p:cNvPr>
          <p:cNvSpPr/>
          <p:nvPr/>
        </p:nvSpPr>
        <p:spPr>
          <a:xfrm>
            <a:off x="2617332" y="3522351"/>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6" name="TextBox 21">
            <a:extLst>
              <a:ext uri="{FF2B5EF4-FFF2-40B4-BE49-F238E27FC236}">
                <a16:creationId xmlns:a16="http://schemas.microsoft.com/office/drawing/2014/main" id="{5ED7B6C6-766A-F0F4-4A4C-BC708C1EB8AE}"/>
              </a:ext>
            </a:extLst>
          </p:cNvPr>
          <p:cNvSpPr txBox="1"/>
          <p:nvPr/>
        </p:nvSpPr>
        <p:spPr>
          <a:xfrm>
            <a:off x="2670678" y="4734763"/>
            <a:ext cx="1311450"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Data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Preparation</a:t>
            </a:r>
          </a:p>
        </p:txBody>
      </p:sp>
      <p:pic>
        <p:nvPicPr>
          <p:cNvPr id="7" name="Picture 22" descr="A graphic of a pie chart&#10;&#10;Description automatically generated">
            <a:extLst>
              <a:ext uri="{FF2B5EF4-FFF2-40B4-BE49-F238E27FC236}">
                <a16:creationId xmlns:a16="http://schemas.microsoft.com/office/drawing/2014/main" id="{AAEF01C1-887E-3A44-C873-FC3AB1869076}"/>
              </a:ext>
            </a:extLst>
          </p:cNvPr>
          <p:cNvPicPr>
            <a:picLocks noChangeAspect="1"/>
          </p:cNvPicPr>
          <p:nvPr/>
        </p:nvPicPr>
        <p:blipFill>
          <a:blip r:embed="rId3"/>
          <a:stretch>
            <a:fillRect/>
          </a:stretch>
        </p:blipFill>
        <p:spPr>
          <a:xfrm>
            <a:off x="4314678" y="3571746"/>
            <a:ext cx="1378366" cy="1378366"/>
          </a:xfrm>
          <a:prstGeom prst="rect">
            <a:avLst/>
          </a:prstGeom>
          <a:noFill/>
          <a:ln cap="flat">
            <a:noFill/>
          </a:ln>
        </p:spPr>
      </p:pic>
      <p:sp>
        <p:nvSpPr>
          <p:cNvPr id="8" name="Rectangle: Rounded Corners 23">
            <a:extLst>
              <a:ext uri="{FF2B5EF4-FFF2-40B4-BE49-F238E27FC236}">
                <a16:creationId xmlns:a16="http://schemas.microsoft.com/office/drawing/2014/main" id="{76FF663A-C9F9-828F-970A-75F1D4E139D9}"/>
              </a:ext>
            </a:extLst>
          </p:cNvPr>
          <p:cNvSpPr/>
          <p:nvPr/>
        </p:nvSpPr>
        <p:spPr>
          <a:xfrm>
            <a:off x="4373648" y="3522351"/>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9" name="TextBox 24">
            <a:extLst>
              <a:ext uri="{FF2B5EF4-FFF2-40B4-BE49-F238E27FC236}">
                <a16:creationId xmlns:a16="http://schemas.microsoft.com/office/drawing/2014/main" id="{36817A9C-52D4-6A78-D202-A2B6CC68056B}"/>
              </a:ext>
            </a:extLst>
          </p:cNvPr>
          <p:cNvSpPr txBox="1"/>
          <p:nvPr/>
        </p:nvSpPr>
        <p:spPr>
          <a:xfrm>
            <a:off x="4342677" y="4734763"/>
            <a:ext cx="130996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Engineering</a:t>
            </a:r>
          </a:p>
        </p:txBody>
      </p:sp>
      <p:sp>
        <p:nvSpPr>
          <p:cNvPr id="10" name="Rectangle: Rounded Corners 26">
            <a:extLst>
              <a:ext uri="{FF2B5EF4-FFF2-40B4-BE49-F238E27FC236}">
                <a16:creationId xmlns:a16="http://schemas.microsoft.com/office/drawing/2014/main" id="{23823AE1-93C1-4801-F6E7-C6BD55965B21}"/>
              </a:ext>
            </a:extLst>
          </p:cNvPr>
          <p:cNvSpPr/>
          <p:nvPr/>
        </p:nvSpPr>
        <p:spPr>
          <a:xfrm>
            <a:off x="6231864" y="3076571"/>
            <a:ext cx="3585380" cy="2419356"/>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11" name="TextBox 27">
            <a:extLst>
              <a:ext uri="{FF2B5EF4-FFF2-40B4-BE49-F238E27FC236}">
                <a16:creationId xmlns:a16="http://schemas.microsoft.com/office/drawing/2014/main" id="{AFE3D701-FD4F-CA53-40BE-56B24454C9E5}"/>
              </a:ext>
            </a:extLst>
          </p:cNvPr>
          <p:cNvSpPr txBox="1"/>
          <p:nvPr/>
        </p:nvSpPr>
        <p:spPr>
          <a:xfrm>
            <a:off x="6799268" y="3124193"/>
            <a:ext cx="2440798"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Training Pipeline</a:t>
            </a:r>
          </a:p>
        </p:txBody>
      </p:sp>
      <p:sp>
        <p:nvSpPr>
          <p:cNvPr id="12" name="TextBox 28">
            <a:extLst>
              <a:ext uri="{FF2B5EF4-FFF2-40B4-BE49-F238E27FC236}">
                <a16:creationId xmlns:a16="http://schemas.microsoft.com/office/drawing/2014/main" id="{30BCF64E-6FF8-6DD2-72F2-84E92040656B}"/>
              </a:ext>
            </a:extLst>
          </p:cNvPr>
          <p:cNvSpPr txBox="1"/>
          <p:nvPr/>
        </p:nvSpPr>
        <p:spPr>
          <a:xfrm>
            <a:off x="2808597" y="3130667"/>
            <a:ext cx="2958413"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Data + Features</a:t>
            </a:r>
          </a:p>
        </p:txBody>
      </p:sp>
      <p:sp>
        <p:nvSpPr>
          <p:cNvPr id="13" name="Rectangle: Rounded Corners 30">
            <a:extLst>
              <a:ext uri="{FF2B5EF4-FFF2-40B4-BE49-F238E27FC236}">
                <a16:creationId xmlns:a16="http://schemas.microsoft.com/office/drawing/2014/main" id="{1F92FE33-C243-8DAD-4DD9-3F925074D6F9}"/>
              </a:ext>
            </a:extLst>
          </p:cNvPr>
          <p:cNvSpPr/>
          <p:nvPr/>
        </p:nvSpPr>
        <p:spPr>
          <a:xfrm>
            <a:off x="6586697" y="346250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4" name="TextBox 31">
            <a:extLst>
              <a:ext uri="{FF2B5EF4-FFF2-40B4-BE49-F238E27FC236}">
                <a16:creationId xmlns:a16="http://schemas.microsoft.com/office/drawing/2014/main" id="{0C3CB053-27AD-82C0-FAF3-5EF1E7F177CA}"/>
              </a:ext>
            </a:extLst>
          </p:cNvPr>
          <p:cNvSpPr txBox="1"/>
          <p:nvPr/>
        </p:nvSpPr>
        <p:spPr>
          <a:xfrm>
            <a:off x="6585664" y="4674915"/>
            <a:ext cx="1283808"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Setting up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Experiment</a:t>
            </a:r>
          </a:p>
        </p:txBody>
      </p:sp>
      <p:sp>
        <p:nvSpPr>
          <p:cNvPr id="15" name="Rectangle: Rounded Corners 33">
            <a:extLst>
              <a:ext uri="{FF2B5EF4-FFF2-40B4-BE49-F238E27FC236}">
                <a16:creationId xmlns:a16="http://schemas.microsoft.com/office/drawing/2014/main" id="{3E21E1C5-8C48-84A0-4F9D-18CFB5A44CBE}"/>
              </a:ext>
            </a:extLst>
          </p:cNvPr>
          <p:cNvSpPr/>
          <p:nvPr/>
        </p:nvSpPr>
        <p:spPr>
          <a:xfrm>
            <a:off x="8341120" y="346250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6" name="TextBox 34">
            <a:extLst>
              <a:ext uri="{FF2B5EF4-FFF2-40B4-BE49-F238E27FC236}">
                <a16:creationId xmlns:a16="http://schemas.microsoft.com/office/drawing/2014/main" id="{37930861-464F-6D5A-2744-E250034CFCF7}"/>
              </a:ext>
            </a:extLst>
          </p:cNvPr>
          <p:cNvSpPr txBox="1"/>
          <p:nvPr/>
        </p:nvSpPr>
        <p:spPr>
          <a:xfrm>
            <a:off x="8296780" y="4674915"/>
            <a:ext cx="1336715"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Experiment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Runs</a:t>
            </a:r>
          </a:p>
        </p:txBody>
      </p:sp>
      <p:pic>
        <p:nvPicPr>
          <p:cNvPr id="17" name="Picture 38">
            <a:extLst>
              <a:ext uri="{FF2B5EF4-FFF2-40B4-BE49-F238E27FC236}">
                <a16:creationId xmlns:a16="http://schemas.microsoft.com/office/drawing/2014/main" id="{E5CC57A3-DE7D-2C3B-60D7-DCBD6B014F58}"/>
              </a:ext>
            </a:extLst>
          </p:cNvPr>
          <p:cNvPicPr>
            <a:picLocks noChangeAspect="1"/>
          </p:cNvPicPr>
          <p:nvPr/>
        </p:nvPicPr>
        <p:blipFill>
          <a:blip r:embed="rId4"/>
          <a:stretch>
            <a:fillRect/>
          </a:stretch>
        </p:blipFill>
        <p:spPr>
          <a:xfrm>
            <a:off x="8509442" y="3585371"/>
            <a:ext cx="988045" cy="978636"/>
          </a:xfrm>
          <a:prstGeom prst="rect">
            <a:avLst/>
          </a:prstGeom>
          <a:noFill/>
          <a:ln cap="flat">
            <a:noFill/>
          </a:ln>
        </p:spPr>
      </p:pic>
      <p:pic>
        <p:nvPicPr>
          <p:cNvPr id="18" name="Picture 42">
            <a:extLst>
              <a:ext uri="{FF2B5EF4-FFF2-40B4-BE49-F238E27FC236}">
                <a16:creationId xmlns:a16="http://schemas.microsoft.com/office/drawing/2014/main" id="{05B758DC-4C66-77BE-F8BA-77C6C23595C1}"/>
              </a:ext>
            </a:extLst>
          </p:cNvPr>
          <p:cNvPicPr>
            <a:picLocks noChangeAspect="1"/>
          </p:cNvPicPr>
          <p:nvPr/>
        </p:nvPicPr>
        <p:blipFill>
          <a:blip r:embed="rId5"/>
          <a:stretch>
            <a:fillRect/>
          </a:stretch>
        </p:blipFill>
        <p:spPr>
          <a:xfrm>
            <a:off x="6751326" y="3568153"/>
            <a:ext cx="952503" cy="1028700"/>
          </a:xfrm>
          <a:prstGeom prst="rect">
            <a:avLst/>
          </a:prstGeom>
          <a:noFill/>
          <a:ln cap="flat">
            <a:noFill/>
          </a:ln>
        </p:spPr>
      </p:pic>
      <p:pic>
        <p:nvPicPr>
          <p:cNvPr id="19" name="Picture 43" descr="A magnifying glass over lines&#10;&#10;Description automatically generated">
            <a:extLst>
              <a:ext uri="{FF2B5EF4-FFF2-40B4-BE49-F238E27FC236}">
                <a16:creationId xmlns:a16="http://schemas.microsoft.com/office/drawing/2014/main" id="{5B0A2687-B084-AE02-975F-2BED4A697063}"/>
              </a:ext>
            </a:extLst>
          </p:cNvPr>
          <p:cNvPicPr>
            <a:picLocks noChangeAspect="1"/>
          </p:cNvPicPr>
          <p:nvPr/>
        </p:nvPicPr>
        <p:blipFill>
          <a:blip r:embed="rId6"/>
          <a:stretch>
            <a:fillRect/>
          </a:stretch>
        </p:blipFill>
        <p:spPr>
          <a:xfrm>
            <a:off x="311965" y="3365028"/>
            <a:ext cx="1636803" cy="1636803"/>
          </a:xfrm>
          <a:prstGeom prst="rect">
            <a:avLst/>
          </a:prstGeom>
          <a:noFill/>
          <a:ln cap="flat">
            <a:noFill/>
          </a:ln>
        </p:spPr>
      </p:pic>
      <p:sp>
        <p:nvSpPr>
          <p:cNvPr id="20" name="TextBox 44">
            <a:extLst>
              <a:ext uri="{FF2B5EF4-FFF2-40B4-BE49-F238E27FC236}">
                <a16:creationId xmlns:a16="http://schemas.microsoft.com/office/drawing/2014/main" id="{3982A9F5-A274-5C42-5F27-78EC8BF23816}"/>
              </a:ext>
            </a:extLst>
          </p:cNvPr>
          <p:cNvSpPr txBox="1"/>
          <p:nvPr/>
        </p:nvSpPr>
        <p:spPr>
          <a:xfrm>
            <a:off x="439396" y="4666164"/>
            <a:ext cx="1394167" cy="61555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00" b="1" i="0" u="none" strike="noStrike" kern="1200" cap="none" spc="0" baseline="0">
                <a:solidFill>
                  <a:srgbClr val="3B3838"/>
                </a:solidFill>
                <a:uFillTx/>
                <a:latin typeface="Calibri"/>
              </a:rPr>
              <a:t>Exploratory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00" b="1" i="0" u="none" strike="noStrike" kern="1200" cap="none" spc="0" baseline="0">
                <a:solidFill>
                  <a:srgbClr val="3B3838"/>
                </a:solidFill>
                <a:uFillTx/>
                <a:latin typeface="Calibri"/>
              </a:rPr>
              <a:t>Data Analysis</a:t>
            </a:r>
          </a:p>
        </p:txBody>
      </p:sp>
      <p:sp>
        <p:nvSpPr>
          <p:cNvPr id="21" name="Rectangle: Rounded Corners 45">
            <a:extLst>
              <a:ext uri="{FF2B5EF4-FFF2-40B4-BE49-F238E27FC236}">
                <a16:creationId xmlns:a16="http://schemas.microsoft.com/office/drawing/2014/main" id="{83379466-4E12-4847-2CBE-ABCED8E19DFB}"/>
              </a:ext>
            </a:extLst>
          </p:cNvPr>
          <p:cNvSpPr/>
          <p:nvPr/>
        </p:nvSpPr>
        <p:spPr>
          <a:xfrm>
            <a:off x="464003" y="349881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2" name="Rectangle: Rounded Corners 46">
            <a:extLst>
              <a:ext uri="{FF2B5EF4-FFF2-40B4-BE49-F238E27FC236}">
                <a16:creationId xmlns:a16="http://schemas.microsoft.com/office/drawing/2014/main" id="{3CA81B42-B8FB-28E6-593D-CD47F771E622}"/>
              </a:ext>
            </a:extLst>
          </p:cNvPr>
          <p:cNvSpPr/>
          <p:nvPr/>
        </p:nvSpPr>
        <p:spPr>
          <a:xfrm>
            <a:off x="253407" y="3076571"/>
            <a:ext cx="1667280" cy="241935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23" name="TextBox 47">
            <a:extLst>
              <a:ext uri="{FF2B5EF4-FFF2-40B4-BE49-F238E27FC236}">
                <a16:creationId xmlns:a16="http://schemas.microsoft.com/office/drawing/2014/main" id="{24877F66-9765-3662-928F-779FFC588B55}"/>
              </a:ext>
            </a:extLst>
          </p:cNvPr>
          <p:cNvSpPr txBox="1"/>
          <p:nvPr/>
        </p:nvSpPr>
        <p:spPr>
          <a:xfrm>
            <a:off x="433288" y="3099944"/>
            <a:ext cx="1394167"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Exploration</a:t>
            </a:r>
          </a:p>
        </p:txBody>
      </p:sp>
      <p:sp>
        <p:nvSpPr>
          <p:cNvPr id="24" name="Arrow: Right 49">
            <a:extLst>
              <a:ext uri="{FF2B5EF4-FFF2-40B4-BE49-F238E27FC236}">
                <a16:creationId xmlns:a16="http://schemas.microsoft.com/office/drawing/2014/main" id="{3B2DCF27-7001-5CC9-156B-30DAA8DF321E}"/>
              </a:ext>
            </a:extLst>
          </p:cNvPr>
          <p:cNvSpPr/>
          <p:nvPr/>
        </p:nvSpPr>
        <p:spPr>
          <a:xfrm>
            <a:off x="5724025" y="4049365"/>
            <a:ext cx="1110328" cy="497131"/>
          </a:xfrm>
          <a:custGeom>
            <a:avLst>
              <a:gd name="f0" fmla="val 1676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5" name="TextBox 52">
            <a:extLst>
              <a:ext uri="{FF2B5EF4-FFF2-40B4-BE49-F238E27FC236}">
                <a16:creationId xmlns:a16="http://schemas.microsoft.com/office/drawing/2014/main" id="{1C7E5D77-4455-CD50-184B-04FAFEDB00F0}"/>
              </a:ext>
            </a:extLst>
          </p:cNvPr>
          <p:cNvSpPr txBox="1"/>
          <p:nvPr/>
        </p:nvSpPr>
        <p:spPr>
          <a:xfrm>
            <a:off x="2292272" y="2639625"/>
            <a:ext cx="7740368"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Re-execute ML Model pipeline with existing /new parameters, models</a:t>
            </a:r>
          </a:p>
        </p:txBody>
      </p:sp>
      <p:sp>
        <p:nvSpPr>
          <p:cNvPr id="26" name="Rectangle: Rounded Corners 53">
            <a:extLst>
              <a:ext uri="{FF2B5EF4-FFF2-40B4-BE49-F238E27FC236}">
                <a16:creationId xmlns:a16="http://schemas.microsoft.com/office/drawing/2014/main" id="{ADA8CB29-674A-5F57-35DD-85AE6BE178F1}"/>
              </a:ext>
            </a:extLst>
          </p:cNvPr>
          <p:cNvSpPr/>
          <p:nvPr/>
        </p:nvSpPr>
        <p:spPr>
          <a:xfrm>
            <a:off x="180978" y="820619"/>
            <a:ext cx="10283817" cy="5265855"/>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7" name="Arrow: Right 56">
            <a:extLst>
              <a:ext uri="{FF2B5EF4-FFF2-40B4-BE49-F238E27FC236}">
                <a16:creationId xmlns:a16="http://schemas.microsoft.com/office/drawing/2014/main" id="{0024F072-225E-D37D-766A-A958DC82D2F2}"/>
              </a:ext>
            </a:extLst>
          </p:cNvPr>
          <p:cNvSpPr/>
          <p:nvPr/>
        </p:nvSpPr>
        <p:spPr>
          <a:xfrm>
            <a:off x="3724131" y="4137422"/>
            <a:ext cx="686440" cy="497131"/>
          </a:xfrm>
          <a:custGeom>
            <a:avLst>
              <a:gd name="f0" fmla="val 137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8" name="Arrow: Right 57">
            <a:extLst>
              <a:ext uri="{FF2B5EF4-FFF2-40B4-BE49-F238E27FC236}">
                <a16:creationId xmlns:a16="http://schemas.microsoft.com/office/drawing/2014/main" id="{CD20D00B-8D61-8A85-AEA4-6DBC7B4BFA71}"/>
              </a:ext>
            </a:extLst>
          </p:cNvPr>
          <p:cNvSpPr/>
          <p:nvPr/>
        </p:nvSpPr>
        <p:spPr>
          <a:xfrm>
            <a:off x="7748168" y="4033052"/>
            <a:ext cx="653073" cy="497131"/>
          </a:xfrm>
          <a:custGeom>
            <a:avLst>
              <a:gd name="f0" fmla="val 133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1DEC2-3175-89E9-A546-A1E41910DDF1}"/>
              </a:ext>
            </a:extLst>
          </p:cNvPr>
          <p:cNvPicPr>
            <a:picLocks noChangeAspect="1"/>
          </p:cNvPicPr>
          <p:nvPr/>
        </p:nvPicPr>
        <p:blipFill>
          <a:blip r:embed="rId3"/>
          <a:stretch>
            <a:fillRect/>
          </a:stretch>
        </p:blipFill>
        <p:spPr>
          <a:xfrm>
            <a:off x="748692" y="752395"/>
            <a:ext cx="1276346" cy="904871"/>
          </a:xfrm>
          <a:prstGeom prst="rect">
            <a:avLst/>
          </a:prstGeom>
          <a:noFill/>
          <a:ln cap="flat">
            <a:noFill/>
          </a:ln>
        </p:spPr>
      </p:pic>
      <p:sp>
        <p:nvSpPr>
          <p:cNvPr id="3" name="Rectangle: Rounded Corners 17">
            <a:extLst>
              <a:ext uri="{FF2B5EF4-FFF2-40B4-BE49-F238E27FC236}">
                <a16:creationId xmlns:a16="http://schemas.microsoft.com/office/drawing/2014/main" id="{91091F95-6629-7835-5AF9-3A036F27FE45}"/>
              </a:ext>
            </a:extLst>
          </p:cNvPr>
          <p:cNvSpPr/>
          <p:nvPr/>
        </p:nvSpPr>
        <p:spPr>
          <a:xfrm>
            <a:off x="1990977" y="2932535"/>
            <a:ext cx="3531019" cy="244019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4" name="Rectangle: Rounded Corners 20">
            <a:extLst>
              <a:ext uri="{FF2B5EF4-FFF2-40B4-BE49-F238E27FC236}">
                <a16:creationId xmlns:a16="http://schemas.microsoft.com/office/drawing/2014/main" id="{3B1CCD72-5229-58C7-1750-83A4049BFFFC}"/>
              </a:ext>
            </a:extLst>
          </p:cNvPr>
          <p:cNvSpPr/>
          <p:nvPr/>
        </p:nvSpPr>
        <p:spPr>
          <a:xfrm>
            <a:off x="2267117" y="3330573"/>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5" name="TextBox 21">
            <a:extLst>
              <a:ext uri="{FF2B5EF4-FFF2-40B4-BE49-F238E27FC236}">
                <a16:creationId xmlns:a16="http://schemas.microsoft.com/office/drawing/2014/main" id="{DE94A30E-13AB-6882-59A0-A6AFEBB2D57F}"/>
              </a:ext>
            </a:extLst>
          </p:cNvPr>
          <p:cNvSpPr txBox="1"/>
          <p:nvPr/>
        </p:nvSpPr>
        <p:spPr>
          <a:xfrm>
            <a:off x="2522344" y="4507452"/>
            <a:ext cx="851452"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Unit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Testing</a:t>
            </a:r>
          </a:p>
        </p:txBody>
      </p:sp>
      <p:sp>
        <p:nvSpPr>
          <p:cNvPr id="6" name="Rectangle: Rounded Corners 23">
            <a:extLst>
              <a:ext uri="{FF2B5EF4-FFF2-40B4-BE49-F238E27FC236}">
                <a16:creationId xmlns:a16="http://schemas.microsoft.com/office/drawing/2014/main" id="{AA5BACED-B3C3-2113-42FB-12E340356A39}"/>
              </a:ext>
            </a:extLst>
          </p:cNvPr>
          <p:cNvSpPr/>
          <p:nvPr/>
        </p:nvSpPr>
        <p:spPr>
          <a:xfrm>
            <a:off x="6489679" y="33824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7" name="TextBox 24">
            <a:extLst>
              <a:ext uri="{FF2B5EF4-FFF2-40B4-BE49-F238E27FC236}">
                <a16:creationId xmlns:a16="http://schemas.microsoft.com/office/drawing/2014/main" id="{AB7A964A-B94C-F4CB-80DF-1BA68CC6BD8E}"/>
              </a:ext>
            </a:extLst>
          </p:cNvPr>
          <p:cNvSpPr txBox="1"/>
          <p:nvPr/>
        </p:nvSpPr>
        <p:spPr>
          <a:xfrm>
            <a:off x="6450049" y="4554443"/>
            <a:ext cx="1361011"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Deployment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Testing</a:t>
            </a:r>
          </a:p>
        </p:txBody>
      </p:sp>
      <p:sp>
        <p:nvSpPr>
          <p:cNvPr id="8" name="Rectangle: Rounded Corners 26">
            <a:extLst>
              <a:ext uri="{FF2B5EF4-FFF2-40B4-BE49-F238E27FC236}">
                <a16:creationId xmlns:a16="http://schemas.microsoft.com/office/drawing/2014/main" id="{97EF458F-05AE-AD1D-5992-30E68357D8DD}"/>
              </a:ext>
            </a:extLst>
          </p:cNvPr>
          <p:cNvSpPr/>
          <p:nvPr/>
        </p:nvSpPr>
        <p:spPr>
          <a:xfrm>
            <a:off x="6160770" y="2979636"/>
            <a:ext cx="5548240" cy="244411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9" name="TextBox 27">
            <a:extLst>
              <a:ext uri="{FF2B5EF4-FFF2-40B4-BE49-F238E27FC236}">
                <a16:creationId xmlns:a16="http://schemas.microsoft.com/office/drawing/2014/main" id="{E971359A-14EE-9E9F-77E8-67701F6E95DF}"/>
              </a:ext>
            </a:extLst>
          </p:cNvPr>
          <p:cNvSpPr txBox="1"/>
          <p:nvPr/>
        </p:nvSpPr>
        <p:spPr>
          <a:xfrm>
            <a:off x="7582680" y="2968060"/>
            <a:ext cx="2691508" cy="40011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Integration Training (CI)</a:t>
            </a:r>
          </a:p>
        </p:txBody>
      </p:sp>
      <p:sp>
        <p:nvSpPr>
          <p:cNvPr id="10" name="TextBox 28">
            <a:extLst>
              <a:ext uri="{FF2B5EF4-FFF2-40B4-BE49-F238E27FC236}">
                <a16:creationId xmlns:a16="http://schemas.microsoft.com/office/drawing/2014/main" id="{8011E118-0452-1E43-0745-FB4C7C4EDC4C}"/>
              </a:ext>
            </a:extLst>
          </p:cNvPr>
          <p:cNvSpPr txBox="1"/>
          <p:nvPr/>
        </p:nvSpPr>
        <p:spPr>
          <a:xfrm>
            <a:off x="2234619" y="2932535"/>
            <a:ext cx="3077074"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GIT Release Process (CI)</a:t>
            </a:r>
          </a:p>
        </p:txBody>
      </p:sp>
      <p:sp>
        <p:nvSpPr>
          <p:cNvPr id="11" name="Rectangle: Rounded Corners 30">
            <a:extLst>
              <a:ext uri="{FF2B5EF4-FFF2-40B4-BE49-F238E27FC236}">
                <a16:creationId xmlns:a16="http://schemas.microsoft.com/office/drawing/2014/main" id="{07C85CDF-D866-281D-2FF2-86AD36ADE25F}"/>
              </a:ext>
            </a:extLst>
          </p:cNvPr>
          <p:cNvSpPr/>
          <p:nvPr/>
        </p:nvSpPr>
        <p:spPr>
          <a:xfrm>
            <a:off x="8245135" y="33824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2" name="TextBox 31">
            <a:extLst>
              <a:ext uri="{FF2B5EF4-FFF2-40B4-BE49-F238E27FC236}">
                <a16:creationId xmlns:a16="http://schemas.microsoft.com/office/drawing/2014/main" id="{41329A72-4DDE-CACB-5A4D-656F9D23A129}"/>
              </a:ext>
            </a:extLst>
          </p:cNvPr>
          <p:cNvSpPr txBox="1"/>
          <p:nvPr/>
        </p:nvSpPr>
        <p:spPr>
          <a:xfrm>
            <a:off x="8354488" y="4553309"/>
            <a:ext cx="108253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Inference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Testing</a:t>
            </a:r>
          </a:p>
        </p:txBody>
      </p:sp>
      <p:sp>
        <p:nvSpPr>
          <p:cNvPr id="13" name="Rectangle: Rounded Corners 33">
            <a:extLst>
              <a:ext uri="{FF2B5EF4-FFF2-40B4-BE49-F238E27FC236}">
                <a16:creationId xmlns:a16="http://schemas.microsoft.com/office/drawing/2014/main" id="{3FD81DF0-7897-85F9-63D4-76281FA987F0}"/>
              </a:ext>
            </a:extLst>
          </p:cNvPr>
          <p:cNvSpPr/>
          <p:nvPr/>
        </p:nvSpPr>
        <p:spPr>
          <a:xfrm>
            <a:off x="9999558" y="33824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4" name="TextBox 34">
            <a:extLst>
              <a:ext uri="{FF2B5EF4-FFF2-40B4-BE49-F238E27FC236}">
                <a16:creationId xmlns:a16="http://schemas.microsoft.com/office/drawing/2014/main" id="{48EEE5C3-F59B-3072-77EF-4B56D0F0E9AE}"/>
              </a:ext>
            </a:extLst>
          </p:cNvPr>
          <p:cNvSpPr txBox="1"/>
          <p:nvPr/>
        </p:nvSpPr>
        <p:spPr>
          <a:xfrm>
            <a:off x="10010677" y="4572786"/>
            <a:ext cx="131413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Monitoring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Testing</a:t>
            </a:r>
          </a:p>
        </p:txBody>
      </p:sp>
      <p:sp>
        <p:nvSpPr>
          <p:cNvPr id="15" name="TextBox 44">
            <a:extLst>
              <a:ext uri="{FF2B5EF4-FFF2-40B4-BE49-F238E27FC236}">
                <a16:creationId xmlns:a16="http://schemas.microsoft.com/office/drawing/2014/main" id="{9C2C82BA-084D-10F0-AE90-5D889872D458}"/>
              </a:ext>
            </a:extLst>
          </p:cNvPr>
          <p:cNvSpPr txBox="1"/>
          <p:nvPr/>
        </p:nvSpPr>
        <p:spPr>
          <a:xfrm>
            <a:off x="628997" y="1842287"/>
            <a:ext cx="1408651" cy="584777"/>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a:solidFill>
                  <a:srgbClr val="202124"/>
                </a:solidFill>
                <a:uFillTx/>
                <a:latin typeface="Calibri"/>
              </a:rPr>
              <a:t>Ancillary</a:t>
            </a:r>
            <a:r>
              <a:rPr lang="de-CH" sz="1600" b="1" i="0" u="none" strike="noStrike" kern="1200" cap="none" spc="0" baseline="0">
                <a:solidFill>
                  <a:srgbClr val="3B3838"/>
                </a:solidFill>
                <a:uFillTx/>
                <a:latin typeface="Calibri"/>
              </a:rPr>
              <a:t> Code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a:solidFill>
                  <a:srgbClr val="3B3838"/>
                </a:solidFill>
                <a:uFillTx/>
                <a:latin typeface="Calibri"/>
              </a:rPr>
              <a:t>Development</a:t>
            </a:r>
          </a:p>
        </p:txBody>
      </p:sp>
      <p:sp>
        <p:nvSpPr>
          <p:cNvPr id="16" name="Rectangle: Rounded Corners 45">
            <a:extLst>
              <a:ext uri="{FF2B5EF4-FFF2-40B4-BE49-F238E27FC236}">
                <a16:creationId xmlns:a16="http://schemas.microsoft.com/office/drawing/2014/main" id="{B39F5D99-1548-EC21-01BD-DE42FC3369D0}"/>
              </a:ext>
            </a:extLst>
          </p:cNvPr>
          <p:cNvSpPr/>
          <p:nvPr/>
        </p:nvSpPr>
        <p:spPr>
          <a:xfrm>
            <a:off x="692447" y="62988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7" name="Rectangle: Rounded Corners 46">
            <a:extLst>
              <a:ext uri="{FF2B5EF4-FFF2-40B4-BE49-F238E27FC236}">
                <a16:creationId xmlns:a16="http://schemas.microsoft.com/office/drawing/2014/main" id="{8C55F6B6-02BC-6928-898A-45152AE048B2}"/>
              </a:ext>
            </a:extLst>
          </p:cNvPr>
          <p:cNvSpPr/>
          <p:nvPr/>
        </p:nvSpPr>
        <p:spPr>
          <a:xfrm>
            <a:off x="450771" y="198123"/>
            <a:ext cx="1792480" cy="245363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1" i="0" u="none" strike="noStrike" kern="1200" cap="none" spc="0" baseline="0">
              <a:solidFill>
                <a:srgbClr val="FFFFFF"/>
              </a:solidFill>
              <a:uFillTx/>
              <a:latin typeface="Calibri"/>
            </a:endParaRPr>
          </a:p>
        </p:txBody>
      </p:sp>
      <p:sp>
        <p:nvSpPr>
          <p:cNvPr id="18" name="TextBox 47">
            <a:extLst>
              <a:ext uri="{FF2B5EF4-FFF2-40B4-BE49-F238E27FC236}">
                <a16:creationId xmlns:a16="http://schemas.microsoft.com/office/drawing/2014/main" id="{B3454F2B-7D21-0A23-B998-6FD9CED6C26F}"/>
              </a:ext>
            </a:extLst>
          </p:cNvPr>
          <p:cNvSpPr txBox="1"/>
          <p:nvPr/>
        </p:nvSpPr>
        <p:spPr>
          <a:xfrm>
            <a:off x="-132194" y="232906"/>
            <a:ext cx="2958413" cy="3539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00" b="1" i="0" u="none" strike="noStrike" kern="1200" cap="none" spc="0" baseline="0">
                <a:solidFill>
                  <a:srgbClr val="3B3838"/>
                </a:solidFill>
                <a:uFillTx/>
                <a:latin typeface="Calibri"/>
              </a:rPr>
              <a:t>Code Development</a:t>
            </a:r>
          </a:p>
        </p:txBody>
      </p:sp>
      <p:sp>
        <p:nvSpPr>
          <p:cNvPr id="19" name="Rectangle: Rounded Corners 53">
            <a:extLst>
              <a:ext uri="{FF2B5EF4-FFF2-40B4-BE49-F238E27FC236}">
                <a16:creationId xmlns:a16="http://schemas.microsoft.com/office/drawing/2014/main" id="{21BCE358-7066-9161-2A24-4A8A6D00C696}"/>
              </a:ext>
            </a:extLst>
          </p:cNvPr>
          <p:cNvSpPr/>
          <p:nvPr/>
        </p:nvSpPr>
        <p:spPr>
          <a:xfrm>
            <a:off x="5822789" y="586843"/>
            <a:ext cx="6167280" cy="5052059"/>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0" name="Arrow: Right 56">
            <a:extLst>
              <a:ext uri="{FF2B5EF4-FFF2-40B4-BE49-F238E27FC236}">
                <a16:creationId xmlns:a16="http://schemas.microsoft.com/office/drawing/2014/main" id="{E2D25728-2183-DD8D-C6D8-D3F5E469247F}"/>
              </a:ext>
            </a:extLst>
          </p:cNvPr>
          <p:cNvSpPr/>
          <p:nvPr/>
        </p:nvSpPr>
        <p:spPr>
          <a:xfrm>
            <a:off x="2505227" y="3773692"/>
            <a:ext cx="453002" cy="49713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F4B183"/>
          </a:solid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1" name="Arrow: Right 57">
            <a:extLst>
              <a:ext uri="{FF2B5EF4-FFF2-40B4-BE49-F238E27FC236}">
                <a16:creationId xmlns:a16="http://schemas.microsoft.com/office/drawing/2014/main" id="{80295EC6-1A43-129F-F881-906CFAA0972D}"/>
              </a:ext>
            </a:extLst>
          </p:cNvPr>
          <p:cNvSpPr/>
          <p:nvPr/>
        </p:nvSpPr>
        <p:spPr>
          <a:xfrm>
            <a:off x="9427281" y="4000500"/>
            <a:ext cx="664384" cy="392460"/>
          </a:xfrm>
          <a:custGeom>
            <a:avLst>
              <a:gd name="f0" fmla="val 152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pic>
        <p:nvPicPr>
          <p:cNvPr id="22" name="Picture 2">
            <a:extLst>
              <a:ext uri="{FF2B5EF4-FFF2-40B4-BE49-F238E27FC236}">
                <a16:creationId xmlns:a16="http://schemas.microsoft.com/office/drawing/2014/main" id="{07744B2C-34D4-6F77-F154-0CA531B9CE61}"/>
              </a:ext>
            </a:extLst>
          </p:cNvPr>
          <p:cNvPicPr>
            <a:picLocks noChangeAspect="1"/>
          </p:cNvPicPr>
          <p:nvPr/>
        </p:nvPicPr>
        <p:blipFill>
          <a:blip r:embed="rId4"/>
          <a:stretch>
            <a:fillRect/>
          </a:stretch>
        </p:blipFill>
        <p:spPr>
          <a:xfrm>
            <a:off x="2522344" y="3625358"/>
            <a:ext cx="799779" cy="883282"/>
          </a:xfrm>
          <a:prstGeom prst="rect">
            <a:avLst/>
          </a:prstGeom>
          <a:noFill/>
          <a:ln cap="flat">
            <a:noFill/>
          </a:ln>
        </p:spPr>
      </p:pic>
      <p:pic>
        <p:nvPicPr>
          <p:cNvPr id="23" name="Picture 3">
            <a:extLst>
              <a:ext uri="{FF2B5EF4-FFF2-40B4-BE49-F238E27FC236}">
                <a16:creationId xmlns:a16="http://schemas.microsoft.com/office/drawing/2014/main" id="{0BBC427D-4782-273F-81B1-BDDD886F0C6D}"/>
              </a:ext>
            </a:extLst>
          </p:cNvPr>
          <p:cNvPicPr>
            <a:picLocks noChangeAspect="1"/>
          </p:cNvPicPr>
          <p:nvPr/>
        </p:nvPicPr>
        <p:blipFill>
          <a:blip r:embed="rId5"/>
          <a:stretch>
            <a:fillRect/>
          </a:stretch>
        </p:blipFill>
        <p:spPr>
          <a:xfrm>
            <a:off x="6653512" y="3631375"/>
            <a:ext cx="970297" cy="911044"/>
          </a:xfrm>
          <a:prstGeom prst="rect">
            <a:avLst/>
          </a:prstGeom>
          <a:noFill/>
          <a:ln cap="flat">
            <a:noFill/>
          </a:ln>
        </p:spPr>
      </p:pic>
      <p:pic>
        <p:nvPicPr>
          <p:cNvPr id="24" name="Picture 4">
            <a:extLst>
              <a:ext uri="{FF2B5EF4-FFF2-40B4-BE49-F238E27FC236}">
                <a16:creationId xmlns:a16="http://schemas.microsoft.com/office/drawing/2014/main" id="{546A7777-8A86-CBFE-BA34-1BFFB2B3CD99}"/>
              </a:ext>
            </a:extLst>
          </p:cNvPr>
          <p:cNvPicPr>
            <a:picLocks noChangeAspect="1"/>
          </p:cNvPicPr>
          <p:nvPr/>
        </p:nvPicPr>
        <p:blipFill>
          <a:blip r:embed="rId6"/>
          <a:stretch>
            <a:fillRect/>
          </a:stretch>
        </p:blipFill>
        <p:spPr>
          <a:xfrm>
            <a:off x="8368899" y="3542641"/>
            <a:ext cx="1104896" cy="1000125"/>
          </a:xfrm>
          <a:prstGeom prst="rect">
            <a:avLst/>
          </a:prstGeom>
          <a:noFill/>
          <a:ln cap="flat">
            <a:noFill/>
          </a:ln>
        </p:spPr>
      </p:pic>
      <p:pic>
        <p:nvPicPr>
          <p:cNvPr id="25" name="Picture 5">
            <a:extLst>
              <a:ext uri="{FF2B5EF4-FFF2-40B4-BE49-F238E27FC236}">
                <a16:creationId xmlns:a16="http://schemas.microsoft.com/office/drawing/2014/main" id="{D68C0AB1-6A15-DBC8-5295-EA4EDE60F9AC}"/>
              </a:ext>
            </a:extLst>
          </p:cNvPr>
          <p:cNvPicPr>
            <a:picLocks noChangeAspect="1"/>
          </p:cNvPicPr>
          <p:nvPr/>
        </p:nvPicPr>
        <p:blipFill>
          <a:blip r:embed="rId7"/>
          <a:stretch>
            <a:fillRect/>
          </a:stretch>
        </p:blipFill>
        <p:spPr>
          <a:xfrm>
            <a:off x="10197937" y="3743818"/>
            <a:ext cx="975902" cy="761494"/>
          </a:xfrm>
          <a:prstGeom prst="rect">
            <a:avLst/>
          </a:prstGeom>
          <a:noFill/>
          <a:ln cap="flat">
            <a:noFill/>
          </a:ln>
        </p:spPr>
      </p:pic>
      <p:pic>
        <p:nvPicPr>
          <p:cNvPr id="26" name="Picture 7">
            <a:extLst>
              <a:ext uri="{FF2B5EF4-FFF2-40B4-BE49-F238E27FC236}">
                <a16:creationId xmlns:a16="http://schemas.microsoft.com/office/drawing/2014/main" id="{C2FFB411-0A0C-7D36-AB74-8FA85F486A83}"/>
              </a:ext>
            </a:extLst>
          </p:cNvPr>
          <p:cNvPicPr>
            <a:picLocks noChangeAspect="1"/>
          </p:cNvPicPr>
          <p:nvPr/>
        </p:nvPicPr>
        <p:blipFill>
          <a:blip r:embed="rId8"/>
          <a:stretch>
            <a:fillRect/>
          </a:stretch>
        </p:blipFill>
        <p:spPr>
          <a:xfrm>
            <a:off x="6263932" y="918953"/>
            <a:ext cx="3962396" cy="1647821"/>
          </a:xfrm>
          <a:prstGeom prst="rect">
            <a:avLst/>
          </a:prstGeom>
          <a:noFill/>
          <a:ln cap="flat">
            <a:noFill/>
          </a:ln>
        </p:spPr>
      </p:pic>
      <p:sp>
        <p:nvSpPr>
          <p:cNvPr id="27" name="Arrow: Right 8">
            <a:extLst>
              <a:ext uri="{FF2B5EF4-FFF2-40B4-BE49-F238E27FC236}">
                <a16:creationId xmlns:a16="http://schemas.microsoft.com/office/drawing/2014/main" id="{7297B812-3443-A5A8-DFA5-71106C5E556E}"/>
              </a:ext>
            </a:extLst>
          </p:cNvPr>
          <p:cNvSpPr/>
          <p:nvPr/>
        </p:nvSpPr>
        <p:spPr>
          <a:xfrm>
            <a:off x="7645737" y="3980666"/>
            <a:ext cx="664384" cy="392460"/>
          </a:xfrm>
          <a:custGeom>
            <a:avLst>
              <a:gd name="f0" fmla="val 152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pic>
        <p:nvPicPr>
          <p:cNvPr id="28" name="Picture 10">
            <a:extLst>
              <a:ext uri="{FF2B5EF4-FFF2-40B4-BE49-F238E27FC236}">
                <a16:creationId xmlns:a16="http://schemas.microsoft.com/office/drawing/2014/main" id="{23A3D3B4-A4E6-FD6D-1852-08BB10D6948E}"/>
              </a:ext>
            </a:extLst>
          </p:cNvPr>
          <p:cNvPicPr>
            <a:picLocks noChangeAspect="1"/>
          </p:cNvPicPr>
          <p:nvPr/>
        </p:nvPicPr>
        <p:blipFill>
          <a:blip r:embed="rId9"/>
          <a:stretch>
            <a:fillRect/>
          </a:stretch>
        </p:blipFill>
        <p:spPr>
          <a:xfrm>
            <a:off x="4182209" y="3585179"/>
            <a:ext cx="796241" cy="783393"/>
          </a:xfrm>
          <a:prstGeom prst="rect">
            <a:avLst/>
          </a:prstGeom>
          <a:noFill/>
          <a:ln cap="flat">
            <a:noFill/>
          </a:ln>
        </p:spPr>
      </p:pic>
      <p:sp>
        <p:nvSpPr>
          <p:cNvPr id="29" name="Rectangle: Rounded Corners 11">
            <a:extLst>
              <a:ext uri="{FF2B5EF4-FFF2-40B4-BE49-F238E27FC236}">
                <a16:creationId xmlns:a16="http://schemas.microsoft.com/office/drawing/2014/main" id="{EDFF98B8-C352-827C-1791-ED54153553DF}"/>
              </a:ext>
            </a:extLst>
          </p:cNvPr>
          <p:cNvSpPr/>
          <p:nvPr/>
        </p:nvSpPr>
        <p:spPr>
          <a:xfrm>
            <a:off x="3939454" y="3340102"/>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30" name="TextBox 12">
            <a:extLst>
              <a:ext uri="{FF2B5EF4-FFF2-40B4-BE49-F238E27FC236}">
                <a16:creationId xmlns:a16="http://schemas.microsoft.com/office/drawing/2014/main" id="{A7F4C15E-9CF7-E052-6EB4-39E7F5A468A7}"/>
              </a:ext>
            </a:extLst>
          </p:cNvPr>
          <p:cNvSpPr txBox="1"/>
          <p:nvPr/>
        </p:nvSpPr>
        <p:spPr>
          <a:xfrm>
            <a:off x="4142204" y="4485634"/>
            <a:ext cx="902302"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dirty="0" err="1">
                <a:solidFill>
                  <a:srgbClr val="3B3838"/>
                </a:solidFill>
                <a:uFillTx/>
                <a:latin typeface="Calibri"/>
              </a:rPr>
              <a:t>Build</a:t>
            </a:r>
            <a:endParaRPr lang="de-CH" sz="1800" b="1" i="0" u="none" strike="noStrike" kern="1200" cap="none" spc="0" baseline="0" dirty="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dirty="0">
                <a:solidFill>
                  <a:srgbClr val="3B3838"/>
                </a:solidFill>
                <a:uFillTx/>
                <a:latin typeface="Calibri"/>
              </a:rPr>
              <a:t>Artifact</a:t>
            </a:r>
          </a:p>
        </p:txBody>
      </p:sp>
      <p:sp>
        <p:nvSpPr>
          <p:cNvPr id="31" name="Arrow: Right 13">
            <a:extLst>
              <a:ext uri="{FF2B5EF4-FFF2-40B4-BE49-F238E27FC236}">
                <a16:creationId xmlns:a16="http://schemas.microsoft.com/office/drawing/2014/main" id="{A5CB89AD-8239-A1B4-D6C6-3D0840A7469C}"/>
              </a:ext>
            </a:extLst>
          </p:cNvPr>
          <p:cNvSpPr/>
          <p:nvPr/>
        </p:nvSpPr>
        <p:spPr>
          <a:xfrm>
            <a:off x="3432630" y="3923096"/>
            <a:ext cx="664384" cy="392460"/>
          </a:xfrm>
          <a:custGeom>
            <a:avLst>
              <a:gd name="f0" fmla="val 1522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B8C4912C-2B1D-E4C6-6B7E-5F51D1D7F063}"/>
              </a:ext>
            </a:extLst>
          </p:cNvPr>
          <p:cNvPicPr>
            <a:picLocks noChangeAspect="1"/>
          </p:cNvPicPr>
          <p:nvPr/>
        </p:nvPicPr>
        <p:blipFill>
          <a:blip r:embed="rId3"/>
          <a:stretch>
            <a:fillRect/>
          </a:stretch>
        </p:blipFill>
        <p:spPr>
          <a:xfrm>
            <a:off x="8293223" y="3567357"/>
            <a:ext cx="1181103" cy="1114425"/>
          </a:xfrm>
          <a:prstGeom prst="rect">
            <a:avLst/>
          </a:prstGeom>
          <a:noFill/>
          <a:ln cap="flat">
            <a:noFill/>
          </a:ln>
        </p:spPr>
      </p:pic>
      <p:sp>
        <p:nvSpPr>
          <p:cNvPr id="3" name="Rectangle: Rounded Corners 17">
            <a:extLst>
              <a:ext uri="{FF2B5EF4-FFF2-40B4-BE49-F238E27FC236}">
                <a16:creationId xmlns:a16="http://schemas.microsoft.com/office/drawing/2014/main" id="{18645DEC-6978-ED8B-BB5D-4AE5FFED14C7}"/>
              </a:ext>
            </a:extLst>
          </p:cNvPr>
          <p:cNvSpPr/>
          <p:nvPr/>
        </p:nvSpPr>
        <p:spPr>
          <a:xfrm>
            <a:off x="648181" y="2642862"/>
            <a:ext cx="4873816" cy="2729868"/>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4" name="Rectangle: Rounded Corners 20">
            <a:extLst>
              <a:ext uri="{FF2B5EF4-FFF2-40B4-BE49-F238E27FC236}">
                <a16:creationId xmlns:a16="http://schemas.microsoft.com/office/drawing/2014/main" id="{C9C69501-E1AD-4D70-150D-F3C64E0A6B64}"/>
              </a:ext>
            </a:extLst>
          </p:cNvPr>
          <p:cNvSpPr/>
          <p:nvPr/>
        </p:nvSpPr>
        <p:spPr>
          <a:xfrm>
            <a:off x="2418331" y="3340102"/>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5" name="TextBox 21">
            <a:extLst>
              <a:ext uri="{FF2B5EF4-FFF2-40B4-BE49-F238E27FC236}">
                <a16:creationId xmlns:a16="http://schemas.microsoft.com/office/drawing/2014/main" id="{8AD36471-238F-CA97-9F5D-1E7EEA8D5EB9}"/>
              </a:ext>
            </a:extLst>
          </p:cNvPr>
          <p:cNvSpPr txBox="1"/>
          <p:nvPr/>
        </p:nvSpPr>
        <p:spPr>
          <a:xfrm>
            <a:off x="2558015" y="4516980"/>
            <a:ext cx="1082539"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Inference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Service</a:t>
            </a:r>
          </a:p>
        </p:txBody>
      </p:sp>
      <p:sp>
        <p:nvSpPr>
          <p:cNvPr id="6" name="Rectangle: Rounded Corners 23">
            <a:extLst>
              <a:ext uri="{FF2B5EF4-FFF2-40B4-BE49-F238E27FC236}">
                <a16:creationId xmlns:a16="http://schemas.microsoft.com/office/drawing/2014/main" id="{5714F92D-BB24-7309-52CC-CF798593EA89}"/>
              </a:ext>
            </a:extLst>
          </p:cNvPr>
          <p:cNvSpPr/>
          <p:nvPr/>
        </p:nvSpPr>
        <p:spPr>
          <a:xfrm>
            <a:off x="6489679" y="33824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7" name="TextBox 24">
            <a:extLst>
              <a:ext uri="{FF2B5EF4-FFF2-40B4-BE49-F238E27FC236}">
                <a16:creationId xmlns:a16="http://schemas.microsoft.com/office/drawing/2014/main" id="{B474165D-56BF-8712-6970-8A8526833485}"/>
              </a:ext>
            </a:extLst>
          </p:cNvPr>
          <p:cNvSpPr txBox="1"/>
          <p:nvPr/>
        </p:nvSpPr>
        <p:spPr>
          <a:xfrm>
            <a:off x="6418758" y="4554443"/>
            <a:ext cx="1423592"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Read metrics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Detect drift</a:t>
            </a:r>
          </a:p>
        </p:txBody>
      </p:sp>
      <p:sp>
        <p:nvSpPr>
          <p:cNvPr id="8" name="Rectangle: Rounded Corners 26">
            <a:extLst>
              <a:ext uri="{FF2B5EF4-FFF2-40B4-BE49-F238E27FC236}">
                <a16:creationId xmlns:a16="http://schemas.microsoft.com/office/drawing/2014/main" id="{67FB2816-BA4D-7308-2679-C3CF87F0397E}"/>
              </a:ext>
            </a:extLst>
          </p:cNvPr>
          <p:cNvSpPr/>
          <p:nvPr/>
        </p:nvSpPr>
        <p:spPr>
          <a:xfrm>
            <a:off x="6160770" y="2898885"/>
            <a:ext cx="3703493" cy="2524859"/>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9" name="TextBox 27">
            <a:extLst>
              <a:ext uri="{FF2B5EF4-FFF2-40B4-BE49-F238E27FC236}">
                <a16:creationId xmlns:a16="http://schemas.microsoft.com/office/drawing/2014/main" id="{C84A1817-9150-5447-E9AD-8C1883459F1A}"/>
              </a:ext>
            </a:extLst>
          </p:cNvPr>
          <p:cNvSpPr txBox="1"/>
          <p:nvPr/>
        </p:nvSpPr>
        <p:spPr>
          <a:xfrm>
            <a:off x="7285719" y="2956803"/>
            <a:ext cx="1384419" cy="40011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Monitoring</a:t>
            </a:r>
          </a:p>
        </p:txBody>
      </p:sp>
      <p:sp>
        <p:nvSpPr>
          <p:cNvPr id="10" name="TextBox 28">
            <a:extLst>
              <a:ext uri="{FF2B5EF4-FFF2-40B4-BE49-F238E27FC236}">
                <a16:creationId xmlns:a16="http://schemas.microsoft.com/office/drawing/2014/main" id="{FF6F1055-3D35-533B-8BA1-4BF58D41511A}"/>
              </a:ext>
            </a:extLst>
          </p:cNvPr>
          <p:cNvSpPr txBox="1"/>
          <p:nvPr/>
        </p:nvSpPr>
        <p:spPr>
          <a:xfrm>
            <a:off x="1492858" y="2610566"/>
            <a:ext cx="3077074" cy="70788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Real-Time, Batch, Streaming Infernece</a:t>
            </a:r>
          </a:p>
        </p:txBody>
      </p:sp>
      <p:sp>
        <p:nvSpPr>
          <p:cNvPr id="11" name="Rectangle: Rounded Corners 30">
            <a:extLst>
              <a:ext uri="{FF2B5EF4-FFF2-40B4-BE49-F238E27FC236}">
                <a16:creationId xmlns:a16="http://schemas.microsoft.com/office/drawing/2014/main" id="{B03F7DAC-6E9C-0C8D-9C5E-04D442F8C473}"/>
              </a:ext>
            </a:extLst>
          </p:cNvPr>
          <p:cNvSpPr/>
          <p:nvPr/>
        </p:nvSpPr>
        <p:spPr>
          <a:xfrm>
            <a:off x="8245135" y="33824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2" name="TextBox 31">
            <a:extLst>
              <a:ext uri="{FF2B5EF4-FFF2-40B4-BE49-F238E27FC236}">
                <a16:creationId xmlns:a16="http://schemas.microsoft.com/office/drawing/2014/main" id="{255288F2-0823-D251-A928-20F2DC1420BE}"/>
              </a:ext>
            </a:extLst>
          </p:cNvPr>
          <p:cNvSpPr txBox="1"/>
          <p:nvPr/>
        </p:nvSpPr>
        <p:spPr>
          <a:xfrm>
            <a:off x="8473406" y="4553309"/>
            <a:ext cx="821826" cy="63094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Trigger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750" b="1" i="0" u="none" strike="noStrike" kern="1200" cap="none" spc="0" baseline="0">
                <a:solidFill>
                  <a:srgbClr val="3B3838"/>
                </a:solidFill>
                <a:uFillTx/>
                <a:latin typeface="Calibri"/>
              </a:rPr>
              <a:t>E</a:t>
            </a:r>
            <a:r>
              <a:rPr lang="de-CH" sz="1750" b="1" i="0" u="none" strike="noStrike" kern="0" cap="none" spc="0" baseline="0">
                <a:solidFill>
                  <a:srgbClr val="3B3838"/>
                </a:solidFill>
                <a:uFillTx/>
                <a:latin typeface="Calibri"/>
              </a:rPr>
              <a:t>vent</a:t>
            </a:r>
            <a:endParaRPr lang="de-CH" sz="1750" b="1" i="0" u="none" strike="noStrike" kern="1200" cap="none" spc="0" baseline="0">
              <a:solidFill>
                <a:srgbClr val="3B3838"/>
              </a:solidFill>
              <a:uFillTx/>
              <a:latin typeface="Calibri"/>
            </a:endParaRPr>
          </a:p>
        </p:txBody>
      </p:sp>
      <p:sp>
        <p:nvSpPr>
          <p:cNvPr id="13" name="Rectangle: Rounded Corners 53">
            <a:extLst>
              <a:ext uri="{FF2B5EF4-FFF2-40B4-BE49-F238E27FC236}">
                <a16:creationId xmlns:a16="http://schemas.microsoft.com/office/drawing/2014/main" id="{00027864-3B2C-BFDF-1691-664A460573AB}"/>
              </a:ext>
            </a:extLst>
          </p:cNvPr>
          <p:cNvSpPr/>
          <p:nvPr/>
        </p:nvSpPr>
        <p:spPr>
          <a:xfrm>
            <a:off x="5822789" y="586843"/>
            <a:ext cx="6167280" cy="5052059"/>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4" name="Picture 7">
            <a:extLst>
              <a:ext uri="{FF2B5EF4-FFF2-40B4-BE49-F238E27FC236}">
                <a16:creationId xmlns:a16="http://schemas.microsoft.com/office/drawing/2014/main" id="{2B6C2499-C27B-6158-2C50-4E8A2D88CD61}"/>
              </a:ext>
            </a:extLst>
          </p:cNvPr>
          <p:cNvPicPr>
            <a:picLocks noChangeAspect="1"/>
          </p:cNvPicPr>
          <p:nvPr/>
        </p:nvPicPr>
        <p:blipFill>
          <a:blip r:embed="rId4"/>
          <a:stretch>
            <a:fillRect/>
          </a:stretch>
        </p:blipFill>
        <p:spPr>
          <a:xfrm>
            <a:off x="6263932" y="918953"/>
            <a:ext cx="3962396" cy="1647821"/>
          </a:xfrm>
          <a:prstGeom prst="rect">
            <a:avLst/>
          </a:prstGeom>
          <a:noFill/>
          <a:ln cap="flat">
            <a:noFill/>
          </a:ln>
        </p:spPr>
      </p:pic>
      <p:sp>
        <p:nvSpPr>
          <p:cNvPr id="15" name="Arrow: Right 8">
            <a:extLst>
              <a:ext uri="{FF2B5EF4-FFF2-40B4-BE49-F238E27FC236}">
                <a16:creationId xmlns:a16="http://schemas.microsoft.com/office/drawing/2014/main" id="{DC8D89A2-57D0-1A37-35D4-FCCE9F5D647E}"/>
              </a:ext>
            </a:extLst>
          </p:cNvPr>
          <p:cNvSpPr/>
          <p:nvPr/>
        </p:nvSpPr>
        <p:spPr>
          <a:xfrm>
            <a:off x="7645737" y="3876004"/>
            <a:ext cx="664384" cy="400114"/>
          </a:xfrm>
          <a:custGeom>
            <a:avLst>
              <a:gd name="f0" fmla="val 1509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16" name="Rectangle: Rounded Corners 11">
            <a:extLst>
              <a:ext uri="{FF2B5EF4-FFF2-40B4-BE49-F238E27FC236}">
                <a16:creationId xmlns:a16="http://schemas.microsoft.com/office/drawing/2014/main" id="{AB7DA59E-F6B9-958C-DC3B-2D78B06580C9}"/>
              </a:ext>
            </a:extLst>
          </p:cNvPr>
          <p:cNvSpPr/>
          <p:nvPr/>
        </p:nvSpPr>
        <p:spPr>
          <a:xfrm>
            <a:off x="3939454" y="3340102"/>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1" i="0" u="none" strike="noStrike" kern="1200" cap="none" spc="0" baseline="0">
              <a:solidFill>
                <a:srgbClr val="FFFFFF"/>
              </a:solidFill>
              <a:uFillTx/>
              <a:latin typeface="Calibri"/>
            </a:endParaRPr>
          </a:p>
        </p:txBody>
      </p:sp>
      <p:sp>
        <p:nvSpPr>
          <p:cNvPr id="17" name="TextBox 12">
            <a:extLst>
              <a:ext uri="{FF2B5EF4-FFF2-40B4-BE49-F238E27FC236}">
                <a16:creationId xmlns:a16="http://schemas.microsoft.com/office/drawing/2014/main" id="{D760FA47-7375-997E-CDB1-A65289108507}"/>
              </a:ext>
            </a:extLst>
          </p:cNvPr>
          <p:cNvSpPr txBox="1"/>
          <p:nvPr/>
        </p:nvSpPr>
        <p:spPr>
          <a:xfrm>
            <a:off x="4136178" y="4485634"/>
            <a:ext cx="914354"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Logging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metrics</a:t>
            </a:r>
          </a:p>
        </p:txBody>
      </p:sp>
      <p:pic>
        <p:nvPicPr>
          <p:cNvPr id="18" name="Picture 9">
            <a:extLst>
              <a:ext uri="{FF2B5EF4-FFF2-40B4-BE49-F238E27FC236}">
                <a16:creationId xmlns:a16="http://schemas.microsoft.com/office/drawing/2014/main" id="{D9543BFD-62D4-D128-D272-85EFBE4F29EA}"/>
              </a:ext>
            </a:extLst>
          </p:cNvPr>
          <p:cNvPicPr>
            <a:picLocks noChangeAspect="1"/>
          </p:cNvPicPr>
          <p:nvPr/>
        </p:nvPicPr>
        <p:blipFill>
          <a:blip r:embed="rId5"/>
          <a:stretch>
            <a:fillRect/>
          </a:stretch>
        </p:blipFill>
        <p:spPr>
          <a:xfrm>
            <a:off x="4155801" y="3542641"/>
            <a:ext cx="935659" cy="959443"/>
          </a:xfrm>
          <a:prstGeom prst="rect">
            <a:avLst/>
          </a:prstGeom>
          <a:noFill/>
          <a:ln cap="flat">
            <a:noFill/>
          </a:ln>
        </p:spPr>
      </p:pic>
      <p:pic>
        <p:nvPicPr>
          <p:cNvPr id="19" name="Picture 14">
            <a:extLst>
              <a:ext uri="{FF2B5EF4-FFF2-40B4-BE49-F238E27FC236}">
                <a16:creationId xmlns:a16="http://schemas.microsoft.com/office/drawing/2014/main" id="{B1359D08-DC09-904A-B58E-57CB8C020052}"/>
              </a:ext>
            </a:extLst>
          </p:cNvPr>
          <p:cNvPicPr>
            <a:picLocks noChangeAspect="1"/>
          </p:cNvPicPr>
          <p:nvPr/>
        </p:nvPicPr>
        <p:blipFill>
          <a:blip r:embed="rId6"/>
          <a:stretch>
            <a:fillRect/>
          </a:stretch>
        </p:blipFill>
        <p:spPr>
          <a:xfrm>
            <a:off x="2478947" y="3471446"/>
            <a:ext cx="1104896" cy="1000125"/>
          </a:xfrm>
          <a:prstGeom prst="rect">
            <a:avLst/>
          </a:prstGeom>
          <a:noFill/>
          <a:ln cap="flat">
            <a:noFill/>
          </a:ln>
        </p:spPr>
      </p:pic>
      <p:sp>
        <p:nvSpPr>
          <p:cNvPr id="20" name="Arrow: Right 15">
            <a:extLst>
              <a:ext uri="{FF2B5EF4-FFF2-40B4-BE49-F238E27FC236}">
                <a16:creationId xmlns:a16="http://schemas.microsoft.com/office/drawing/2014/main" id="{52981243-47F4-CDE7-E59D-36C96DA764D4}"/>
              </a:ext>
            </a:extLst>
          </p:cNvPr>
          <p:cNvSpPr/>
          <p:nvPr/>
        </p:nvSpPr>
        <p:spPr>
          <a:xfrm>
            <a:off x="3631932" y="3842171"/>
            <a:ext cx="522616" cy="433946"/>
          </a:xfrm>
          <a:custGeom>
            <a:avLst>
              <a:gd name="f0" fmla="val 1454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pic>
        <p:nvPicPr>
          <p:cNvPr id="21" name="Picture 18">
            <a:extLst>
              <a:ext uri="{FF2B5EF4-FFF2-40B4-BE49-F238E27FC236}">
                <a16:creationId xmlns:a16="http://schemas.microsoft.com/office/drawing/2014/main" id="{ABE24D3A-B72E-A5FF-07B0-3544477633CB}"/>
              </a:ext>
            </a:extLst>
          </p:cNvPr>
          <p:cNvPicPr>
            <a:picLocks noChangeAspect="1"/>
          </p:cNvPicPr>
          <p:nvPr/>
        </p:nvPicPr>
        <p:blipFill>
          <a:blip r:embed="rId7"/>
          <a:stretch>
            <a:fillRect/>
          </a:stretch>
        </p:blipFill>
        <p:spPr>
          <a:xfrm>
            <a:off x="6637410" y="3540044"/>
            <a:ext cx="971550" cy="1000125"/>
          </a:xfrm>
          <a:prstGeom prst="rect">
            <a:avLst/>
          </a:prstGeom>
          <a:noFill/>
          <a:ln cap="flat">
            <a:noFill/>
          </a:ln>
        </p:spPr>
      </p:pic>
      <p:pic>
        <p:nvPicPr>
          <p:cNvPr id="22" name="Picture 22">
            <a:extLst>
              <a:ext uri="{FF2B5EF4-FFF2-40B4-BE49-F238E27FC236}">
                <a16:creationId xmlns:a16="http://schemas.microsoft.com/office/drawing/2014/main" id="{6A88C954-34CD-6198-ECB2-2E92F80F1D44}"/>
              </a:ext>
            </a:extLst>
          </p:cNvPr>
          <p:cNvPicPr>
            <a:picLocks noChangeAspect="1"/>
          </p:cNvPicPr>
          <p:nvPr/>
        </p:nvPicPr>
        <p:blipFill>
          <a:blip r:embed="rId8"/>
          <a:stretch>
            <a:fillRect/>
          </a:stretch>
        </p:blipFill>
        <p:spPr>
          <a:xfrm>
            <a:off x="901900" y="3309341"/>
            <a:ext cx="1341598" cy="1865897"/>
          </a:xfrm>
          <a:prstGeom prst="rect">
            <a:avLst/>
          </a:prstGeom>
          <a:noFill/>
          <a:ln cap="flat">
            <a:noFill/>
          </a:ln>
        </p:spPr>
      </p:pic>
      <p:sp>
        <p:nvSpPr>
          <p:cNvPr id="23" name="Arrow: Right 15">
            <a:extLst>
              <a:ext uri="{FF2B5EF4-FFF2-40B4-BE49-F238E27FC236}">
                <a16:creationId xmlns:a16="http://schemas.microsoft.com/office/drawing/2014/main" id="{FD0BBC00-C1B9-3B17-8DFF-8A57BEDC9AD5}"/>
              </a:ext>
            </a:extLst>
          </p:cNvPr>
          <p:cNvSpPr/>
          <p:nvPr/>
        </p:nvSpPr>
        <p:spPr>
          <a:xfrm>
            <a:off x="2029995" y="3831006"/>
            <a:ext cx="528020" cy="433946"/>
          </a:xfrm>
          <a:custGeom>
            <a:avLst>
              <a:gd name="f0" fmla="val 1454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4" name="TextBox 21">
            <a:extLst>
              <a:ext uri="{FF2B5EF4-FFF2-40B4-BE49-F238E27FC236}">
                <a16:creationId xmlns:a16="http://schemas.microsoft.com/office/drawing/2014/main" id="{01FB36D9-3B46-F7DF-8FC3-EFCAC5B6E943}"/>
              </a:ext>
            </a:extLst>
          </p:cNvPr>
          <p:cNvSpPr txBox="1"/>
          <p:nvPr/>
        </p:nvSpPr>
        <p:spPr>
          <a:xfrm>
            <a:off x="2508400" y="1096530"/>
            <a:ext cx="1273036"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A/B Testing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3B3838"/>
                </a:solidFill>
                <a:uFillTx/>
                <a:latin typeface="Calibri"/>
              </a:rPr>
              <a:t>(optional)</a:t>
            </a:r>
            <a:endParaRPr lang="de-CH" sz="1800" b="1" i="0" u="none" strike="noStrike" kern="1200" cap="none" spc="0" baseline="0">
              <a:solidFill>
                <a:srgbClr val="3B3838"/>
              </a:solidFill>
              <a:uFillTx/>
              <a:latin typeface="Calibri"/>
            </a:endParaRPr>
          </a:p>
        </p:txBody>
      </p:sp>
      <p:pic>
        <p:nvPicPr>
          <p:cNvPr id="25" name="Picture 26">
            <a:extLst>
              <a:ext uri="{FF2B5EF4-FFF2-40B4-BE49-F238E27FC236}">
                <a16:creationId xmlns:a16="http://schemas.microsoft.com/office/drawing/2014/main" id="{528AE9D5-3E38-58C6-2DF1-72D21BFAF254}"/>
              </a:ext>
            </a:extLst>
          </p:cNvPr>
          <p:cNvPicPr>
            <a:picLocks noChangeAspect="1"/>
          </p:cNvPicPr>
          <p:nvPr/>
        </p:nvPicPr>
        <p:blipFill>
          <a:blip r:embed="rId9"/>
          <a:stretch>
            <a:fillRect/>
          </a:stretch>
        </p:blipFill>
        <p:spPr>
          <a:xfrm>
            <a:off x="980337" y="4485634"/>
            <a:ext cx="1133929" cy="604765"/>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343074F-C282-B027-000B-4234B6A6DACE}"/>
              </a:ext>
            </a:extLst>
          </p:cNvPr>
          <p:cNvPicPr>
            <a:picLocks noChangeAspect="1"/>
          </p:cNvPicPr>
          <p:nvPr/>
        </p:nvPicPr>
        <p:blipFill>
          <a:blip r:embed="rId2"/>
          <a:stretch>
            <a:fillRect/>
          </a:stretch>
        </p:blipFill>
        <p:spPr>
          <a:xfrm>
            <a:off x="10065706" y="3389159"/>
            <a:ext cx="1247771" cy="1200150"/>
          </a:xfrm>
          <a:prstGeom prst="rect">
            <a:avLst/>
          </a:prstGeom>
          <a:noFill/>
          <a:ln cap="flat">
            <a:noFill/>
          </a:ln>
        </p:spPr>
      </p:pic>
      <p:sp>
        <p:nvSpPr>
          <p:cNvPr id="3" name="Rectangle: Rounded Corners 17">
            <a:extLst>
              <a:ext uri="{FF2B5EF4-FFF2-40B4-BE49-F238E27FC236}">
                <a16:creationId xmlns:a16="http://schemas.microsoft.com/office/drawing/2014/main" id="{9CBB100E-FE18-17EF-A442-794B55D21B97}"/>
              </a:ext>
            </a:extLst>
          </p:cNvPr>
          <p:cNvSpPr/>
          <p:nvPr/>
        </p:nvSpPr>
        <p:spPr>
          <a:xfrm>
            <a:off x="9732681" y="2812575"/>
            <a:ext cx="1854567" cy="251634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000" b="1" i="0" u="none" strike="noStrike" kern="1200" cap="none" spc="0" baseline="0">
              <a:solidFill>
                <a:srgbClr val="FFFFFF"/>
              </a:solidFill>
              <a:uFillTx/>
              <a:latin typeface="Calibri"/>
            </a:endParaRPr>
          </a:p>
        </p:txBody>
      </p:sp>
      <p:sp>
        <p:nvSpPr>
          <p:cNvPr id="4" name="Rectangle: Rounded Corners 20">
            <a:extLst>
              <a:ext uri="{FF2B5EF4-FFF2-40B4-BE49-F238E27FC236}">
                <a16:creationId xmlns:a16="http://schemas.microsoft.com/office/drawing/2014/main" id="{BA7B1E60-0029-4B1E-ECE9-FF20FDDD2338}"/>
              </a:ext>
            </a:extLst>
          </p:cNvPr>
          <p:cNvSpPr/>
          <p:nvPr/>
        </p:nvSpPr>
        <p:spPr>
          <a:xfrm>
            <a:off x="10019071" y="3323432"/>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000" b="1" i="0" u="none" strike="noStrike" kern="1200" cap="none" spc="0" baseline="0">
              <a:solidFill>
                <a:srgbClr val="FFFFFF"/>
              </a:solidFill>
              <a:uFillTx/>
              <a:latin typeface="Calibri"/>
            </a:endParaRPr>
          </a:p>
        </p:txBody>
      </p:sp>
      <p:sp>
        <p:nvSpPr>
          <p:cNvPr id="5" name="TextBox 21">
            <a:extLst>
              <a:ext uri="{FF2B5EF4-FFF2-40B4-BE49-F238E27FC236}">
                <a16:creationId xmlns:a16="http://schemas.microsoft.com/office/drawing/2014/main" id="{F9E2FE74-AC98-AD97-95AE-E319326C49FD}"/>
              </a:ext>
            </a:extLst>
          </p:cNvPr>
          <p:cNvSpPr txBox="1"/>
          <p:nvPr/>
        </p:nvSpPr>
        <p:spPr>
          <a:xfrm>
            <a:off x="10069226" y="4640369"/>
            <a:ext cx="1190521" cy="338556"/>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a:solidFill>
                  <a:srgbClr val="3B3838"/>
                </a:solidFill>
                <a:uFillTx/>
                <a:latin typeface="Calibri"/>
              </a:rPr>
              <a:t>Unit Testing</a:t>
            </a:r>
          </a:p>
        </p:txBody>
      </p:sp>
      <p:sp>
        <p:nvSpPr>
          <p:cNvPr id="6" name="TextBox 28">
            <a:extLst>
              <a:ext uri="{FF2B5EF4-FFF2-40B4-BE49-F238E27FC236}">
                <a16:creationId xmlns:a16="http://schemas.microsoft.com/office/drawing/2014/main" id="{580516E9-99AF-4009-11AD-48BFB63CF4B1}"/>
              </a:ext>
            </a:extLst>
          </p:cNvPr>
          <p:cNvSpPr txBox="1"/>
          <p:nvPr/>
        </p:nvSpPr>
        <p:spPr>
          <a:xfrm>
            <a:off x="9895627" y="2893755"/>
            <a:ext cx="1526938"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Review Tests</a:t>
            </a:r>
          </a:p>
        </p:txBody>
      </p:sp>
      <p:sp>
        <p:nvSpPr>
          <p:cNvPr id="7" name="TextBox 44">
            <a:extLst>
              <a:ext uri="{FF2B5EF4-FFF2-40B4-BE49-F238E27FC236}">
                <a16:creationId xmlns:a16="http://schemas.microsoft.com/office/drawing/2014/main" id="{77799649-4A08-32BE-775E-6A2C9F8EFF68}"/>
              </a:ext>
            </a:extLst>
          </p:cNvPr>
          <p:cNvSpPr txBox="1"/>
          <p:nvPr/>
        </p:nvSpPr>
        <p:spPr>
          <a:xfrm>
            <a:off x="787929" y="4518507"/>
            <a:ext cx="1519330" cy="584777"/>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550" b="1" i="0" u="none" strike="noStrike" kern="1200" cap="none" spc="0" baseline="0">
                <a:solidFill>
                  <a:srgbClr val="3B3838"/>
                </a:solidFill>
                <a:uFillTx/>
                <a:latin typeface="Calibri"/>
              </a:rPr>
              <a:t>Review MLFlow</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550" b="1" i="0" u="none" strike="noStrike" kern="1200" cap="none" spc="0" baseline="0">
                <a:solidFill>
                  <a:srgbClr val="3B3838"/>
                </a:solidFill>
                <a:uFillTx/>
                <a:latin typeface="Calibri"/>
              </a:rPr>
              <a:t>Run metrics</a:t>
            </a:r>
          </a:p>
        </p:txBody>
      </p:sp>
      <p:sp>
        <p:nvSpPr>
          <p:cNvPr id="8" name="Rectangle: Rounded Corners 45">
            <a:extLst>
              <a:ext uri="{FF2B5EF4-FFF2-40B4-BE49-F238E27FC236}">
                <a16:creationId xmlns:a16="http://schemas.microsoft.com/office/drawing/2014/main" id="{CA714FC1-15B9-2821-1A41-266ED97A71F1}"/>
              </a:ext>
            </a:extLst>
          </p:cNvPr>
          <p:cNvSpPr/>
          <p:nvPr/>
        </p:nvSpPr>
        <p:spPr>
          <a:xfrm>
            <a:off x="906719" y="3306104"/>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000" b="0" i="0" u="none" strike="noStrike" kern="1200" cap="none" spc="0" baseline="0">
              <a:solidFill>
                <a:srgbClr val="FFFFFF"/>
              </a:solidFill>
              <a:uFillTx/>
              <a:latin typeface="Calibri"/>
            </a:endParaRPr>
          </a:p>
        </p:txBody>
      </p:sp>
      <p:sp>
        <p:nvSpPr>
          <p:cNvPr id="9" name="Rectangle: Rounded Corners 46">
            <a:extLst>
              <a:ext uri="{FF2B5EF4-FFF2-40B4-BE49-F238E27FC236}">
                <a16:creationId xmlns:a16="http://schemas.microsoft.com/office/drawing/2014/main" id="{98F923C0-EA6D-9E60-934B-037AC80C757C}"/>
              </a:ext>
            </a:extLst>
          </p:cNvPr>
          <p:cNvSpPr/>
          <p:nvPr/>
        </p:nvSpPr>
        <p:spPr>
          <a:xfrm>
            <a:off x="604756" y="2812575"/>
            <a:ext cx="1874483" cy="2516346"/>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000" b="1" i="0" u="none" strike="noStrike" kern="1200" cap="none" spc="0" baseline="0">
              <a:solidFill>
                <a:srgbClr val="FFFFFF"/>
              </a:solidFill>
              <a:uFillTx/>
              <a:latin typeface="Calibri"/>
            </a:endParaRPr>
          </a:p>
        </p:txBody>
      </p:sp>
      <p:sp>
        <p:nvSpPr>
          <p:cNvPr id="10" name="TextBox 47">
            <a:extLst>
              <a:ext uri="{FF2B5EF4-FFF2-40B4-BE49-F238E27FC236}">
                <a16:creationId xmlns:a16="http://schemas.microsoft.com/office/drawing/2014/main" id="{9D12B475-D290-09E8-0BA4-CF732549FC45}"/>
              </a:ext>
            </a:extLst>
          </p:cNvPr>
          <p:cNvSpPr txBox="1"/>
          <p:nvPr/>
        </p:nvSpPr>
        <p:spPr>
          <a:xfrm>
            <a:off x="731318" y="2875001"/>
            <a:ext cx="164449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Validate</a:t>
            </a:r>
            <a:r>
              <a:rPr lang="de-CH" sz="1600" b="1" i="0" u="none" strike="noStrike" kern="1200" cap="none" spc="0" baseline="0">
                <a:solidFill>
                  <a:srgbClr val="3B3838"/>
                </a:solidFill>
                <a:uFillTx/>
                <a:latin typeface="Calibri"/>
              </a:rPr>
              <a:t> Metrics</a:t>
            </a:r>
          </a:p>
        </p:txBody>
      </p:sp>
      <p:sp>
        <p:nvSpPr>
          <p:cNvPr id="11" name="Rectangle: Rounded Corners 53">
            <a:extLst>
              <a:ext uri="{FF2B5EF4-FFF2-40B4-BE49-F238E27FC236}">
                <a16:creationId xmlns:a16="http://schemas.microsoft.com/office/drawing/2014/main" id="{F206F98C-693D-6032-6EDB-5A92977E5468}"/>
              </a:ext>
            </a:extLst>
          </p:cNvPr>
          <p:cNvSpPr/>
          <p:nvPr/>
        </p:nvSpPr>
        <p:spPr>
          <a:xfrm>
            <a:off x="180978" y="812801"/>
            <a:ext cx="11771126" cy="5091287"/>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2" name="TextBox 55">
            <a:extLst>
              <a:ext uri="{FF2B5EF4-FFF2-40B4-BE49-F238E27FC236}">
                <a16:creationId xmlns:a16="http://schemas.microsoft.com/office/drawing/2014/main" id="{862B816C-F60D-E6BA-7F3B-833F94B704B6}"/>
              </a:ext>
            </a:extLst>
          </p:cNvPr>
          <p:cNvSpPr txBox="1"/>
          <p:nvPr/>
        </p:nvSpPr>
        <p:spPr>
          <a:xfrm>
            <a:off x="251441" y="984296"/>
            <a:ext cx="4804851" cy="8771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dirty="0">
                <a:solidFill>
                  <a:srgbClr val="3B3838"/>
                </a:solidFill>
                <a:uFillTx/>
                <a:latin typeface="Calibri"/>
              </a:rPr>
              <a:t>Model Review Lab </a:t>
            </a:r>
            <a:r>
              <a:rPr lang="de-CH" sz="1800" b="1" i="0" u="none" strike="noStrike" kern="1200" cap="none" spc="0" baseline="0" dirty="0" err="1">
                <a:solidFill>
                  <a:srgbClr val="3B3838"/>
                </a:solidFill>
                <a:uFillTx/>
                <a:latin typeface="Calibri"/>
              </a:rPr>
              <a:t>Enviorment</a:t>
            </a:r>
            <a:r>
              <a:rPr lang="de-CH" sz="1800" b="1" i="0" u="none" strike="noStrike" kern="1200" cap="none" spc="0" baseline="0" dirty="0">
                <a:solidFill>
                  <a:srgbClr val="3B3838"/>
                </a:solidFill>
                <a:uFillTx/>
                <a:latin typeface="Calibri"/>
              </a:rPr>
              <a:t>:</a:t>
            </a:r>
            <a:endParaRPr lang="de-CH" sz="1400" b="0"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3B3838"/>
                </a:solidFill>
                <a:uFillTx/>
                <a:latin typeface="Calibri"/>
              </a:rPr>
              <a:t>RiskLab, Domino, </a:t>
            </a:r>
            <a:r>
              <a:rPr lang="de-CH" sz="1400" b="1" i="0" u="none" strike="noStrike" kern="1200" cap="none" spc="0" baseline="0" dirty="0" err="1">
                <a:solidFill>
                  <a:srgbClr val="3B3838"/>
                </a:solidFill>
                <a:uFillTx/>
                <a:latin typeface="Calibri"/>
              </a:rPr>
              <a:t>Dataiku</a:t>
            </a:r>
            <a:r>
              <a:rPr lang="de-CH" sz="1400" b="1" i="0" u="none" strike="noStrike" kern="1200" cap="none" spc="0" baseline="0" dirty="0">
                <a:solidFill>
                  <a:srgbClr val="3B3838"/>
                </a:solidFill>
                <a:uFillTx/>
                <a:latin typeface="Calibri"/>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3B3838"/>
                </a:solidFill>
                <a:uFillTx/>
                <a:latin typeface="Calibri"/>
              </a:rPr>
              <a:t>Databricks, Azure ML Service</a:t>
            </a:r>
            <a:endParaRPr lang="de-CH" sz="1800" b="1" i="0" u="none" strike="noStrike" kern="1200" cap="none" spc="0" baseline="0" dirty="0">
              <a:solidFill>
                <a:srgbClr val="3B3838"/>
              </a:solidFill>
              <a:uFillTx/>
              <a:latin typeface="Calibri"/>
            </a:endParaRPr>
          </a:p>
        </p:txBody>
      </p:sp>
      <p:pic>
        <p:nvPicPr>
          <p:cNvPr id="13" name="Picture 3" descr="A clipboard with a pen and pencil&#10;&#10;Description automatically generated">
            <a:extLst>
              <a:ext uri="{FF2B5EF4-FFF2-40B4-BE49-F238E27FC236}">
                <a16:creationId xmlns:a16="http://schemas.microsoft.com/office/drawing/2014/main" id="{2B0A9383-5921-045F-EDC9-0036A1E0F9E2}"/>
              </a:ext>
            </a:extLst>
          </p:cNvPr>
          <p:cNvPicPr>
            <a:picLocks noChangeAspect="1"/>
          </p:cNvPicPr>
          <p:nvPr/>
        </p:nvPicPr>
        <p:blipFill>
          <a:blip r:embed="rId3"/>
          <a:stretch>
            <a:fillRect/>
          </a:stretch>
        </p:blipFill>
        <p:spPr>
          <a:xfrm>
            <a:off x="932258" y="3410254"/>
            <a:ext cx="1202765" cy="1202765"/>
          </a:xfrm>
          <a:prstGeom prst="rect">
            <a:avLst/>
          </a:prstGeom>
          <a:noFill/>
          <a:ln cap="flat">
            <a:noFill/>
          </a:ln>
        </p:spPr>
      </p:pic>
      <p:pic>
        <p:nvPicPr>
          <p:cNvPr id="14" name="Picture 10">
            <a:extLst>
              <a:ext uri="{FF2B5EF4-FFF2-40B4-BE49-F238E27FC236}">
                <a16:creationId xmlns:a16="http://schemas.microsoft.com/office/drawing/2014/main" id="{FDB2B79B-71E5-1B1F-AB05-199A672B7837}"/>
              </a:ext>
            </a:extLst>
          </p:cNvPr>
          <p:cNvPicPr>
            <a:picLocks noChangeAspect="1"/>
          </p:cNvPicPr>
          <p:nvPr/>
        </p:nvPicPr>
        <p:blipFill>
          <a:blip r:embed="rId4"/>
          <a:stretch>
            <a:fillRect/>
          </a:stretch>
        </p:blipFill>
        <p:spPr>
          <a:xfrm>
            <a:off x="2787182" y="2680810"/>
            <a:ext cx="6686549" cy="2771774"/>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Rectangle: Rounded Corners 53">
            <a:extLst>
              <a:ext uri="{FF2B5EF4-FFF2-40B4-BE49-F238E27FC236}">
                <a16:creationId xmlns:a16="http://schemas.microsoft.com/office/drawing/2014/main" id="{078FE312-729F-45CC-D336-8804ACB2C13B}"/>
              </a:ext>
            </a:extLst>
          </p:cNvPr>
          <p:cNvSpPr/>
          <p:nvPr/>
        </p:nvSpPr>
        <p:spPr>
          <a:xfrm>
            <a:off x="4778892" y="619972"/>
            <a:ext cx="3239755" cy="2943846"/>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 name="TextBox 55">
            <a:extLst>
              <a:ext uri="{FF2B5EF4-FFF2-40B4-BE49-F238E27FC236}">
                <a16:creationId xmlns:a16="http://schemas.microsoft.com/office/drawing/2014/main" id="{F95EED76-17D4-D51B-5D6C-F7F81B7E38AA}"/>
              </a:ext>
            </a:extLst>
          </p:cNvPr>
          <p:cNvSpPr txBox="1"/>
          <p:nvPr/>
        </p:nvSpPr>
        <p:spPr>
          <a:xfrm>
            <a:off x="4916646" y="747595"/>
            <a:ext cx="3127942" cy="43088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Review Lab Enviorment</a:t>
            </a:r>
            <a:endParaRPr lang="de-CH" sz="1400" b="0" i="0" u="none" strike="noStrike" kern="1200" cap="none" spc="0" baseline="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a:solidFill>
                <a:srgbClr val="3B3838"/>
              </a:solidFill>
              <a:uFillTx/>
              <a:latin typeface="Calibri"/>
            </a:endParaRPr>
          </a:p>
        </p:txBody>
      </p:sp>
      <p:sp>
        <p:nvSpPr>
          <p:cNvPr id="4" name="Rectangle: Rounded Corners 12">
            <a:extLst>
              <a:ext uri="{FF2B5EF4-FFF2-40B4-BE49-F238E27FC236}">
                <a16:creationId xmlns:a16="http://schemas.microsoft.com/office/drawing/2014/main" id="{A8030BAF-DF73-F0E9-9A58-4DC91F596902}"/>
              </a:ext>
            </a:extLst>
          </p:cNvPr>
          <p:cNvSpPr/>
          <p:nvPr/>
        </p:nvSpPr>
        <p:spPr>
          <a:xfrm>
            <a:off x="4778462" y="3769568"/>
            <a:ext cx="3239755" cy="2943846"/>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 name="TextBox 13">
            <a:extLst>
              <a:ext uri="{FF2B5EF4-FFF2-40B4-BE49-F238E27FC236}">
                <a16:creationId xmlns:a16="http://schemas.microsoft.com/office/drawing/2014/main" id="{CF210546-70E9-96F7-E87A-1C49FFFABF4E}"/>
              </a:ext>
            </a:extLst>
          </p:cNvPr>
          <p:cNvSpPr txBox="1"/>
          <p:nvPr/>
        </p:nvSpPr>
        <p:spPr>
          <a:xfrm>
            <a:off x="5150339" y="3840013"/>
            <a:ext cx="2660556" cy="66172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1" i="0" u="none" strike="noStrike" kern="1200" cap="none" spc="0" baseline="0">
                <a:solidFill>
                  <a:srgbClr val="3B3838"/>
                </a:solidFill>
                <a:uFillTx/>
                <a:latin typeface="Calibri"/>
              </a:rPr>
              <a:t>Model Development Lab Enviorment</a:t>
            </a:r>
            <a:endParaRPr lang="de-CH" sz="1200" b="1" i="0" u="none" strike="noStrike" kern="1200" cap="none" spc="0" baseline="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a:solidFill>
                <a:srgbClr val="3B3838"/>
              </a:solidFill>
              <a:uFillTx/>
              <a:latin typeface="Calibri"/>
            </a:endParaRPr>
          </a:p>
        </p:txBody>
      </p:sp>
      <p:pic>
        <p:nvPicPr>
          <p:cNvPr id="6" name="Picture 18">
            <a:extLst>
              <a:ext uri="{FF2B5EF4-FFF2-40B4-BE49-F238E27FC236}">
                <a16:creationId xmlns:a16="http://schemas.microsoft.com/office/drawing/2014/main" id="{341C9563-61DC-A69A-03CE-0F606483078D}"/>
              </a:ext>
            </a:extLst>
          </p:cNvPr>
          <p:cNvPicPr>
            <a:picLocks noChangeAspect="1"/>
          </p:cNvPicPr>
          <p:nvPr/>
        </p:nvPicPr>
        <p:blipFill>
          <a:blip r:embed="rId2"/>
          <a:stretch>
            <a:fillRect/>
          </a:stretch>
        </p:blipFill>
        <p:spPr>
          <a:xfrm>
            <a:off x="5004236" y="4534207"/>
            <a:ext cx="2952753" cy="2066928"/>
          </a:xfrm>
          <a:prstGeom prst="rect">
            <a:avLst/>
          </a:prstGeom>
          <a:noFill/>
          <a:ln cap="flat">
            <a:noFill/>
          </a:ln>
        </p:spPr>
      </p:pic>
      <p:pic>
        <p:nvPicPr>
          <p:cNvPr id="7" name="Picture 18">
            <a:extLst>
              <a:ext uri="{FF2B5EF4-FFF2-40B4-BE49-F238E27FC236}">
                <a16:creationId xmlns:a16="http://schemas.microsoft.com/office/drawing/2014/main" id="{3AA91E79-8B9E-BB8C-1048-B5863EA52528}"/>
              </a:ext>
            </a:extLst>
          </p:cNvPr>
          <p:cNvPicPr>
            <a:picLocks noChangeAspect="1"/>
          </p:cNvPicPr>
          <p:nvPr/>
        </p:nvPicPr>
        <p:blipFill>
          <a:blip r:embed="rId3"/>
          <a:stretch>
            <a:fillRect/>
          </a:stretch>
        </p:blipFill>
        <p:spPr>
          <a:xfrm>
            <a:off x="5629320" y="1366250"/>
            <a:ext cx="1538039" cy="2066928"/>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pic>
        <p:nvPicPr>
          <p:cNvPr id="2" name="Picture 21">
            <a:extLst>
              <a:ext uri="{FF2B5EF4-FFF2-40B4-BE49-F238E27FC236}">
                <a16:creationId xmlns:a16="http://schemas.microsoft.com/office/drawing/2014/main" id="{281F237D-B273-EC0B-11EA-5CECDC6B3654}"/>
              </a:ext>
            </a:extLst>
          </p:cNvPr>
          <p:cNvPicPr>
            <a:picLocks noChangeAspect="1"/>
          </p:cNvPicPr>
          <p:nvPr/>
        </p:nvPicPr>
        <p:blipFill>
          <a:blip r:embed="rId2"/>
          <a:stretch>
            <a:fillRect/>
          </a:stretch>
        </p:blipFill>
        <p:spPr>
          <a:xfrm>
            <a:off x="6991804" y="2254553"/>
            <a:ext cx="913567" cy="646014"/>
          </a:xfrm>
          <a:prstGeom prst="rect">
            <a:avLst/>
          </a:prstGeom>
          <a:noFill/>
          <a:ln cap="flat">
            <a:noFill/>
          </a:ln>
        </p:spPr>
      </p:pic>
      <p:pic>
        <p:nvPicPr>
          <p:cNvPr id="3" name="Picture 4">
            <a:extLst>
              <a:ext uri="{FF2B5EF4-FFF2-40B4-BE49-F238E27FC236}">
                <a16:creationId xmlns:a16="http://schemas.microsoft.com/office/drawing/2014/main" id="{470B4482-D59C-B5FE-35B0-55E4965DA8CD}"/>
              </a:ext>
            </a:extLst>
          </p:cNvPr>
          <p:cNvPicPr>
            <a:picLocks noChangeAspect="1"/>
          </p:cNvPicPr>
          <p:nvPr/>
        </p:nvPicPr>
        <p:blipFill>
          <a:blip r:embed="rId3"/>
          <a:stretch>
            <a:fillRect/>
          </a:stretch>
        </p:blipFill>
        <p:spPr>
          <a:xfrm>
            <a:off x="722357" y="2901235"/>
            <a:ext cx="2033817" cy="1293747"/>
          </a:xfrm>
          <a:prstGeom prst="rect">
            <a:avLst/>
          </a:prstGeom>
          <a:noFill/>
          <a:ln cap="flat">
            <a:noFill/>
          </a:ln>
        </p:spPr>
      </p:pic>
      <p:sp>
        <p:nvSpPr>
          <p:cNvPr id="4" name="Rectangle: Rounded Corners 6">
            <a:extLst>
              <a:ext uri="{FF2B5EF4-FFF2-40B4-BE49-F238E27FC236}">
                <a16:creationId xmlns:a16="http://schemas.microsoft.com/office/drawing/2014/main" id="{801CEF6D-171D-D7EE-0BD4-9458BF1C2ED5}"/>
              </a:ext>
            </a:extLst>
          </p:cNvPr>
          <p:cNvSpPr/>
          <p:nvPr/>
        </p:nvSpPr>
        <p:spPr>
          <a:xfrm>
            <a:off x="628320" y="2223912"/>
            <a:ext cx="2221891" cy="2088443"/>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 name="TextBox 3">
            <a:extLst>
              <a:ext uri="{FF2B5EF4-FFF2-40B4-BE49-F238E27FC236}">
                <a16:creationId xmlns:a16="http://schemas.microsoft.com/office/drawing/2014/main" id="{0CFB5912-58F3-1F92-3C81-0EC0DFBC7B32}"/>
              </a:ext>
            </a:extLst>
          </p:cNvPr>
          <p:cNvSpPr txBox="1"/>
          <p:nvPr/>
        </p:nvSpPr>
        <p:spPr>
          <a:xfrm>
            <a:off x="628320" y="2311895"/>
            <a:ext cx="2381957"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Development Lab Enviorment:</a:t>
            </a:r>
            <a:endParaRPr lang="de-CH" sz="1400" b="0" i="0" u="none" strike="noStrike" kern="1200" cap="none" spc="0" baseline="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a:solidFill>
                <a:srgbClr val="3B3838"/>
              </a:solidFill>
              <a:uFillTx/>
              <a:latin typeface="Calibri"/>
            </a:endParaRPr>
          </a:p>
        </p:txBody>
      </p:sp>
      <p:sp>
        <p:nvSpPr>
          <p:cNvPr id="6" name="Rectangle: Rounded Corners 7">
            <a:extLst>
              <a:ext uri="{FF2B5EF4-FFF2-40B4-BE49-F238E27FC236}">
                <a16:creationId xmlns:a16="http://schemas.microsoft.com/office/drawing/2014/main" id="{FF2A0FF7-4CAC-3DBA-EED2-9F9B3934C7B4}"/>
              </a:ext>
            </a:extLst>
          </p:cNvPr>
          <p:cNvSpPr/>
          <p:nvPr/>
        </p:nvSpPr>
        <p:spPr>
          <a:xfrm>
            <a:off x="3397151" y="513645"/>
            <a:ext cx="6525789" cy="280528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7" name="Picture 8">
            <a:extLst>
              <a:ext uri="{FF2B5EF4-FFF2-40B4-BE49-F238E27FC236}">
                <a16:creationId xmlns:a16="http://schemas.microsoft.com/office/drawing/2014/main" id="{C218B91A-1463-2050-5BB0-D7A2964E8B2E}"/>
              </a:ext>
            </a:extLst>
          </p:cNvPr>
          <p:cNvPicPr>
            <a:picLocks noChangeAspect="1"/>
          </p:cNvPicPr>
          <p:nvPr/>
        </p:nvPicPr>
        <p:blipFill>
          <a:blip r:embed="rId2"/>
          <a:stretch>
            <a:fillRect/>
          </a:stretch>
        </p:blipFill>
        <p:spPr>
          <a:xfrm>
            <a:off x="8922001" y="1075334"/>
            <a:ext cx="913567" cy="646014"/>
          </a:xfrm>
          <a:prstGeom prst="rect">
            <a:avLst/>
          </a:prstGeom>
          <a:noFill/>
          <a:ln cap="flat">
            <a:noFill/>
          </a:ln>
        </p:spPr>
      </p:pic>
      <p:pic>
        <p:nvPicPr>
          <p:cNvPr id="8" name="Picture 9">
            <a:extLst>
              <a:ext uri="{FF2B5EF4-FFF2-40B4-BE49-F238E27FC236}">
                <a16:creationId xmlns:a16="http://schemas.microsoft.com/office/drawing/2014/main" id="{3B3CA476-F943-B013-EA9D-3EFAC4DAA6DB}"/>
              </a:ext>
            </a:extLst>
          </p:cNvPr>
          <p:cNvPicPr>
            <a:picLocks noChangeAspect="1"/>
          </p:cNvPicPr>
          <p:nvPr/>
        </p:nvPicPr>
        <p:blipFill>
          <a:blip r:embed="rId4"/>
          <a:stretch>
            <a:fillRect/>
          </a:stretch>
        </p:blipFill>
        <p:spPr>
          <a:xfrm>
            <a:off x="7087962" y="1133371"/>
            <a:ext cx="683120" cy="646334"/>
          </a:xfrm>
          <a:prstGeom prst="rect">
            <a:avLst/>
          </a:prstGeom>
          <a:noFill/>
          <a:ln cap="flat">
            <a:noFill/>
          </a:ln>
        </p:spPr>
      </p:pic>
      <p:pic>
        <p:nvPicPr>
          <p:cNvPr id="9" name="Picture 10" descr="A clipboard with a pencil and a graph&#10;&#10;Description automatically generated">
            <a:extLst>
              <a:ext uri="{FF2B5EF4-FFF2-40B4-BE49-F238E27FC236}">
                <a16:creationId xmlns:a16="http://schemas.microsoft.com/office/drawing/2014/main" id="{294ECF4E-3FC6-B154-83B0-46446CA63CAB}"/>
              </a:ext>
            </a:extLst>
          </p:cNvPr>
          <p:cNvPicPr>
            <a:picLocks noChangeAspect="1"/>
          </p:cNvPicPr>
          <p:nvPr/>
        </p:nvPicPr>
        <p:blipFill>
          <a:blip r:embed="rId5"/>
          <a:stretch>
            <a:fillRect/>
          </a:stretch>
        </p:blipFill>
        <p:spPr>
          <a:xfrm>
            <a:off x="7951393" y="984004"/>
            <a:ext cx="961263" cy="903984"/>
          </a:xfrm>
          <a:prstGeom prst="rect">
            <a:avLst/>
          </a:prstGeom>
          <a:noFill/>
          <a:ln cap="flat">
            <a:noFill/>
          </a:ln>
        </p:spPr>
      </p:pic>
      <p:sp>
        <p:nvSpPr>
          <p:cNvPr id="10" name="TextBox 11">
            <a:extLst>
              <a:ext uri="{FF2B5EF4-FFF2-40B4-BE49-F238E27FC236}">
                <a16:creationId xmlns:a16="http://schemas.microsoft.com/office/drawing/2014/main" id="{252A40D9-9236-DBE7-D9E8-B6BE38763CCF}"/>
              </a:ext>
            </a:extLst>
          </p:cNvPr>
          <p:cNvSpPr txBox="1"/>
          <p:nvPr/>
        </p:nvSpPr>
        <p:spPr>
          <a:xfrm>
            <a:off x="6995233" y="1664939"/>
            <a:ext cx="99059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metrics</a:t>
            </a:r>
          </a:p>
        </p:txBody>
      </p:sp>
      <p:sp>
        <p:nvSpPr>
          <p:cNvPr id="11" name="TextBox 12">
            <a:extLst>
              <a:ext uri="{FF2B5EF4-FFF2-40B4-BE49-F238E27FC236}">
                <a16:creationId xmlns:a16="http://schemas.microsoft.com/office/drawing/2014/main" id="{52F552BC-C389-BFB3-3C38-E2B44C719DC0}"/>
              </a:ext>
            </a:extLst>
          </p:cNvPr>
          <p:cNvSpPr txBox="1"/>
          <p:nvPr/>
        </p:nvSpPr>
        <p:spPr>
          <a:xfrm>
            <a:off x="7781388" y="1697647"/>
            <a:ext cx="13207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parameters</a:t>
            </a:r>
          </a:p>
        </p:txBody>
      </p:sp>
      <p:sp>
        <p:nvSpPr>
          <p:cNvPr id="12" name="TextBox 13">
            <a:extLst>
              <a:ext uri="{FF2B5EF4-FFF2-40B4-BE49-F238E27FC236}">
                <a16:creationId xmlns:a16="http://schemas.microsoft.com/office/drawing/2014/main" id="{62CE2D36-0A9B-6D20-C6C4-4A927F5321B0}"/>
              </a:ext>
            </a:extLst>
          </p:cNvPr>
          <p:cNvSpPr txBox="1"/>
          <p:nvPr/>
        </p:nvSpPr>
        <p:spPr>
          <a:xfrm>
            <a:off x="8718419" y="1677073"/>
            <a:ext cx="13207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model</a:t>
            </a:r>
          </a:p>
        </p:txBody>
      </p:sp>
      <p:pic>
        <p:nvPicPr>
          <p:cNvPr id="13" name="Picture 14" descr="A blue and black logo&#10;&#10;Description automatically generated">
            <a:extLst>
              <a:ext uri="{FF2B5EF4-FFF2-40B4-BE49-F238E27FC236}">
                <a16:creationId xmlns:a16="http://schemas.microsoft.com/office/drawing/2014/main" id="{B2792D44-F652-26DE-8305-D6B5FE8F8651}"/>
              </a:ext>
            </a:extLst>
          </p:cNvPr>
          <p:cNvPicPr>
            <a:picLocks noChangeAspect="1"/>
          </p:cNvPicPr>
          <p:nvPr/>
        </p:nvPicPr>
        <p:blipFill>
          <a:blip r:embed="rId6"/>
          <a:stretch>
            <a:fillRect/>
          </a:stretch>
        </p:blipFill>
        <p:spPr>
          <a:xfrm>
            <a:off x="3692063" y="614101"/>
            <a:ext cx="1625940" cy="596179"/>
          </a:xfrm>
          <a:prstGeom prst="rect">
            <a:avLst/>
          </a:prstGeom>
          <a:noFill/>
          <a:ln cap="flat">
            <a:noFill/>
          </a:ln>
        </p:spPr>
      </p:pic>
      <p:sp>
        <p:nvSpPr>
          <p:cNvPr id="14" name="TextBox 15">
            <a:extLst>
              <a:ext uri="{FF2B5EF4-FFF2-40B4-BE49-F238E27FC236}">
                <a16:creationId xmlns:a16="http://schemas.microsoft.com/office/drawing/2014/main" id="{A221A81C-D390-EF3F-2C1C-C8997D18AFA7}"/>
              </a:ext>
            </a:extLst>
          </p:cNvPr>
          <p:cNvSpPr txBox="1"/>
          <p:nvPr/>
        </p:nvSpPr>
        <p:spPr>
          <a:xfrm>
            <a:off x="5112337" y="1279977"/>
            <a:ext cx="2038133"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Experiment, Runs,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Model Artifects</a:t>
            </a:r>
          </a:p>
        </p:txBody>
      </p:sp>
      <p:sp>
        <p:nvSpPr>
          <p:cNvPr id="15" name="TextBox 16">
            <a:extLst>
              <a:ext uri="{FF2B5EF4-FFF2-40B4-BE49-F238E27FC236}">
                <a16:creationId xmlns:a16="http://schemas.microsoft.com/office/drawing/2014/main" id="{14741E00-0B11-6E94-941A-5622946C7B0B}"/>
              </a:ext>
            </a:extLst>
          </p:cNvPr>
          <p:cNvSpPr txBox="1"/>
          <p:nvPr/>
        </p:nvSpPr>
        <p:spPr>
          <a:xfrm>
            <a:off x="3649269" y="1297844"/>
            <a:ext cx="1625940"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Tracking  :</a:t>
            </a:r>
            <a:endParaRPr lang="de-CH" sz="3600" b="0" i="0" u="none" strike="noStrike" kern="1200" cap="none" spc="0" baseline="0" dirty="0">
              <a:solidFill>
                <a:srgbClr val="000000"/>
              </a:solidFill>
              <a:uFillTx/>
              <a:latin typeface="Calibri"/>
            </a:endParaRPr>
          </a:p>
        </p:txBody>
      </p:sp>
      <p:sp>
        <p:nvSpPr>
          <p:cNvPr id="16" name="Double Bracket 17">
            <a:extLst>
              <a:ext uri="{FF2B5EF4-FFF2-40B4-BE49-F238E27FC236}">
                <a16:creationId xmlns:a16="http://schemas.microsoft.com/office/drawing/2014/main" id="{67A35EFF-0A0B-EA64-03F9-EBD72FD700E6}"/>
              </a:ext>
            </a:extLst>
          </p:cNvPr>
          <p:cNvSpPr/>
          <p:nvPr/>
        </p:nvSpPr>
        <p:spPr>
          <a:xfrm>
            <a:off x="3655259" y="1336121"/>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17" name="Double Bracket 18">
            <a:extLst>
              <a:ext uri="{FF2B5EF4-FFF2-40B4-BE49-F238E27FC236}">
                <a16:creationId xmlns:a16="http://schemas.microsoft.com/office/drawing/2014/main" id="{45935304-D160-9FE6-A037-8901C0992829}"/>
              </a:ext>
            </a:extLst>
          </p:cNvPr>
          <p:cNvSpPr/>
          <p:nvPr/>
        </p:nvSpPr>
        <p:spPr>
          <a:xfrm>
            <a:off x="3675723" y="2512304"/>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18" name="TextBox 19">
            <a:extLst>
              <a:ext uri="{FF2B5EF4-FFF2-40B4-BE49-F238E27FC236}">
                <a16:creationId xmlns:a16="http://schemas.microsoft.com/office/drawing/2014/main" id="{7C6F8C98-63EE-7CA3-31F5-B8BB8B76F287}"/>
              </a:ext>
            </a:extLst>
          </p:cNvPr>
          <p:cNvSpPr txBox="1"/>
          <p:nvPr/>
        </p:nvSpPr>
        <p:spPr>
          <a:xfrm>
            <a:off x="3705688" y="2333603"/>
            <a:ext cx="132936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Registry</a:t>
            </a:r>
            <a:endParaRPr lang="de-CH" sz="3200" b="0" i="0" u="none" strike="noStrike" kern="1200" cap="none" spc="0" baseline="0">
              <a:solidFill>
                <a:srgbClr val="000000"/>
              </a:solidFill>
              <a:uFillTx/>
              <a:latin typeface="Calibri"/>
            </a:endParaRPr>
          </a:p>
        </p:txBody>
      </p:sp>
      <p:sp>
        <p:nvSpPr>
          <p:cNvPr id="19" name="TextBox 20">
            <a:extLst>
              <a:ext uri="{FF2B5EF4-FFF2-40B4-BE49-F238E27FC236}">
                <a16:creationId xmlns:a16="http://schemas.microsoft.com/office/drawing/2014/main" id="{5FB2B251-98F0-9DB7-3A1B-D8B5E3E133B2}"/>
              </a:ext>
            </a:extLst>
          </p:cNvPr>
          <p:cNvSpPr txBox="1"/>
          <p:nvPr/>
        </p:nvSpPr>
        <p:spPr>
          <a:xfrm>
            <a:off x="5002344" y="2449220"/>
            <a:ext cx="2038133"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Model metadata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Model Artifects</a:t>
            </a:r>
          </a:p>
        </p:txBody>
      </p:sp>
      <p:sp>
        <p:nvSpPr>
          <p:cNvPr id="20" name="TextBox 22">
            <a:extLst>
              <a:ext uri="{FF2B5EF4-FFF2-40B4-BE49-F238E27FC236}">
                <a16:creationId xmlns:a16="http://schemas.microsoft.com/office/drawing/2014/main" id="{072DEEB7-E47F-3F00-A22E-AE8C112FB1B3}"/>
              </a:ext>
            </a:extLst>
          </p:cNvPr>
          <p:cNvSpPr txBox="1"/>
          <p:nvPr/>
        </p:nvSpPr>
        <p:spPr>
          <a:xfrm>
            <a:off x="6788231" y="2840739"/>
            <a:ext cx="132071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model</a:t>
            </a:r>
          </a:p>
        </p:txBody>
      </p:sp>
      <p:sp>
        <p:nvSpPr>
          <p:cNvPr id="21" name="TextBox 25">
            <a:extLst>
              <a:ext uri="{FF2B5EF4-FFF2-40B4-BE49-F238E27FC236}">
                <a16:creationId xmlns:a16="http://schemas.microsoft.com/office/drawing/2014/main" id="{BC82E8E3-2CA6-8F3F-CA2B-DF3D3A2AB9DB}"/>
              </a:ext>
            </a:extLst>
          </p:cNvPr>
          <p:cNvSpPr txBox="1"/>
          <p:nvPr/>
        </p:nvSpPr>
        <p:spPr>
          <a:xfrm>
            <a:off x="4954868" y="2485293"/>
            <a:ext cx="337724"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a:solidFill>
                  <a:srgbClr val="000000"/>
                </a:solidFill>
                <a:uFillTx/>
                <a:latin typeface="Calibri"/>
              </a:rPr>
              <a:t>:</a:t>
            </a:r>
            <a:endParaRPr lang="de-CH" sz="3600" b="0" i="0" u="none" strike="noStrike" kern="1200" cap="none" spc="0" baseline="0">
              <a:solidFill>
                <a:srgbClr val="000000"/>
              </a:solidFill>
              <a:uFillTx/>
              <a:latin typeface="Calibri"/>
            </a:endParaRPr>
          </a:p>
        </p:txBody>
      </p:sp>
      <p:pic>
        <p:nvPicPr>
          <p:cNvPr id="22" name="Picture 26">
            <a:extLst>
              <a:ext uri="{FF2B5EF4-FFF2-40B4-BE49-F238E27FC236}">
                <a16:creationId xmlns:a16="http://schemas.microsoft.com/office/drawing/2014/main" id="{D5460186-0E48-F7CC-42A1-C5C9A12772CA}"/>
              </a:ext>
            </a:extLst>
          </p:cNvPr>
          <p:cNvPicPr>
            <a:picLocks noChangeAspect="1"/>
          </p:cNvPicPr>
          <p:nvPr/>
        </p:nvPicPr>
        <p:blipFill>
          <a:blip r:embed="rId7"/>
          <a:stretch>
            <a:fillRect/>
          </a:stretch>
        </p:blipFill>
        <p:spPr>
          <a:xfrm>
            <a:off x="3273131" y="4194983"/>
            <a:ext cx="2486025" cy="1690231"/>
          </a:xfrm>
          <a:prstGeom prst="rect">
            <a:avLst/>
          </a:prstGeom>
          <a:noFill/>
          <a:ln cap="flat">
            <a:noFill/>
          </a:ln>
        </p:spPr>
      </p:pic>
      <p:pic>
        <p:nvPicPr>
          <p:cNvPr id="23" name="Picture 27">
            <a:extLst>
              <a:ext uri="{FF2B5EF4-FFF2-40B4-BE49-F238E27FC236}">
                <a16:creationId xmlns:a16="http://schemas.microsoft.com/office/drawing/2014/main" id="{68D88073-F294-D8B8-9550-1827381E26D1}"/>
              </a:ext>
            </a:extLst>
          </p:cNvPr>
          <p:cNvPicPr>
            <a:picLocks noChangeAspect="1"/>
          </p:cNvPicPr>
          <p:nvPr/>
        </p:nvPicPr>
        <p:blipFill>
          <a:blip r:embed="rId8"/>
          <a:stretch>
            <a:fillRect/>
          </a:stretch>
        </p:blipFill>
        <p:spPr>
          <a:xfrm>
            <a:off x="3498841" y="5364034"/>
            <a:ext cx="335209" cy="396593"/>
          </a:xfrm>
          <a:prstGeom prst="rect">
            <a:avLst/>
          </a:prstGeom>
          <a:noFill/>
          <a:ln cap="flat">
            <a:noFill/>
          </a:ln>
        </p:spPr>
      </p:pic>
      <p:sp>
        <p:nvSpPr>
          <p:cNvPr id="24" name="TextBox 28">
            <a:extLst>
              <a:ext uri="{FF2B5EF4-FFF2-40B4-BE49-F238E27FC236}">
                <a16:creationId xmlns:a16="http://schemas.microsoft.com/office/drawing/2014/main" id="{CC37198B-AD6B-7481-C945-6F70C9F30DDF}"/>
              </a:ext>
            </a:extLst>
          </p:cNvPr>
          <p:cNvSpPr txBox="1"/>
          <p:nvPr/>
        </p:nvSpPr>
        <p:spPr>
          <a:xfrm>
            <a:off x="3784024" y="5370719"/>
            <a:ext cx="66556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main</a:t>
            </a:r>
          </a:p>
        </p:txBody>
      </p:sp>
      <p:pic>
        <p:nvPicPr>
          <p:cNvPr id="25" name="Picture 29">
            <a:extLst>
              <a:ext uri="{FF2B5EF4-FFF2-40B4-BE49-F238E27FC236}">
                <a16:creationId xmlns:a16="http://schemas.microsoft.com/office/drawing/2014/main" id="{7F006407-3074-3006-F50B-059AAED6B7E4}"/>
              </a:ext>
            </a:extLst>
          </p:cNvPr>
          <p:cNvPicPr>
            <a:picLocks noChangeAspect="1"/>
          </p:cNvPicPr>
          <p:nvPr/>
        </p:nvPicPr>
        <p:blipFill>
          <a:blip r:embed="rId7"/>
          <a:stretch>
            <a:fillRect/>
          </a:stretch>
        </p:blipFill>
        <p:spPr>
          <a:xfrm>
            <a:off x="6162077" y="4229154"/>
            <a:ext cx="2486025" cy="1690231"/>
          </a:xfrm>
          <a:prstGeom prst="rect">
            <a:avLst/>
          </a:prstGeom>
          <a:noFill/>
          <a:ln cap="flat">
            <a:noFill/>
          </a:ln>
        </p:spPr>
      </p:pic>
      <p:pic>
        <p:nvPicPr>
          <p:cNvPr id="26" name="Picture 30">
            <a:extLst>
              <a:ext uri="{FF2B5EF4-FFF2-40B4-BE49-F238E27FC236}">
                <a16:creationId xmlns:a16="http://schemas.microsoft.com/office/drawing/2014/main" id="{F2EBCDC3-B773-C706-773B-4AA50204E599}"/>
              </a:ext>
            </a:extLst>
          </p:cNvPr>
          <p:cNvPicPr>
            <a:picLocks noChangeAspect="1"/>
          </p:cNvPicPr>
          <p:nvPr/>
        </p:nvPicPr>
        <p:blipFill>
          <a:blip r:embed="rId8"/>
          <a:stretch>
            <a:fillRect/>
          </a:stretch>
        </p:blipFill>
        <p:spPr>
          <a:xfrm>
            <a:off x="6337678" y="5376516"/>
            <a:ext cx="335209" cy="396593"/>
          </a:xfrm>
          <a:prstGeom prst="rect">
            <a:avLst/>
          </a:prstGeom>
          <a:noFill/>
          <a:ln cap="flat">
            <a:noFill/>
          </a:ln>
        </p:spPr>
      </p:pic>
      <p:sp>
        <p:nvSpPr>
          <p:cNvPr id="27" name="TextBox 31">
            <a:extLst>
              <a:ext uri="{FF2B5EF4-FFF2-40B4-BE49-F238E27FC236}">
                <a16:creationId xmlns:a16="http://schemas.microsoft.com/office/drawing/2014/main" id="{3C70422E-99FB-0CA5-B77B-77A3DEB6CC11}"/>
              </a:ext>
            </a:extLst>
          </p:cNvPr>
          <p:cNvSpPr txBox="1"/>
          <p:nvPr/>
        </p:nvSpPr>
        <p:spPr>
          <a:xfrm>
            <a:off x="6622862" y="5383200"/>
            <a:ext cx="82901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review</a:t>
            </a:r>
          </a:p>
        </p:txBody>
      </p:sp>
      <p:pic>
        <p:nvPicPr>
          <p:cNvPr id="28" name="Picture 32">
            <a:extLst>
              <a:ext uri="{FF2B5EF4-FFF2-40B4-BE49-F238E27FC236}">
                <a16:creationId xmlns:a16="http://schemas.microsoft.com/office/drawing/2014/main" id="{A85200CC-A909-31A5-8607-24DB63180EF8}"/>
              </a:ext>
            </a:extLst>
          </p:cNvPr>
          <p:cNvPicPr>
            <a:picLocks noChangeAspect="1"/>
          </p:cNvPicPr>
          <p:nvPr/>
        </p:nvPicPr>
        <p:blipFill>
          <a:blip r:embed="rId7"/>
          <a:stretch>
            <a:fillRect/>
          </a:stretch>
        </p:blipFill>
        <p:spPr>
          <a:xfrm>
            <a:off x="9226917" y="4194983"/>
            <a:ext cx="2486025" cy="1690231"/>
          </a:xfrm>
          <a:prstGeom prst="rect">
            <a:avLst/>
          </a:prstGeom>
          <a:noFill/>
          <a:ln cap="flat">
            <a:noFill/>
          </a:ln>
        </p:spPr>
      </p:pic>
      <p:pic>
        <p:nvPicPr>
          <p:cNvPr id="29" name="Picture 33">
            <a:extLst>
              <a:ext uri="{FF2B5EF4-FFF2-40B4-BE49-F238E27FC236}">
                <a16:creationId xmlns:a16="http://schemas.microsoft.com/office/drawing/2014/main" id="{257142E8-E72A-E0EA-6EE2-D22BC5514678}"/>
              </a:ext>
            </a:extLst>
          </p:cNvPr>
          <p:cNvPicPr>
            <a:picLocks noChangeAspect="1"/>
          </p:cNvPicPr>
          <p:nvPr/>
        </p:nvPicPr>
        <p:blipFill>
          <a:blip r:embed="rId8"/>
          <a:stretch>
            <a:fillRect/>
          </a:stretch>
        </p:blipFill>
        <p:spPr>
          <a:xfrm>
            <a:off x="9452619" y="5364034"/>
            <a:ext cx="335209" cy="396593"/>
          </a:xfrm>
          <a:prstGeom prst="rect">
            <a:avLst/>
          </a:prstGeom>
          <a:noFill/>
          <a:ln cap="flat">
            <a:noFill/>
          </a:ln>
        </p:spPr>
      </p:pic>
      <p:sp>
        <p:nvSpPr>
          <p:cNvPr id="30" name="TextBox 34">
            <a:extLst>
              <a:ext uri="{FF2B5EF4-FFF2-40B4-BE49-F238E27FC236}">
                <a16:creationId xmlns:a16="http://schemas.microsoft.com/office/drawing/2014/main" id="{BC50623F-FB23-064E-05DA-7AEBBDF24F39}"/>
              </a:ext>
            </a:extLst>
          </p:cNvPr>
          <p:cNvSpPr txBox="1"/>
          <p:nvPr/>
        </p:nvSpPr>
        <p:spPr>
          <a:xfrm>
            <a:off x="9737811" y="5370719"/>
            <a:ext cx="871395"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release</a:t>
            </a:r>
          </a:p>
        </p:txBody>
      </p:sp>
      <p:pic>
        <p:nvPicPr>
          <p:cNvPr id="31" name="Picture 35">
            <a:extLst>
              <a:ext uri="{FF2B5EF4-FFF2-40B4-BE49-F238E27FC236}">
                <a16:creationId xmlns:a16="http://schemas.microsoft.com/office/drawing/2014/main" id="{950B61DA-0B8E-8DDA-94AA-EF400C424DE2}"/>
              </a:ext>
            </a:extLst>
          </p:cNvPr>
          <p:cNvPicPr>
            <a:picLocks noChangeAspect="1"/>
          </p:cNvPicPr>
          <p:nvPr/>
        </p:nvPicPr>
        <p:blipFill>
          <a:blip r:embed="rId9"/>
          <a:stretch>
            <a:fillRect/>
          </a:stretch>
        </p:blipFill>
        <p:spPr>
          <a:xfrm>
            <a:off x="10282199" y="2584478"/>
            <a:ext cx="1867954" cy="1248064"/>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308C-BE74-5D22-AE9E-B0F46F78F912}"/>
            </a:ext>
          </a:extLst>
        </p:cNvPr>
        <p:cNvGrpSpPr/>
        <p:nvPr/>
      </p:nvGrpSpPr>
      <p:grpSpPr>
        <a:xfrm>
          <a:off x="0" y="0"/>
          <a:ext cx="0" cy="0"/>
          <a:chOff x="0" y="0"/>
          <a:chExt cx="0" cy="0"/>
        </a:xfrm>
      </p:grpSpPr>
      <p:sp>
        <p:nvSpPr>
          <p:cNvPr id="37" name="Rectangle: Rounded Corners 7">
            <a:extLst>
              <a:ext uri="{FF2B5EF4-FFF2-40B4-BE49-F238E27FC236}">
                <a16:creationId xmlns:a16="http://schemas.microsoft.com/office/drawing/2014/main" id="{AD7E9CB9-E13B-3EFA-2715-28207BDF203C}"/>
              </a:ext>
            </a:extLst>
          </p:cNvPr>
          <p:cNvSpPr/>
          <p:nvPr/>
        </p:nvSpPr>
        <p:spPr>
          <a:xfrm>
            <a:off x="7939208" y="365308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6" name="Rectangle: Rounded Corners 7">
            <a:extLst>
              <a:ext uri="{FF2B5EF4-FFF2-40B4-BE49-F238E27FC236}">
                <a16:creationId xmlns:a16="http://schemas.microsoft.com/office/drawing/2014/main" id="{BB2D25C8-1059-7E5C-9656-0635D404B1AD}"/>
              </a:ext>
            </a:extLst>
          </p:cNvPr>
          <p:cNvSpPr/>
          <p:nvPr/>
        </p:nvSpPr>
        <p:spPr>
          <a:xfrm>
            <a:off x="7880592" y="33389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3" name="Picture 14" descr="A blue and black logo&#10;&#10;Description automatically generated">
            <a:extLst>
              <a:ext uri="{FF2B5EF4-FFF2-40B4-BE49-F238E27FC236}">
                <a16:creationId xmlns:a16="http://schemas.microsoft.com/office/drawing/2014/main" id="{E699CE8E-D550-A9E6-E2BC-E908042E991B}"/>
              </a:ext>
            </a:extLst>
          </p:cNvPr>
          <p:cNvPicPr>
            <a:picLocks noChangeAspect="1"/>
          </p:cNvPicPr>
          <p:nvPr/>
        </p:nvPicPr>
        <p:blipFill>
          <a:blip r:embed="rId3"/>
          <a:stretch>
            <a:fillRect/>
          </a:stretch>
        </p:blipFill>
        <p:spPr>
          <a:xfrm>
            <a:off x="8716054" y="447944"/>
            <a:ext cx="1625940" cy="596179"/>
          </a:xfrm>
          <a:prstGeom prst="rect">
            <a:avLst/>
          </a:prstGeom>
          <a:noFill/>
          <a:ln cap="flat">
            <a:noFill/>
          </a:ln>
        </p:spPr>
      </p:pic>
      <p:sp>
        <p:nvSpPr>
          <p:cNvPr id="15" name="TextBox 16">
            <a:extLst>
              <a:ext uri="{FF2B5EF4-FFF2-40B4-BE49-F238E27FC236}">
                <a16:creationId xmlns:a16="http://schemas.microsoft.com/office/drawing/2014/main" id="{25409DB7-D61D-5755-3967-A30B4DC2B6CA}"/>
              </a:ext>
            </a:extLst>
          </p:cNvPr>
          <p:cNvSpPr txBox="1"/>
          <p:nvPr/>
        </p:nvSpPr>
        <p:spPr>
          <a:xfrm>
            <a:off x="8323750" y="1071134"/>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6" name="Double Bracket 17">
            <a:extLst>
              <a:ext uri="{FF2B5EF4-FFF2-40B4-BE49-F238E27FC236}">
                <a16:creationId xmlns:a16="http://schemas.microsoft.com/office/drawing/2014/main" id="{12F68023-7F24-24EF-EDF3-62DC2DC80525}"/>
              </a:ext>
            </a:extLst>
          </p:cNvPr>
          <p:cNvSpPr/>
          <p:nvPr/>
        </p:nvSpPr>
        <p:spPr>
          <a:xfrm>
            <a:off x="8390100" y="1195813"/>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6" name="Picture 35">
            <a:extLst>
              <a:ext uri="{FF2B5EF4-FFF2-40B4-BE49-F238E27FC236}">
                <a16:creationId xmlns:a16="http://schemas.microsoft.com/office/drawing/2014/main" id="{4816E24D-E58F-04D3-E582-12BC165E3F2F}"/>
              </a:ext>
            </a:extLst>
          </p:cNvPr>
          <p:cNvPicPr>
            <a:picLocks noChangeAspect="1"/>
          </p:cNvPicPr>
          <p:nvPr/>
        </p:nvPicPr>
        <p:blipFill>
          <a:blip r:embed="rId4"/>
          <a:stretch>
            <a:fillRect/>
          </a:stretch>
        </p:blipFill>
        <p:spPr>
          <a:xfrm>
            <a:off x="8552334" y="1979228"/>
            <a:ext cx="2058655" cy="1179679"/>
          </a:xfrm>
          <a:prstGeom prst="rect">
            <a:avLst/>
          </a:prstGeom>
        </p:spPr>
      </p:pic>
      <p:pic>
        <p:nvPicPr>
          <p:cNvPr id="38" name="Picture 14" descr="A blue and black logo&#10;&#10;Description automatically generated">
            <a:extLst>
              <a:ext uri="{FF2B5EF4-FFF2-40B4-BE49-F238E27FC236}">
                <a16:creationId xmlns:a16="http://schemas.microsoft.com/office/drawing/2014/main" id="{740316BE-E7E8-CD60-DC08-8F88DC153F36}"/>
              </a:ext>
            </a:extLst>
          </p:cNvPr>
          <p:cNvPicPr>
            <a:picLocks noChangeAspect="1"/>
          </p:cNvPicPr>
          <p:nvPr/>
        </p:nvPicPr>
        <p:blipFill>
          <a:blip r:embed="rId3"/>
          <a:stretch>
            <a:fillRect/>
          </a:stretch>
        </p:blipFill>
        <p:spPr>
          <a:xfrm>
            <a:off x="8774670" y="3767134"/>
            <a:ext cx="1625940" cy="596179"/>
          </a:xfrm>
          <a:prstGeom prst="rect">
            <a:avLst/>
          </a:prstGeom>
          <a:noFill/>
          <a:ln cap="flat">
            <a:noFill/>
          </a:ln>
        </p:spPr>
      </p:pic>
      <p:pic>
        <p:nvPicPr>
          <p:cNvPr id="41" name="Picture 40">
            <a:extLst>
              <a:ext uri="{FF2B5EF4-FFF2-40B4-BE49-F238E27FC236}">
                <a16:creationId xmlns:a16="http://schemas.microsoft.com/office/drawing/2014/main" id="{0776D459-AD7F-5AE8-2173-62E2813F4A5A}"/>
              </a:ext>
            </a:extLst>
          </p:cNvPr>
          <p:cNvPicPr>
            <a:picLocks noChangeAspect="1"/>
          </p:cNvPicPr>
          <p:nvPr/>
        </p:nvPicPr>
        <p:blipFill>
          <a:blip r:embed="rId4"/>
          <a:stretch>
            <a:fillRect/>
          </a:stretch>
        </p:blipFill>
        <p:spPr>
          <a:xfrm>
            <a:off x="8610226" y="5212952"/>
            <a:ext cx="2058655" cy="1179679"/>
          </a:xfrm>
          <a:prstGeom prst="rect">
            <a:avLst/>
          </a:prstGeom>
        </p:spPr>
      </p:pic>
      <p:sp>
        <p:nvSpPr>
          <p:cNvPr id="42" name="Rectangle: Rounded Corners 7">
            <a:extLst>
              <a:ext uri="{FF2B5EF4-FFF2-40B4-BE49-F238E27FC236}">
                <a16:creationId xmlns:a16="http://schemas.microsoft.com/office/drawing/2014/main" id="{3B25671F-1235-C154-5FEA-2362519D8C9B}"/>
              </a:ext>
            </a:extLst>
          </p:cNvPr>
          <p:cNvSpPr/>
          <p:nvPr/>
        </p:nvSpPr>
        <p:spPr>
          <a:xfrm>
            <a:off x="4271643"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3" name="Picture 14" descr="A blue and black logo&#10;&#10;Description automatically generated">
            <a:extLst>
              <a:ext uri="{FF2B5EF4-FFF2-40B4-BE49-F238E27FC236}">
                <a16:creationId xmlns:a16="http://schemas.microsoft.com/office/drawing/2014/main" id="{4FDD9369-4EAF-576F-4B0B-A8F6CF893DB2}"/>
              </a:ext>
            </a:extLst>
          </p:cNvPr>
          <p:cNvPicPr>
            <a:picLocks noChangeAspect="1"/>
          </p:cNvPicPr>
          <p:nvPr/>
        </p:nvPicPr>
        <p:blipFill>
          <a:blip r:embed="rId3"/>
          <a:stretch>
            <a:fillRect/>
          </a:stretch>
        </p:blipFill>
        <p:spPr>
          <a:xfrm>
            <a:off x="5107105" y="434780"/>
            <a:ext cx="1625940" cy="596179"/>
          </a:xfrm>
          <a:prstGeom prst="rect">
            <a:avLst/>
          </a:prstGeom>
          <a:noFill/>
          <a:ln cap="flat">
            <a:noFill/>
          </a:ln>
        </p:spPr>
      </p:pic>
      <p:sp>
        <p:nvSpPr>
          <p:cNvPr id="44" name="TextBox 16">
            <a:extLst>
              <a:ext uri="{FF2B5EF4-FFF2-40B4-BE49-F238E27FC236}">
                <a16:creationId xmlns:a16="http://schemas.microsoft.com/office/drawing/2014/main" id="{E30806AB-7212-E0BA-D365-62F5BCD59069}"/>
              </a:ext>
            </a:extLst>
          </p:cNvPr>
          <p:cNvSpPr txBox="1"/>
          <p:nvPr/>
        </p:nvSpPr>
        <p:spPr>
          <a:xfrm>
            <a:off x="4714801" y="1057970"/>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45" name="Double Bracket 17">
            <a:extLst>
              <a:ext uri="{FF2B5EF4-FFF2-40B4-BE49-F238E27FC236}">
                <a16:creationId xmlns:a16="http://schemas.microsoft.com/office/drawing/2014/main" id="{D0AF2D67-CABC-89FE-765C-8E558E31B5E8}"/>
              </a:ext>
            </a:extLst>
          </p:cNvPr>
          <p:cNvSpPr/>
          <p:nvPr/>
        </p:nvSpPr>
        <p:spPr>
          <a:xfrm>
            <a:off x="4781151"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47" name="Rectangle: Rounded Corners 7">
            <a:extLst>
              <a:ext uri="{FF2B5EF4-FFF2-40B4-BE49-F238E27FC236}">
                <a16:creationId xmlns:a16="http://schemas.microsoft.com/office/drawing/2014/main" id="{DD4916BC-EE45-0588-B072-2E3C8CE04E03}"/>
              </a:ext>
            </a:extLst>
          </p:cNvPr>
          <p:cNvSpPr/>
          <p:nvPr/>
        </p:nvSpPr>
        <p:spPr>
          <a:xfrm>
            <a:off x="793767"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8" name="Picture 14" descr="A blue and black logo&#10;&#10;Description automatically generated">
            <a:extLst>
              <a:ext uri="{FF2B5EF4-FFF2-40B4-BE49-F238E27FC236}">
                <a16:creationId xmlns:a16="http://schemas.microsoft.com/office/drawing/2014/main" id="{1CB730EF-B574-9F61-5CA4-E17127B36EC8}"/>
              </a:ext>
            </a:extLst>
          </p:cNvPr>
          <p:cNvPicPr>
            <a:picLocks noChangeAspect="1"/>
          </p:cNvPicPr>
          <p:nvPr/>
        </p:nvPicPr>
        <p:blipFill>
          <a:blip r:embed="rId3"/>
          <a:stretch>
            <a:fillRect/>
          </a:stretch>
        </p:blipFill>
        <p:spPr>
          <a:xfrm>
            <a:off x="1629229" y="434780"/>
            <a:ext cx="1625940" cy="596179"/>
          </a:xfrm>
          <a:prstGeom prst="rect">
            <a:avLst/>
          </a:prstGeom>
          <a:noFill/>
          <a:ln cap="flat">
            <a:noFill/>
          </a:ln>
        </p:spPr>
      </p:pic>
      <p:sp>
        <p:nvSpPr>
          <p:cNvPr id="49" name="TextBox 16">
            <a:extLst>
              <a:ext uri="{FF2B5EF4-FFF2-40B4-BE49-F238E27FC236}">
                <a16:creationId xmlns:a16="http://schemas.microsoft.com/office/drawing/2014/main" id="{17244FFD-D89A-5191-E199-EED61B382411}"/>
              </a:ext>
            </a:extLst>
          </p:cNvPr>
          <p:cNvSpPr txBox="1"/>
          <p:nvPr/>
        </p:nvSpPr>
        <p:spPr>
          <a:xfrm>
            <a:off x="1236925" y="1057970"/>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50" name="Double Bracket 17">
            <a:extLst>
              <a:ext uri="{FF2B5EF4-FFF2-40B4-BE49-F238E27FC236}">
                <a16:creationId xmlns:a16="http://schemas.microsoft.com/office/drawing/2014/main" id="{78DE10AB-0FED-C7C2-E342-BDEDED9AEE9B}"/>
              </a:ext>
            </a:extLst>
          </p:cNvPr>
          <p:cNvSpPr/>
          <p:nvPr/>
        </p:nvSpPr>
        <p:spPr>
          <a:xfrm>
            <a:off x="1303275"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58" name="Picture 57">
            <a:extLst>
              <a:ext uri="{FF2B5EF4-FFF2-40B4-BE49-F238E27FC236}">
                <a16:creationId xmlns:a16="http://schemas.microsoft.com/office/drawing/2014/main" id="{65957385-7469-C5F0-4DDA-79432849E1F2}"/>
              </a:ext>
            </a:extLst>
          </p:cNvPr>
          <p:cNvPicPr>
            <a:picLocks noChangeAspect="1"/>
          </p:cNvPicPr>
          <p:nvPr/>
        </p:nvPicPr>
        <p:blipFill>
          <a:blip r:embed="rId5"/>
          <a:stretch>
            <a:fillRect/>
          </a:stretch>
        </p:blipFill>
        <p:spPr>
          <a:xfrm>
            <a:off x="4571852" y="2171642"/>
            <a:ext cx="2590800" cy="904875"/>
          </a:xfrm>
          <a:prstGeom prst="rect">
            <a:avLst/>
          </a:prstGeom>
        </p:spPr>
      </p:pic>
      <p:pic>
        <p:nvPicPr>
          <p:cNvPr id="60" name="Picture 59">
            <a:extLst>
              <a:ext uri="{FF2B5EF4-FFF2-40B4-BE49-F238E27FC236}">
                <a16:creationId xmlns:a16="http://schemas.microsoft.com/office/drawing/2014/main" id="{296143EB-6728-682D-39F6-73B7415190F0}"/>
              </a:ext>
            </a:extLst>
          </p:cNvPr>
          <p:cNvPicPr>
            <a:picLocks noChangeAspect="1"/>
          </p:cNvPicPr>
          <p:nvPr/>
        </p:nvPicPr>
        <p:blipFill>
          <a:blip r:embed="rId6"/>
          <a:stretch>
            <a:fillRect/>
          </a:stretch>
        </p:blipFill>
        <p:spPr>
          <a:xfrm>
            <a:off x="1236925" y="2181003"/>
            <a:ext cx="2344737" cy="800782"/>
          </a:xfrm>
          <a:prstGeom prst="rect">
            <a:avLst/>
          </a:prstGeom>
        </p:spPr>
      </p:pic>
      <p:sp>
        <p:nvSpPr>
          <p:cNvPr id="7" name="Rectangle: Rounded Corners 7">
            <a:extLst>
              <a:ext uri="{FF2B5EF4-FFF2-40B4-BE49-F238E27FC236}">
                <a16:creationId xmlns:a16="http://schemas.microsoft.com/office/drawing/2014/main" id="{0B30B02B-4A8C-0AD8-42FF-1379D58D3A0D}"/>
              </a:ext>
            </a:extLst>
          </p:cNvPr>
          <p:cNvSpPr/>
          <p:nvPr/>
        </p:nvSpPr>
        <p:spPr>
          <a:xfrm>
            <a:off x="793767" y="3507865"/>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8" name="Picture 14" descr="A blue and black logo&#10;&#10;Description automatically generated">
            <a:extLst>
              <a:ext uri="{FF2B5EF4-FFF2-40B4-BE49-F238E27FC236}">
                <a16:creationId xmlns:a16="http://schemas.microsoft.com/office/drawing/2014/main" id="{F9C34DC9-6EA9-48E6-E54B-718E714913E4}"/>
              </a:ext>
            </a:extLst>
          </p:cNvPr>
          <p:cNvPicPr>
            <a:picLocks noChangeAspect="1"/>
          </p:cNvPicPr>
          <p:nvPr/>
        </p:nvPicPr>
        <p:blipFill>
          <a:blip r:embed="rId3"/>
          <a:stretch>
            <a:fillRect/>
          </a:stretch>
        </p:blipFill>
        <p:spPr>
          <a:xfrm>
            <a:off x="1629229" y="3621918"/>
            <a:ext cx="1625940" cy="596179"/>
          </a:xfrm>
          <a:prstGeom prst="rect">
            <a:avLst/>
          </a:prstGeom>
          <a:noFill/>
          <a:ln cap="flat">
            <a:noFill/>
          </a:ln>
        </p:spPr>
      </p:pic>
      <p:sp>
        <p:nvSpPr>
          <p:cNvPr id="9" name="TextBox 16">
            <a:extLst>
              <a:ext uri="{FF2B5EF4-FFF2-40B4-BE49-F238E27FC236}">
                <a16:creationId xmlns:a16="http://schemas.microsoft.com/office/drawing/2014/main" id="{B58742EC-88D0-1753-0D71-155EDB62BCC1}"/>
              </a:ext>
            </a:extLst>
          </p:cNvPr>
          <p:cNvSpPr txBox="1"/>
          <p:nvPr/>
        </p:nvSpPr>
        <p:spPr>
          <a:xfrm>
            <a:off x="1236925" y="4245108"/>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0" name="Double Bracket 17">
            <a:extLst>
              <a:ext uri="{FF2B5EF4-FFF2-40B4-BE49-F238E27FC236}">
                <a16:creationId xmlns:a16="http://schemas.microsoft.com/office/drawing/2014/main" id="{7044431F-FEE4-C39A-3A0F-785DA8542F67}"/>
              </a:ext>
            </a:extLst>
          </p:cNvPr>
          <p:cNvSpPr/>
          <p:nvPr/>
        </p:nvSpPr>
        <p:spPr>
          <a:xfrm>
            <a:off x="1303275" y="4369787"/>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11" name="Picture 10">
            <a:extLst>
              <a:ext uri="{FF2B5EF4-FFF2-40B4-BE49-F238E27FC236}">
                <a16:creationId xmlns:a16="http://schemas.microsoft.com/office/drawing/2014/main" id="{60B9A167-B801-5DC1-1CCB-99628B85256A}"/>
              </a:ext>
            </a:extLst>
          </p:cNvPr>
          <p:cNvPicPr>
            <a:picLocks noChangeAspect="1"/>
          </p:cNvPicPr>
          <p:nvPr/>
        </p:nvPicPr>
        <p:blipFill>
          <a:blip r:embed="rId7"/>
          <a:stretch>
            <a:fillRect/>
          </a:stretch>
        </p:blipFill>
        <p:spPr>
          <a:xfrm>
            <a:off x="1061574" y="5298766"/>
            <a:ext cx="1177851" cy="330920"/>
          </a:xfrm>
          <a:prstGeom prst="rect">
            <a:avLst/>
          </a:prstGeom>
          <a:solidFill>
            <a:schemeClr val="accent2">
              <a:lumMod val="20000"/>
              <a:lumOff val="80000"/>
            </a:schemeClr>
          </a:solidFill>
          <a:ln>
            <a:solidFill>
              <a:srgbClr val="FFFFFF"/>
            </a:solidFill>
          </a:ln>
        </p:spPr>
      </p:pic>
      <p:pic>
        <p:nvPicPr>
          <p:cNvPr id="12" name="Picture 11">
            <a:extLst>
              <a:ext uri="{FF2B5EF4-FFF2-40B4-BE49-F238E27FC236}">
                <a16:creationId xmlns:a16="http://schemas.microsoft.com/office/drawing/2014/main" id="{FEE9001B-46EC-099F-F59B-55B14501B293}"/>
              </a:ext>
            </a:extLst>
          </p:cNvPr>
          <p:cNvPicPr>
            <a:picLocks noChangeAspect="1"/>
          </p:cNvPicPr>
          <p:nvPr/>
        </p:nvPicPr>
        <p:blipFill>
          <a:blip r:embed="rId5"/>
          <a:stretch>
            <a:fillRect/>
          </a:stretch>
        </p:blipFill>
        <p:spPr>
          <a:xfrm>
            <a:off x="2493403" y="5226226"/>
            <a:ext cx="1217638" cy="425278"/>
          </a:xfrm>
          <a:prstGeom prst="rect">
            <a:avLst/>
          </a:prstGeom>
          <a:solidFill>
            <a:schemeClr val="accent2">
              <a:lumMod val="20000"/>
              <a:lumOff val="80000"/>
            </a:schemeClr>
          </a:solidFill>
          <a:ln>
            <a:solidFill>
              <a:srgbClr val="FFFFFF"/>
            </a:solidFill>
          </a:ln>
        </p:spPr>
      </p:pic>
      <p:pic>
        <p:nvPicPr>
          <p:cNvPr id="14" name="Picture 13">
            <a:extLst>
              <a:ext uri="{FF2B5EF4-FFF2-40B4-BE49-F238E27FC236}">
                <a16:creationId xmlns:a16="http://schemas.microsoft.com/office/drawing/2014/main" id="{AE7F9B41-D6D1-0081-EEB4-1A78760A202A}"/>
              </a:ext>
            </a:extLst>
          </p:cNvPr>
          <p:cNvPicPr>
            <a:picLocks noChangeAspect="1"/>
          </p:cNvPicPr>
          <p:nvPr/>
        </p:nvPicPr>
        <p:blipFill>
          <a:blip r:embed="rId8"/>
          <a:stretch>
            <a:fillRect/>
          </a:stretch>
        </p:blipFill>
        <p:spPr>
          <a:xfrm>
            <a:off x="1290876" y="5775190"/>
            <a:ext cx="709121" cy="359257"/>
          </a:xfrm>
          <a:prstGeom prst="rect">
            <a:avLst/>
          </a:prstGeom>
          <a:solidFill>
            <a:schemeClr val="accent2">
              <a:lumMod val="20000"/>
              <a:lumOff val="80000"/>
            </a:schemeClr>
          </a:solidFill>
          <a:ln>
            <a:solidFill>
              <a:srgbClr val="FFFFFF"/>
            </a:solidFill>
          </a:ln>
        </p:spPr>
      </p:pic>
      <p:pic>
        <p:nvPicPr>
          <p:cNvPr id="17" name="Picture 16">
            <a:extLst>
              <a:ext uri="{FF2B5EF4-FFF2-40B4-BE49-F238E27FC236}">
                <a16:creationId xmlns:a16="http://schemas.microsoft.com/office/drawing/2014/main" id="{97A627E5-9536-346E-2A8C-0B87DFB77350}"/>
              </a:ext>
            </a:extLst>
          </p:cNvPr>
          <p:cNvPicPr>
            <a:picLocks noChangeAspect="1"/>
          </p:cNvPicPr>
          <p:nvPr/>
        </p:nvPicPr>
        <p:blipFill>
          <a:blip r:embed="rId4"/>
          <a:stretch>
            <a:fillRect/>
          </a:stretch>
        </p:blipFill>
        <p:spPr>
          <a:xfrm>
            <a:off x="2612522" y="5689481"/>
            <a:ext cx="973981" cy="558124"/>
          </a:xfrm>
          <a:prstGeom prst="rect">
            <a:avLst/>
          </a:prstGeom>
          <a:solidFill>
            <a:schemeClr val="accent2">
              <a:lumMod val="20000"/>
              <a:lumOff val="80000"/>
            </a:schemeClr>
          </a:solidFill>
          <a:ln>
            <a:solidFill>
              <a:srgbClr val="FFFFFF"/>
            </a:solidFill>
          </a:ln>
        </p:spPr>
      </p:pic>
      <p:sp>
        <p:nvSpPr>
          <p:cNvPr id="18" name="Rectangle: Rounded Corners 7">
            <a:extLst>
              <a:ext uri="{FF2B5EF4-FFF2-40B4-BE49-F238E27FC236}">
                <a16:creationId xmlns:a16="http://schemas.microsoft.com/office/drawing/2014/main" id="{F173888D-B9A7-99B3-9089-FB1CB4B2AF43}"/>
              </a:ext>
            </a:extLst>
          </p:cNvPr>
          <p:cNvSpPr/>
          <p:nvPr/>
        </p:nvSpPr>
        <p:spPr>
          <a:xfrm>
            <a:off x="4286445" y="3557574"/>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9" name="Picture 14" descr="A blue and black logo&#10;&#10;Description automatically generated">
            <a:extLst>
              <a:ext uri="{FF2B5EF4-FFF2-40B4-BE49-F238E27FC236}">
                <a16:creationId xmlns:a16="http://schemas.microsoft.com/office/drawing/2014/main" id="{4241DD8F-D77A-A76C-8E36-AB9D41C9BBFF}"/>
              </a:ext>
            </a:extLst>
          </p:cNvPr>
          <p:cNvPicPr>
            <a:picLocks noChangeAspect="1"/>
          </p:cNvPicPr>
          <p:nvPr/>
        </p:nvPicPr>
        <p:blipFill>
          <a:blip r:embed="rId3"/>
          <a:stretch>
            <a:fillRect/>
          </a:stretch>
        </p:blipFill>
        <p:spPr>
          <a:xfrm>
            <a:off x="5121907" y="3671627"/>
            <a:ext cx="1625940" cy="596179"/>
          </a:xfrm>
          <a:prstGeom prst="rect">
            <a:avLst/>
          </a:prstGeom>
          <a:noFill/>
          <a:ln cap="flat">
            <a:noFill/>
          </a:ln>
        </p:spPr>
      </p:pic>
      <p:pic>
        <p:nvPicPr>
          <p:cNvPr id="31" name="Picture 30">
            <a:extLst>
              <a:ext uri="{FF2B5EF4-FFF2-40B4-BE49-F238E27FC236}">
                <a16:creationId xmlns:a16="http://schemas.microsoft.com/office/drawing/2014/main" id="{DFBA30B0-F59D-9F09-3B00-C62A1216AB11}"/>
              </a:ext>
            </a:extLst>
          </p:cNvPr>
          <p:cNvPicPr>
            <a:picLocks noChangeAspect="1"/>
          </p:cNvPicPr>
          <p:nvPr/>
        </p:nvPicPr>
        <p:blipFill>
          <a:blip r:embed="rId5"/>
          <a:stretch>
            <a:fillRect/>
          </a:stretch>
        </p:blipFill>
        <p:spPr>
          <a:xfrm>
            <a:off x="6023307" y="5283093"/>
            <a:ext cx="1217638" cy="425278"/>
          </a:xfrm>
          <a:prstGeom prst="rect">
            <a:avLst/>
          </a:prstGeom>
          <a:solidFill>
            <a:schemeClr val="accent2">
              <a:lumMod val="20000"/>
              <a:lumOff val="80000"/>
            </a:schemeClr>
          </a:solidFill>
          <a:ln>
            <a:solidFill>
              <a:srgbClr val="FFFFFF"/>
            </a:solidFill>
          </a:ln>
        </p:spPr>
      </p:pic>
      <p:pic>
        <p:nvPicPr>
          <p:cNvPr id="34" name="Picture 33">
            <a:extLst>
              <a:ext uri="{FF2B5EF4-FFF2-40B4-BE49-F238E27FC236}">
                <a16:creationId xmlns:a16="http://schemas.microsoft.com/office/drawing/2014/main" id="{198C917F-45F0-5506-D4A9-E5883C370F41}"/>
              </a:ext>
            </a:extLst>
          </p:cNvPr>
          <p:cNvPicPr>
            <a:picLocks noChangeAspect="1"/>
          </p:cNvPicPr>
          <p:nvPr/>
        </p:nvPicPr>
        <p:blipFill>
          <a:blip r:embed="rId8"/>
          <a:stretch>
            <a:fillRect/>
          </a:stretch>
        </p:blipFill>
        <p:spPr>
          <a:xfrm>
            <a:off x="4765845" y="5800030"/>
            <a:ext cx="871336" cy="441439"/>
          </a:xfrm>
          <a:prstGeom prst="rect">
            <a:avLst/>
          </a:prstGeom>
          <a:solidFill>
            <a:schemeClr val="accent2">
              <a:lumMod val="20000"/>
              <a:lumOff val="80000"/>
            </a:schemeClr>
          </a:solidFill>
          <a:ln>
            <a:solidFill>
              <a:srgbClr val="FFFFFF"/>
            </a:solidFill>
          </a:ln>
        </p:spPr>
      </p:pic>
      <p:pic>
        <p:nvPicPr>
          <p:cNvPr id="35" name="Picture 34">
            <a:extLst>
              <a:ext uri="{FF2B5EF4-FFF2-40B4-BE49-F238E27FC236}">
                <a16:creationId xmlns:a16="http://schemas.microsoft.com/office/drawing/2014/main" id="{4384AE19-986B-0DA0-44FA-ABDDEE3B543C}"/>
              </a:ext>
            </a:extLst>
          </p:cNvPr>
          <p:cNvPicPr>
            <a:picLocks noChangeAspect="1"/>
          </p:cNvPicPr>
          <p:nvPr/>
        </p:nvPicPr>
        <p:blipFill>
          <a:blip r:embed="rId4"/>
          <a:stretch>
            <a:fillRect/>
          </a:stretch>
        </p:blipFill>
        <p:spPr>
          <a:xfrm>
            <a:off x="6098726" y="5769120"/>
            <a:ext cx="973981" cy="558124"/>
          </a:xfrm>
          <a:prstGeom prst="rect">
            <a:avLst/>
          </a:prstGeom>
          <a:solidFill>
            <a:schemeClr val="accent2">
              <a:lumMod val="20000"/>
              <a:lumOff val="80000"/>
            </a:schemeClr>
          </a:solidFill>
          <a:ln>
            <a:solidFill>
              <a:srgbClr val="FFFFFF"/>
            </a:solidFill>
          </a:ln>
        </p:spPr>
      </p:pic>
      <p:sp>
        <p:nvSpPr>
          <p:cNvPr id="46" name="Double Bracket 18">
            <a:extLst>
              <a:ext uri="{FF2B5EF4-FFF2-40B4-BE49-F238E27FC236}">
                <a16:creationId xmlns:a16="http://schemas.microsoft.com/office/drawing/2014/main" id="{F1CD5CB9-ABF7-5EDD-FE1C-88AD1B7D0227}"/>
              </a:ext>
            </a:extLst>
          </p:cNvPr>
          <p:cNvSpPr/>
          <p:nvPr/>
        </p:nvSpPr>
        <p:spPr>
          <a:xfrm>
            <a:off x="8890894" y="4519222"/>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51" name="TextBox 19">
            <a:extLst>
              <a:ext uri="{FF2B5EF4-FFF2-40B4-BE49-F238E27FC236}">
                <a16:creationId xmlns:a16="http://schemas.microsoft.com/office/drawing/2014/main" id="{227A8FCE-BA6E-EE87-FE55-913FB17A844B}"/>
              </a:ext>
            </a:extLst>
          </p:cNvPr>
          <p:cNvSpPr txBox="1"/>
          <p:nvPr/>
        </p:nvSpPr>
        <p:spPr>
          <a:xfrm>
            <a:off x="8916979" y="4315960"/>
            <a:ext cx="132936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Registry</a:t>
            </a:r>
            <a:endParaRPr lang="de-CH" sz="3200" b="0" i="0" u="none" strike="noStrike" kern="1200" cap="none" spc="0" baseline="0" dirty="0">
              <a:solidFill>
                <a:srgbClr val="000000"/>
              </a:solidFill>
              <a:uFillTx/>
              <a:latin typeface="Calibri"/>
            </a:endParaRPr>
          </a:p>
        </p:txBody>
      </p:sp>
      <p:sp>
        <p:nvSpPr>
          <p:cNvPr id="59" name="Double Bracket 18">
            <a:extLst>
              <a:ext uri="{FF2B5EF4-FFF2-40B4-BE49-F238E27FC236}">
                <a16:creationId xmlns:a16="http://schemas.microsoft.com/office/drawing/2014/main" id="{AE392C8D-250F-CE32-EAF2-C2BDA0231C69}"/>
              </a:ext>
            </a:extLst>
          </p:cNvPr>
          <p:cNvSpPr/>
          <p:nvPr/>
        </p:nvSpPr>
        <p:spPr>
          <a:xfrm>
            <a:off x="6024788" y="4451587"/>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61" name="TextBox 19">
            <a:extLst>
              <a:ext uri="{FF2B5EF4-FFF2-40B4-BE49-F238E27FC236}">
                <a16:creationId xmlns:a16="http://schemas.microsoft.com/office/drawing/2014/main" id="{04C221A9-1488-3D73-3DCE-E20BD3A1BA69}"/>
              </a:ext>
            </a:extLst>
          </p:cNvPr>
          <p:cNvSpPr txBox="1"/>
          <p:nvPr/>
        </p:nvSpPr>
        <p:spPr>
          <a:xfrm>
            <a:off x="6054753" y="4272886"/>
            <a:ext cx="132936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Registry</a:t>
            </a:r>
            <a:endParaRPr lang="de-CH" sz="3200" b="0" i="0" u="none" strike="noStrike" kern="1200" cap="none" spc="0" baseline="0" dirty="0">
              <a:solidFill>
                <a:srgbClr val="000000"/>
              </a:solidFill>
              <a:uFillTx/>
              <a:latin typeface="Calibri"/>
            </a:endParaRPr>
          </a:p>
        </p:txBody>
      </p:sp>
      <p:sp>
        <p:nvSpPr>
          <p:cNvPr id="62" name="TextBox 16">
            <a:extLst>
              <a:ext uri="{FF2B5EF4-FFF2-40B4-BE49-F238E27FC236}">
                <a16:creationId xmlns:a16="http://schemas.microsoft.com/office/drawing/2014/main" id="{23578D50-4E72-AEF9-9489-6A579BEDE5AD}"/>
              </a:ext>
            </a:extLst>
          </p:cNvPr>
          <p:cNvSpPr txBox="1"/>
          <p:nvPr/>
        </p:nvSpPr>
        <p:spPr>
          <a:xfrm>
            <a:off x="4332496" y="4315960"/>
            <a:ext cx="1625941"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0" i="0" u="none" strike="noStrike" kern="1200" cap="none" spc="0" baseline="0" dirty="0">
                <a:solidFill>
                  <a:srgbClr val="000000"/>
                </a:solidFill>
                <a:uFillTx/>
                <a:latin typeface="Calibri"/>
              </a:rPr>
              <a:t>Experiment Tracking</a:t>
            </a:r>
            <a:endParaRPr lang="de-CH" sz="2800" b="0" i="0" u="none" strike="noStrike" kern="1200" cap="none" spc="0" baseline="0" dirty="0">
              <a:solidFill>
                <a:srgbClr val="000000"/>
              </a:solidFill>
              <a:uFillTx/>
              <a:latin typeface="Calibri"/>
            </a:endParaRPr>
          </a:p>
        </p:txBody>
      </p:sp>
      <p:sp>
        <p:nvSpPr>
          <p:cNvPr id="63" name="Double Bracket 17">
            <a:extLst>
              <a:ext uri="{FF2B5EF4-FFF2-40B4-BE49-F238E27FC236}">
                <a16:creationId xmlns:a16="http://schemas.microsoft.com/office/drawing/2014/main" id="{D82EBB42-C3C9-DFDD-8268-03008AD3E5DB}"/>
              </a:ext>
            </a:extLst>
          </p:cNvPr>
          <p:cNvSpPr/>
          <p:nvPr/>
        </p:nvSpPr>
        <p:spPr>
          <a:xfrm>
            <a:off x="4398847" y="4440638"/>
            <a:ext cx="1476822" cy="5181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0" name="Picture 29">
            <a:extLst>
              <a:ext uri="{FF2B5EF4-FFF2-40B4-BE49-F238E27FC236}">
                <a16:creationId xmlns:a16="http://schemas.microsoft.com/office/drawing/2014/main" id="{AE81EE08-E294-AF76-D22D-55B737B772C6}"/>
              </a:ext>
            </a:extLst>
          </p:cNvPr>
          <p:cNvPicPr>
            <a:picLocks noChangeAspect="1"/>
          </p:cNvPicPr>
          <p:nvPr/>
        </p:nvPicPr>
        <p:blipFill>
          <a:blip r:embed="rId7"/>
          <a:stretch>
            <a:fillRect/>
          </a:stretch>
        </p:blipFill>
        <p:spPr>
          <a:xfrm>
            <a:off x="4510954" y="5298766"/>
            <a:ext cx="1287844" cy="393933"/>
          </a:xfrm>
          <a:prstGeom prst="rect">
            <a:avLst/>
          </a:prstGeom>
          <a:solidFill>
            <a:schemeClr val="accent2">
              <a:lumMod val="20000"/>
              <a:lumOff val="80000"/>
            </a:schemeClr>
          </a:solidFill>
          <a:ln>
            <a:solidFill>
              <a:srgbClr val="FFFFFF"/>
            </a:solidFill>
          </a:ln>
        </p:spPr>
      </p:pic>
    </p:spTree>
    <p:extLst>
      <p:ext uri="{BB962C8B-B14F-4D97-AF65-F5344CB8AC3E}">
        <p14:creationId xmlns:p14="http://schemas.microsoft.com/office/powerpoint/2010/main" val="280574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Rectangle: Rounded Corners 24">
            <a:extLst>
              <a:ext uri="{FF2B5EF4-FFF2-40B4-BE49-F238E27FC236}">
                <a16:creationId xmlns:a16="http://schemas.microsoft.com/office/drawing/2014/main" id="{842D5DCC-FC1C-D127-379A-AB7C18BC56A1}"/>
              </a:ext>
            </a:extLst>
          </p:cNvPr>
          <p:cNvSpPr/>
          <p:nvPr/>
        </p:nvSpPr>
        <p:spPr>
          <a:xfrm>
            <a:off x="108018" y="437458"/>
            <a:ext cx="1551608"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3" name="Picture 26" descr="A person with a computer&#10;&#10;Description automatically generated">
            <a:extLst>
              <a:ext uri="{FF2B5EF4-FFF2-40B4-BE49-F238E27FC236}">
                <a16:creationId xmlns:a16="http://schemas.microsoft.com/office/drawing/2014/main" id="{BBB9228C-08DD-57A1-8A9F-DC97E4D73812}"/>
              </a:ext>
            </a:extLst>
          </p:cNvPr>
          <p:cNvPicPr>
            <a:picLocks noChangeAspect="1"/>
          </p:cNvPicPr>
          <p:nvPr/>
        </p:nvPicPr>
        <p:blipFill>
          <a:blip r:embed="rId2"/>
          <a:stretch>
            <a:fillRect/>
          </a:stretch>
        </p:blipFill>
        <p:spPr>
          <a:xfrm>
            <a:off x="5079967" y="4177034"/>
            <a:ext cx="548969" cy="749615"/>
          </a:xfrm>
          <a:prstGeom prst="rect">
            <a:avLst/>
          </a:prstGeom>
          <a:noFill/>
          <a:ln cap="flat">
            <a:noFill/>
          </a:ln>
        </p:spPr>
      </p:pic>
      <p:pic>
        <p:nvPicPr>
          <p:cNvPr id="4" name="Picture 27" descr="A person with a computer&#10;&#10;Description automatically generated">
            <a:extLst>
              <a:ext uri="{FF2B5EF4-FFF2-40B4-BE49-F238E27FC236}">
                <a16:creationId xmlns:a16="http://schemas.microsoft.com/office/drawing/2014/main" id="{16533DD0-2D34-AC3A-610A-5C7FCA7048C2}"/>
              </a:ext>
            </a:extLst>
          </p:cNvPr>
          <p:cNvPicPr>
            <a:picLocks noChangeAspect="1"/>
          </p:cNvPicPr>
          <p:nvPr/>
        </p:nvPicPr>
        <p:blipFill>
          <a:blip r:embed="rId3"/>
          <a:stretch>
            <a:fillRect/>
          </a:stretch>
        </p:blipFill>
        <p:spPr>
          <a:xfrm>
            <a:off x="4092424" y="531879"/>
            <a:ext cx="495129" cy="749615"/>
          </a:xfrm>
          <a:prstGeom prst="rect">
            <a:avLst/>
          </a:prstGeom>
          <a:noFill/>
          <a:ln cap="flat">
            <a:noFill/>
          </a:ln>
        </p:spPr>
      </p:pic>
      <p:pic>
        <p:nvPicPr>
          <p:cNvPr id="5" name="Picture 28" descr="A person with a beard and sunglasses&#10;&#10;Description automatically generated">
            <a:extLst>
              <a:ext uri="{FF2B5EF4-FFF2-40B4-BE49-F238E27FC236}">
                <a16:creationId xmlns:a16="http://schemas.microsoft.com/office/drawing/2014/main" id="{1FFC57EF-B1C8-A202-AF9F-3A3925E1A7FC}"/>
              </a:ext>
            </a:extLst>
          </p:cNvPr>
          <p:cNvPicPr>
            <a:picLocks noChangeAspect="1"/>
          </p:cNvPicPr>
          <p:nvPr/>
        </p:nvPicPr>
        <p:blipFill>
          <a:blip r:embed="rId4"/>
          <a:stretch>
            <a:fillRect/>
          </a:stretch>
        </p:blipFill>
        <p:spPr>
          <a:xfrm>
            <a:off x="2051968" y="4188299"/>
            <a:ext cx="525962" cy="749615"/>
          </a:xfrm>
          <a:prstGeom prst="rect">
            <a:avLst/>
          </a:prstGeom>
          <a:noFill/>
          <a:ln cap="flat">
            <a:noFill/>
          </a:ln>
        </p:spPr>
      </p:pic>
      <p:sp>
        <p:nvSpPr>
          <p:cNvPr id="6" name="TextBox 29">
            <a:extLst>
              <a:ext uri="{FF2B5EF4-FFF2-40B4-BE49-F238E27FC236}">
                <a16:creationId xmlns:a16="http://schemas.microsoft.com/office/drawing/2014/main" id="{F8BF3EA2-E8EE-C01A-E0BB-46C435C48B7F}"/>
              </a:ext>
            </a:extLst>
          </p:cNvPr>
          <p:cNvSpPr txBox="1"/>
          <p:nvPr/>
        </p:nvSpPr>
        <p:spPr>
          <a:xfrm>
            <a:off x="2148062" y="1228377"/>
            <a:ext cx="99098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Scientist</a:t>
            </a:r>
          </a:p>
        </p:txBody>
      </p:sp>
      <p:sp>
        <p:nvSpPr>
          <p:cNvPr id="7" name="TextBox 32">
            <a:extLst>
              <a:ext uri="{FF2B5EF4-FFF2-40B4-BE49-F238E27FC236}">
                <a16:creationId xmlns:a16="http://schemas.microsoft.com/office/drawing/2014/main" id="{4B20104A-822D-0DCA-61FA-222ABD35491E}"/>
              </a:ext>
            </a:extLst>
          </p:cNvPr>
          <p:cNvSpPr txBox="1"/>
          <p:nvPr/>
        </p:nvSpPr>
        <p:spPr>
          <a:xfrm>
            <a:off x="419060" y="1228377"/>
            <a:ext cx="100540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Engineer</a:t>
            </a:r>
          </a:p>
        </p:txBody>
      </p:sp>
      <p:pic>
        <p:nvPicPr>
          <p:cNvPr id="8" name="Picture 35" descr="A person with a computer&#10;&#10;Description automatically generated">
            <a:extLst>
              <a:ext uri="{FF2B5EF4-FFF2-40B4-BE49-F238E27FC236}">
                <a16:creationId xmlns:a16="http://schemas.microsoft.com/office/drawing/2014/main" id="{F5246FD1-9626-F141-5547-0F88A6DD1F5A}"/>
              </a:ext>
            </a:extLst>
          </p:cNvPr>
          <p:cNvPicPr>
            <a:picLocks noChangeAspect="1"/>
          </p:cNvPicPr>
          <p:nvPr/>
        </p:nvPicPr>
        <p:blipFill>
          <a:blip r:embed="rId5"/>
          <a:stretch>
            <a:fillRect/>
          </a:stretch>
        </p:blipFill>
        <p:spPr>
          <a:xfrm>
            <a:off x="2369429" y="544580"/>
            <a:ext cx="523137" cy="751828"/>
          </a:xfrm>
          <a:prstGeom prst="rect">
            <a:avLst/>
          </a:prstGeom>
          <a:noFill/>
          <a:ln cap="flat">
            <a:noFill/>
          </a:ln>
        </p:spPr>
      </p:pic>
      <p:pic>
        <p:nvPicPr>
          <p:cNvPr id="9" name="Picture 36" descr="A black and white icon of a person with a computer&#10;&#10;Description automatically generated">
            <a:extLst>
              <a:ext uri="{FF2B5EF4-FFF2-40B4-BE49-F238E27FC236}">
                <a16:creationId xmlns:a16="http://schemas.microsoft.com/office/drawing/2014/main" id="{B95BAE4A-1FDA-2721-4F29-0E4617A73B8F}"/>
              </a:ext>
            </a:extLst>
          </p:cNvPr>
          <p:cNvPicPr>
            <a:picLocks noChangeAspect="1"/>
          </p:cNvPicPr>
          <p:nvPr/>
        </p:nvPicPr>
        <p:blipFill>
          <a:blip r:embed="rId6"/>
          <a:stretch>
            <a:fillRect/>
          </a:stretch>
        </p:blipFill>
        <p:spPr>
          <a:xfrm>
            <a:off x="6560691" y="4145094"/>
            <a:ext cx="559292" cy="784856"/>
          </a:xfrm>
          <a:prstGeom prst="rect">
            <a:avLst/>
          </a:prstGeom>
          <a:noFill/>
          <a:ln cap="flat">
            <a:noFill/>
          </a:ln>
        </p:spPr>
      </p:pic>
      <p:pic>
        <p:nvPicPr>
          <p:cNvPr id="10" name="Picture 37" descr="A person with a computer&#10;&#10;Description automatically generated">
            <a:extLst>
              <a:ext uri="{FF2B5EF4-FFF2-40B4-BE49-F238E27FC236}">
                <a16:creationId xmlns:a16="http://schemas.microsoft.com/office/drawing/2014/main" id="{D44257C6-BCDC-BA9F-B6A2-037E39129263}"/>
              </a:ext>
            </a:extLst>
          </p:cNvPr>
          <p:cNvPicPr>
            <a:picLocks noChangeAspect="1"/>
          </p:cNvPicPr>
          <p:nvPr/>
        </p:nvPicPr>
        <p:blipFill>
          <a:blip r:embed="rId7"/>
          <a:stretch>
            <a:fillRect/>
          </a:stretch>
        </p:blipFill>
        <p:spPr>
          <a:xfrm>
            <a:off x="5745687" y="544580"/>
            <a:ext cx="541571" cy="737710"/>
          </a:xfrm>
          <a:prstGeom prst="rect">
            <a:avLst/>
          </a:prstGeom>
          <a:noFill/>
          <a:ln cap="flat">
            <a:noFill/>
          </a:ln>
        </p:spPr>
      </p:pic>
      <p:pic>
        <p:nvPicPr>
          <p:cNvPr id="11" name="Picture 38" descr="A person with a computer&#10;&#10;Description automatically generated">
            <a:extLst>
              <a:ext uri="{FF2B5EF4-FFF2-40B4-BE49-F238E27FC236}">
                <a16:creationId xmlns:a16="http://schemas.microsoft.com/office/drawing/2014/main" id="{FDC2F7BF-8C81-C3CE-9702-8BC823C7A6A3}"/>
              </a:ext>
            </a:extLst>
          </p:cNvPr>
          <p:cNvPicPr>
            <a:picLocks noChangeAspect="1"/>
          </p:cNvPicPr>
          <p:nvPr/>
        </p:nvPicPr>
        <p:blipFill>
          <a:blip r:embed="rId8"/>
          <a:stretch>
            <a:fillRect/>
          </a:stretch>
        </p:blipFill>
        <p:spPr>
          <a:xfrm>
            <a:off x="642740" y="565821"/>
            <a:ext cx="558058" cy="722019"/>
          </a:xfrm>
          <a:prstGeom prst="rect">
            <a:avLst/>
          </a:prstGeom>
          <a:noFill/>
          <a:ln cap="flat">
            <a:noFill/>
          </a:ln>
        </p:spPr>
      </p:pic>
      <p:sp>
        <p:nvSpPr>
          <p:cNvPr id="12" name="Rectangle: Rounded Corners 39">
            <a:extLst>
              <a:ext uri="{FF2B5EF4-FFF2-40B4-BE49-F238E27FC236}">
                <a16:creationId xmlns:a16="http://schemas.microsoft.com/office/drawing/2014/main" id="{1A2896AF-1FD5-8D55-BBC1-54F2806A47A8}"/>
              </a:ext>
            </a:extLst>
          </p:cNvPr>
          <p:cNvSpPr/>
          <p:nvPr/>
        </p:nvSpPr>
        <p:spPr>
          <a:xfrm>
            <a:off x="6899385" y="423915"/>
            <a:ext cx="1572896"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3" name="Rectangle: Rounded Corners 40">
            <a:extLst>
              <a:ext uri="{FF2B5EF4-FFF2-40B4-BE49-F238E27FC236}">
                <a16:creationId xmlns:a16="http://schemas.microsoft.com/office/drawing/2014/main" id="{2F91AA72-1A37-FFF5-370D-A640AEDB331E}"/>
              </a:ext>
            </a:extLst>
          </p:cNvPr>
          <p:cNvSpPr/>
          <p:nvPr/>
        </p:nvSpPr>
        <p:spPr>
          <a:xfrm>
            <a:off x="3537127" y="423915"/>
            <a:ext cx="1564867" cy="217445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C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4" name="TextBox 41">
            <a:extLst>
              <a:ext uri="{FF2B5EF4-FFF2-40B4-BE49-F238E27FC236}">
                <a16:creationId xmlns:a16="http://schemas.microsoft.com/office/drawing/2014/main" id="{5124EB7C-FF0B-8545-9069-D86008150AD8}"/>
              </a:ext>
            </a:extLst>
          </p:cNvPr>
          <p:cNvSpPr txBox="1"/>
          <p:nvPr/>
        </p:nvSpPr>
        <p:spPr>
          <a:xfrm>
            <a:off x="3879177" y="1222881"/>
            <a:ext cx="91242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ML Engineer</a:t>
            </a:r>
          </a:p>
        </p:txBody>
      </p:sp>
      <p:sp>
        <p:nvSpPr>
          <p:cNvPr id="15" name="Rectangle: Rounded Corners 42">
            <a:extLst>
              <a:ext uri="{FF2B5EF4-FFF2-40B4-BE49-F238E27FC236}">
                <a16:creationId xmlns:a16="http://schemas.microsoft.com/office/drawing/2014/main" id="{8B44D799-5663-276B-8A04-B95602A78C2C}"/>
              </a:ext>
            </a:extLst>
          </p:cNvPr>
          <p:cNvSpPr/>
          <p:nvPr/>
        </p:nvSpPr>
        <p:spPr>
          <a:xfrm>
            <a:off x="5230029" y="423915"/>
            <a:ext cx="1572896" cy="2160900"/>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A5A5A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6" name="TextBox 43">
            <a:extLst>
              <a:ext uri="{FF2B5EF4-FFF2-40B4-BE49-F238E27FC236}">
                <a16:creationId xmlns:a16="http://schemas.microsoft.com/office/drawing/2014/main" id="{7C3B9F11-3A49-3716-0A30-984F724A791C}"/>
              </a:ext>
            </a:extLst>
          </p:cNvPr>
          <p:cNvSpPr txBox="1"/>
          <p:nvPr/>
        </p:nvSpPr>
        <p:spPr>
          <a:xfrm>
            <a:off x="5323636" y="1253688"/>
            <a:ext cx="141417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Business Stackholder</a:t>
            </a:r>
          </a:p>
        </p:txBody>
      </p:sp>
      <p:sp>
        <p:nvSpPr>
          <p:cNvPr id="17" name="Rectangle: Rounded Corners 45">
            <a:extLst>
              <a:ext uri="{FF2B5EF4-FFF2-40B4-BE49-F238E27FC236}">
                <a16:creationId xmlns:a16="http://schemas.microsoft.com/office/drawing/2014/main" id="{31ED2124-6192-1216-D14D-7CD5590ECD22}"/>
              </a:ext>
            </a:extLst>
          </p:cNvPr>
          <p:cNvSpPr/>
          <p:nvPr/>
        </p:nvSpPr>
        <p:spPr>
          <a:xfrm>
            <a:off x="1822207" y="460007"/>
            <a:ext cx="1572896" cy="214347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5B9BD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8" name="TextBox 46">
            <a:extLst>
              <a:ext uri="{FF2B5EF4-FFF2-40B4-BE49-F238E27FC236}">
                <a16:creationId xmlns:a16="http://schemas.microsoft.com/office/drawing/2014/main" id="{D1B69F0A-B6CA-8FDA-6E7E-7945FD4EF322}"/>
              </a:ext>
            </a:extLst>
          </p:cNvPr>
          <p:cNvSpPr txBox="1"/>
          <p:nvPr/>
        </p:nvSpPr>
        <p:spPr>
          <a:xfrm>
            <a:off x="7272643" y="1224710"/>
            <a:ext cx="889985"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Owner</a:t>
            </a:r>
          </a:p>
        </p:txBody>
      </p:sp>
      <p:pic>
        <p:nvPicPr>
          <p:cNvPr id="19" name="Picture 47" descr="A person with a beard and sunglasses on a computer&#10;&#10;Description automatically generated">
            <a:extLst>
              <a:ext uri="{FF2B5EF4-FFF2-40B4-BE49-F238E27FC236}">
                <a16:creationId xmlns:a16="http://schemas.microsoft.com/office/drawing/2014/main" id="{85DFB394-754E-CF29-23D7-AF435C2E69D5}"/>
              </a:ext>
            </a:extLst>
          </p:cNvPr>
          <p:cNvPicPr>
            <a:picLocks noChangeAspect="1"/>
          </p:cNvPicPr>
          <p:nvPr/>
        </p:nvPicPr>
        <p:blipFill>
          <a:blip r:embed="rId9"/>
          <a:stretch>
            <a:fillRect/>
          </a:stretch>
        </p:blipFill>
        <p:spPr>
          <a:xfrm>
            <a:off x="7391963" y="462640"/>
            <a:ext cx="666341" cy="837425"/>
          </a:xfrm>
          <a:prstGeom prst="rect">
            <a:avLst/>
          </a:prstGeom>
          <a:noFill/>
          <a:ln cap="flat">
            <a:noFill/>
          </a:ln>
        </p:spPr>
      </p:pic>
      <p:sp>
        <p:nvSpPr>
          <p:cNvPr id="20" name="TextBox 48">
            <a:extLst>
              <a:ext uri="{FF2B5EF4-FFF2-40B4-BE49-F238E27FC236}">
                <a16:creationId xmlns:a16="http://schemas.microsoft.com/office/drawing/2014/main" id="{74A30D15-1177-1ACC-38FA-9C72E6C3B009}"/>
              </a:ext>
            </a:extLst>
          </p:cNvPr>
          <p:cNvSpPr txBox="1"/>
          <p:nvPr/>
        </p:nvSpPr>
        <p:spPr>
          <a:xfrm>
            <a:off x="100126" y="1419487"/>
            <a:ext cx="161021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900" b="0" i="0" u="none" strike="noStrike" kern="1200" cap="none" spc="0" baseline="0">
                <a:solidFill>
                  <a:srgbClr val="000000"/>
                </a:solidFill>
                <a:uFillTx/>
                <a:latin typeface="Calibri"/>
              </a:rPr>
              <a:t>Responsible for building data pipeline, register dataset and persist data for machine learning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900" b="0" i="0" u="none" strike="noStrike" kern="1200" cap="none" spc="0" baseline="0">
                <a:solidFill>
                  <a:srgbClr val="000000"/>
                </a:solidFill>
                <a:uFillTx/>
                <a:latin typeface="Calibri"/>
              </a:rPr>
              <a:t>Training and online inferencing </a:t>
            </a:r>
          </a:p>
        </p:txBody>
      </p:sp>
      <p:sp>
        <p:nvSpPr>
          <p:cNvPr id="21" name="TextBox 49">
            <a:extLst>
              <a:ext uri="{FF2B5EF4-FFF2-40B4-BE49-F238E27FC236}">
                <a16:creationId xmlns:a16="http://schemas.microsoft.com/office/drawing/2014/main" id="{6AC25034-0F13-389E-ECC9-DE56C534943E}"/>
              </a:ext>
            </a:extLst>
          </p:cNvPr>
          <p:cNvSpPr txBox="1"/>
          <p:nvPr/>
        </p:nvSpPr>
        <p:spPr>
          <a:xfrm>
            <a:off x="1805354" y="1419487"/>
            <a:ext cx="162171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Responsible for understanding the business problem, exploring available data to understand if machine learning is applicable, and then training, tuning and evaluating a model to be deployed. </a:t>
            </a:r>
            <a:endParaRPr lang="de-CH" sz="900" b="0" i="0" u="none" strike="noStrike" kern="1200" cap="none" spc="0" baseline="0">
              <a:solidFill>
                <a:srgbClr val="000000"/>
              </a:solidFill>
              <a:uFillTx/>
              <a:latin typeface="Calibri (Body)"/>
              <a:cs typeface="Calibri" pitchFamily="34"/>
            </a:endParaRPr>
          </a:p>
        </p:txBody>
      </p:sp>
      <p:sp>
        <p:nvSpPr>
          <p:cNvPr id="22" name="TextBox 50">
            <a:extLst>
              <a:ext uri="{FF2B5EF4-FFF2-40B4-BE49-F238E27FC236}">
                <a16:creationId xmlns:a16="http://schemas.microsoft.com/office/drawing/2014/main" id="{4CF99702-9039-A0C5-2A95-C6ACC16F7DB2}"/>
              </a:ext>
            </a:extLst>
          </p:cNvPr>
          <p:cNvSpPr txBox="1"/>
          <p:nvPr/>
        </p:nvSpPr>
        <p:spPr>
          <a:xfrm>
            <a:off x="3564642" y="1431996"/>
            <a:ext cx="162171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Responsible for deploying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machine learning models to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production with appropriate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governance, monitoring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software development best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practices such as continuous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integration and continuous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deployment (CI/CD).</a:t>
            </a:r>
            <a:endParaRPr lang="de-CH" sz="900" b="0" i="0" u="none" strike="noStrike" kern="1200" cap="none" spc="0" baseline="0">
              <a:solidFill>
                <a:srgbClr val="000000"/>
              </a:solidFill>
              <a:uFillTx/>
              <a:latin typeface="Calibri (Body)"/>
              <a:cs typeface="Calibri" pitchFamily="34"/>
            </a:endParaRPr>
          </a:p>
        </p:txBody>
      </p:sp>
      <p:sp>
        <p:nvSpPr>
          <p:cNvPr id="23" name="TextBox 51">
            <a:extLst>
              <a:ext uri="{FF2B5EF4-FFF2-40B4-BE49-F238E27FC236}">
                <a16:creationId xmlns:a16="http://schemas.microsoft.com/office/drawing/2014/main" id="{9ADDA899-0CFA-8FE1-435A-DC0087327518}"/>
              </a:ext>
            </a:extLst>
          </p:cNvPr>
          <p:cNvSpPr txBox="1"/>
          <p:nvPr/>
        </p:nvSpPr>
        <p:spPr>
          <a:xfrm>
            <a:off x="5274579" y="1431996"/>
            <a:ext cx="1621715"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Responsible for using the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model to make decisions for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the business or product,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responsible for the business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value that the model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expected to generate</a:t>
            </a:r>
            <a:endParaRPr lang="de-CH" sz="900" b="0" i="0" u="none" strike="noStrike" kern="1200" cap="none" spc="0" baseline="0">
              <a:solidFill>
                <a:srgbClr val="000000"/>
              </a:solidFill>
              <a:uFillTx/>
              <a:latin typeface="Calibri (Body)"/>
              <a:cs typeface="Calibri" pitchFamily="34"/>
            </a:endParaRPr>
          </a:p>
        </p:txBody>
      </p:sp>
      <p:sp>
        <p:nvSpPr>
          <p:cNvPr id="24" name="TextBox 52">
            <a:extLst>
              <a:ext uri="{FF2B5EF4-FFF2-40B4-BE49-F238E27FC236}">
                <a16:creationId xmlns:a16="http://schemas.microsoft.com/office/drawing/2014/main" id="{40F9CFBA-8BE0-639D-8630-5A8E27673746}"/>
              </a:ext>
            </a:extLst>
          </p:cNvPr>
          <p:cNvSpPr txBox="1"/>
          <p:nvPr/>
        </p:nvSpPr>
        <p:spPr>
          <a:xfrm>
            <a:off x="6972025" y="1384493"/>
            <a:ext cx="162171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Responsible for ensuring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that data governance,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data security and other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compliance measures are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adhered to across the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model development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deployment process. Not   involved in day-to-day ops.</a:t>
            </a:r>
            <a:endParaRPr lang="de-CH" sz="900" b="0" i="0" u="none" strike="noStrike" kern="1200" cap="none" spc="0" baseline="0">
              <a:solidFill>
                <a:srgbClr val="000000"/>
              </a:solidFill>
              <a:uFillTx/>
              <a:latin typeface="Calibri (Body)"/>
              <a:cs typeface="Calibri" pitchFamily="34"/>
            </a:endParaRPr>
          </a:p>
        </p:txBody>
      </p:sp>
      <p:sp>
        <p:nvSpPr>
          <p:cNvPr id="25" name="Rectangle: Rounded Corners 53">
            <a:extLst>
              <a:ext uri="{FF2B5EF4-FFF2-40B4-BE49-F238E27FC236}">
                <a16:creationId xmlns:a16="http://schemas.microsoft.com/office/drawing/2014/main" id="{A7E96B74-CC77-03FF-52AC-BF75028D520F}"/>
              </a:ext>
            </a:extLst>
          </p:cNvPr>
          <p:cNvSpPr/>
          <p:nvPr/>
        </p:nvSpPr>
        <p:spPr>
          <a:xfrm>
            <a:off x="55476" y="4061527"/>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26" name="Picture 54" descr="A person with a computer&#10;&#10;Description automatically generated">
            <a:extLst>
              <a:ext uri="{FF2B5EF4-FFF2-40B4-BE49-F238E27FC236}">
                <a16:creationId xmlns:a16="http://schemas.microsoft.com/office/drawing/2014/main" id="{8798CA66-6FD2-6D28-2461-F61B022BA850}"/>
              </a:ext>
            </a:extLst>
          </p:cNvPr>
          <p:cNvPicPr>
            <a:picLocks noChangeAspect="1"/>
          </p:cNvPicPr>
          <p:nvPr/>
        </p:nvPicPr>
        <p:blipFill>
          <a:blip r:embed="rId3"/>
          <a:stretch>
            <a:fillRect/>
          </a:stretch>
        </p:blipFill>
        <p:spPr>
          <a:xfrm>
            <a:off x="8128302" y="4162714"/>
            <a:ext cx="495129" cy="749615"/>
          </a:xfrm>
          <a:prstGeom prst="rect">
            <a:avLst/>
          </a:prstGeom>
          <a:noFill/>
          <a:ln cap="flat">
            <a:noFill/>
          </a:ln>
        </p:spPr>
      </p:pic>
      <p:sp>
        <p:nvSpPr>
          <p:cNvPr id="27" name="TextBox 55">
            <a:extLst>
              <a:ext uri="{FF2B5EF4-FFF2-40B4-BE49-F238E27FC236}">
                <a16:creationId xmlns:a16="http://schemas.microsoft.com/office/drawing/2014/main" id="{73FA626B-7706-4C19-B2FE-9AE079A58250}"/>
              </a:ext>
            </a:extLst>
          </p:cNvPr>
          <p:cNvSpPr txBox="1"/>
          <p:nvPr/>
        </p:nvSpPr>
        <p:spPr>
          <a:xfrm>
            <a:off x="3308454" y="4845798"/>
            <a:ext cx="99098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Scientist</a:t>
            </a:r>
          </a:p>
        </p:txBody>
      </p:sp>
      <p:sp>
        <p:nvSpPr>
          <p:cNvPr id="28" name="TextBox 56">
            <a:extLst>
              <a:ext uri="{FF2B5EF4-FFF2-40B4-BE49-F238E27FC236}">
                <a16:creationId xmlns:a16="http://schemas.microsoft.com/office/drawing/2014/main" id="{E329A368-0B10-BD62-B804-9AC39AC5DAE9}"/>
              </a:ext>
            </a:extLst>
          </p:cNvPr>
          <p:cNvSpPr txBox="1"/>
          <p:nvPr/>
        </p:nvSpPr>
        <p:spPr>
          <a:xfrm>
            <a:off x="262871" y="4845670"/>
            <a:ext cx="100540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Engineer</a:t>
            </a:r>
          </a:p>
        </p:txBody>
      </p:sp>
      <p:pic>
        <p:nvPicPr>
          <p:cNvPr id="29" name="Picture 57" descr="A person with a computer&#10;&#10;Description automatically generated">
            <a:extLst>
              <a:ext uri="{FF2B5EF4-FFF2-40B4-BE49-F238E27FC236}">
                <a16:creationId xmlns:a16="http://schemas.microsoft.com/office/drawing/2014/main" id="{3D2492C9-D1C1-0611-1BCD-C4B85A8335BF}"/>
              </a:ext>
            </a:extLst>
          </p:cNvPr>
          <p:cNvPicPr>
            <a:picLocks noChangeAspect="1"/>
          </p:cNvPicPr>
          <p:nvPr/>
        </p:nvPicPr>
        <p:blipFill>
          <a:blip r:embed="rId5"/>
          <a:stretch>
            <a:fillRect/>
          </a:stretch>
        </p:blipFill>
        <p:spPr>
          <a:xfrm>
            <a:off x="3529830" y="4162001"/>
            <a:ext cx="523137" cy="751828"/>
          </a:xfrm>
          <a:prstGeom prst="rect">
            <a:avLst/>
          </a:prstGeom>
          <a:noFill/>
          <a:ln cap="flat">
            <a:noFill/>
          </a:ln>
        </p:spPr>
      </p:pic>
      <p:pic>
        <p:nvPicPr>
          <p:cNvPr id="30" name="Picture 58" descr="A person with a computer&#10;&#10;Description automatically generated">
            <a:extLst>
              <a:ext uri="{FF2B5EF4-FFF2-40B4-BE49-F238E27FC236}">
                <a16:creationId xmlns:a16="http://schemas.microsoft.com/office/drawing/2014/main" id="{1646BF26-3B11-68F7-51DE-CE4183C2632E}"/>
              </a:ext>
            </a:extLst>
          </p:cNvPr>
          <p:cNvPicPr>
            <a:picLocks noChangeAspect="1"/>
          </p:cNvPicPr>
          <p:nvPr/>
        </p:nvPicPr>
        <p:blipFill>
          <a:blip r:embed="rId7"/>
          <a:stretch>
            <a:fillRect/>
          </a:stretch>
        </p:blipFill>
        <p:spPr>
          <a:xfrm>
            <a:off x="9581540" y="4175415"/>
            <a:ext cx="541571" cy="737710"/>
          </a:xfrm>
          <a:prstGeom prst="rect">
            <a:avLst/>
          </a:prstGeom>
          <a:noFill/>
          <a:ln cap="flat">
            <a:noFill/>
          </a:ln>
        </p:spPr>
      </p:pic>
      <p:pic>
        <p:nvPicPr>
          <p:cNvPr id="31" name="Picture 59" descr="A person with a computer&#10;&#10;Description automatically generated">
            <a:extLst>
              <a:ext uri="{FF2B5EF4-FFF2-40B4-BE49-F238E27FC236}">
                <a16:creationId xmlns:a16="http://schemas.microsoft.com/office/drawing/2014/main" id="{B45A4829-4F1E-CD02-D4E6-6E8BBADF2057}"/>
              </a:ext>
            </a:extLst>
          </p:cNvPr>
          <p:cNvPicPr>
            <a:picLocks noChangeAspect="1"/>
          </p:cNvPicPr>
          <p:nvPr/>
        </p:nvPicPr>
        <p:blipFill>
          <a:blip r:embed="rId8"/>
          <a:stretch>
            <a:fillRect/>
          </a:stretch>
        </p:blipFill>
        <p:spPr>
          <a:xfrm>
            <a:off x="486543" y="4183114"/>
            <a:ext cx="558058" cy="722019"/>
          </a:xfrm>
          <a:prstGeom prst="rect">
            <a:avLst/>
          </a:prstGeom>
          <a:noFill/>
          <a:ln cap="flat">
            <a:noFill/>
          </a:ln>
        </p:spPr>
      </p:pic>
      <p:sp>
        <p:nvSpPr>
          <p:cNvPr id="32" name="Rectangle: Rounded Corners 60">
            <a:extLst>
              <a:ext uri="{FF2B5EF4-FFF2-40B4-BE49-F238E27FC236}">
                <a16:creationId xmlns:a16="http://schemas.microsoft.com/office/drawing/2014/main" id="{9DED580C-25D1-517D-45BF-7993E3CCF823}"/>
              </a:ext>
            </a:extLst>
          </p:cNvPr>
          <p:cNvSpPr/>
          <p:nvPr/>
        </p:nvSpPr>
        <p:spPr>
          <a:xfrm>
            <a:off x="10688128" y="4054751"/>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3" name="Rectangle: Rounded Corners 61">
            <a:extLst>
              <a:ext uri="{FF2B5EF4-FFF2-40B4-BE49-F238E27FC236}">
                <a16:creationId xmlns:a16="http://schemas.microsoft.com/office/drawing/2014/main" id="{C7CDDF57-1515-F3B0-71FA-1E7A2049D727}"/>
              </a:ext>
            </a:extLst>
          </p:cNvPr>
          <p:cNvSpPr/>
          <p:nvPr/>
        </p:nvSpPr>
        <p:spPr>
          <a:xfrm>
            <a:off x="7628638" y="4054751"/>
            <a:ext cx="1485808" cy="217445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C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4" name="TextBox 62">
            <a:extLst>
              <a:ext uri="{FF2B5EF4-FFF2-40B4-BE49-F238E27FC236}">
                <a16:creationId xmlns:a16="http://schemas.microsoft.com/office/drawing/2014/main" id="{A15C2DF8-303E-8248-0D5C-6AEB1D657E17}"/>
              </a:ext>
            </a:extLst>
          </p:cNvPr>
          <p:cNvSpPr txBox="1"/>
          <p:nvPr/>
        </p:nvSpPr>
        <p:spPr>
          <a:xfrm>
            <a:off x="7915055" y="4853717"/>
            <a:ext cx="91242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ML Engineer</a:t>
            </a:r>
          </a:p>
        </p:txBody>
      </p:sp>
      <p:sp>
        <p:nvSpPr>
          <p:cNvPr id="35" name="Rectangle: Rounded Corners 63">
            <a:extLst>
              <a:ext uri="{FF2B5EF4-FFF2-40B4-BE49-F238E27FC236}">
                <a16:creationId xmlns:a16="http://schemas.microsoft.com/office/drawing/2014/main" id="{E231A452-ED6B-FB92-34FC-CDD56D9643BA}"/>
              </a:ext>
            </a:extLst>
          </p:cNvPr>
          <p:cNvSpPr/>
          <p:nvPr/>
        </p:nvSpPr>
        <p:spPr>
          <a:xfrm>
            <a:off x="9166622" y="4054751"/>
            <a:ext cx="1472156" cy="2160900"/>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A5A5A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6" name="TextBox 64">
            <a:extLst>
              <a:ext uri="{FF2B5EF4-FFF2-40B4-BE49-F238E27FC236}">
                <a16:creationId xmlns:a16="http://schemas.microsoft.com/office/drawing/2014/main" id="{F9563AFF-0C35-9978-6059-7A3670BD099C}"/>
              </a:ext>
            </a:extLst>
          </p:cNvPr>
          <p:cNvSpPr txBox="1"/>
          <p:nvPr/>
        </p:nvSpPr>
        <p:spPr>
          <a:xfrm>
            <a:off x="9188064" y="4884523"/>
            <a:ext cx="141417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Business Stackholder</a:t>
            </a:r>
          </a:p>
        </p:txBody>
      </p:sp>
      <p:sp>
        <p:nvSpPr>
          <p:cNvPr id="37" name="Rectangle: Rounded Corners 65">
            <a:extLst>
              <a:ext uri="{FF2B5EF4-FFF2-40B4-BE49-F238E27FC236}">
                <a16:creationId xmlns:a16="http://schemas.microsoft.com/office/drawing/2014/main" id="{AEB3D6CA-6982-E729-214E-0105AD4FE30E}"/>
              </a:ext>
            </a:extLst>
          </p:cNvPr>
          <p:cNvSpPr/>
          <p:nvPr/>
        </p:nvSpPr>
        <p:spPr>
          <a:xfrm>
            <a:off x="3080979" y="4077428"/>
            <a:ext cx="1474515" cy="214347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5B9BD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8" name="TextBox 66">
            <a:extLst>
              <a:ext uri="{FF2B5EF4-FFF2-40B4-BE49-F238E27FC236}">
                <a16:creationId xmlns:a16="http://schemas.microsoft.com/office/drawing/2014/main" id="{3FA3E266-01FB-D257-6281-89FBBA2176E9}"/>
              </a:ext>
            </a:extLst>
          </p:cNvPr>
          <p:cNvSpPr txBox="1"/>
          <p:nvPr/>
        </p:nvSpPr>
        <p:spPr>
          <a:xfrm>
            <a:off x="10946575" y="4855546"/>
            <a:ext cx="889985"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Owner</a:t>
            </a:r>
          </a:p>
        </p:txBody>
      </p:sp>
      <p:pic>
        <p:nvPicPr>
          <p:cNvPr id="39" name="Picture 67" descr="A person with a beard and sunglasses on a computer&#10;&#10;Description automatically generated">
            <a:extLst>
              <a:ext uri="{FF2B5EF4-FFF2-40B4-BE49-F238E27FC236}">
                <a16:creationId xmlns:a16="http://schemas.microsoft.com/office/drawing/2014/main" id="{A49ABCF6-C4BC-6F99-D524-6C456AAC2A88}"/>
              </a:ext>
            </a:extLst>
          </p:cNvPr>
          <p:cNvPicPr>
            <a:picLocks noChangeAspect="1"/>
          </p:cNvPicPr>
          <p:nvPr/>
        </p:nvPicPr>
        <p:blipFill>
          <a:blip r:embed="rId9"/>
          <a:stretch>
            <a:fillRect/>
          </a:stretch>
        </p:blipFill>
        <p:spPr>
          <a:xfrm>
            <a:off x="11065885" y="4093476"/>
            <a:ext cx="666341" cy="837425"/>
          </a:xfrm>
          <a:prstGeom prst="rect">
            <a:avLst/>
          </a:prstGeom>
          <a:noFill/>
          <a:ln cap="flat">
            <a:noFill/>
          </a:ln>
        </p:spPr>
      </p:pic>
      <p:sp>
        <p:nvSpPr>
          <p:cNvPr id="40" name="TextBox 68">
            <a:extLst>
              <a:ext uri="{FF2B5EF4-FFF2-40B4-BE49-F238E27FC236}">
                <a16:creationId xmlns:a16="http://schemas.microsoft.com/office/drawing/2014/main" id="{4D129558-EFC8-980B-6A62-D68F6E6DCB2A}"/>
              </a:ext>
            </a:extLst>
          </p:cNvPr>
          <p:cNvSpPr txBox="1"/>
          <p:nvPr/>
        </p:nvSpPr>
        <p:spPr>
          <a:xfrm>
            <a:off x="47777" y="5065867"/>
            <a:ext cx="1536018" cy="78482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900" b="0" i="0" u="none" strike="noStrike" kern="1200" cap="none" spc="0" baseline="0">
                <a:solidFill>
                  <a:srgbClr val="000000"/>
                </a:solidFill>
                <a:uFillTx/>
                <a:latin typeface="Calibri"/>
              </a:rPr>
              <a:t>Within UBS; It is typically a data engineer from the Model IT team attached with the data scientist business division </a:t>
            </a:r>
          </a:p>
        </p:txBody>
      </p:sp>
      <p:sp>
        <p:nvSpPr>
          <p:cNvPr id="41" name="TextBox 69">
            <a:extLst>
              <a:ext uri="{FF2B5EF4-FFF2-40B4-BE49-F238E27FC236}">
                <a16:creationId xmlns:a16="http://schemas.microsoft.com/office/drawing/2014/main" id="{F1A93FF5-A1A1-2421-CA35-31556120CA62}"/>
              </a:ext>
            </a:extLst>
          </p:cNvPr>
          <p:cNvSpPr txBox="1"/>
          <p:nvPr/>
        </p:nvSpPr>
        <p:spPr>
          <a:xfrm>
            <a:off x="3041239" y="5020723"/>
            <a:ext cx="1621715" cy="78482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it is typically a ML data scientist from the business division or an IT ML data scientist who perform ML model training and evaluation. </a:t>
            </a:r>
            <a:endParaRPr lang="de-CH" sz="900" b="0" i="0" u="none" strike="noStrike" kern="1200" cap="none" spc="0" baseline="0">
              <a:solidFill>
                <a:srgbClr val="000000"/>
              </a:solidFill>
              <a:uFillTx/>
              <a:latin typeface="Calibri (Body)"/>
              <a:cs typeface="Calibri" pitchFamily="34"/>
            </a:endParaRPr>
          </a:p>
        </p:txBody>
      </p:sp>
      <p:sp>
        <p:nvSpPr>
          <p:cNvPr id="42" name="TextBox 70">
            <a:extLst>
              <a:ext uri="{FF2B5EF4-FFF2-40B4-BE49-F238E27FC236}">
                <a16:creationId xmlns:a16="http://schemas.microsoft.com/office/drawing/2014/main" id="{97254B45-217D-17A7-E548-1A2C30804975}"/>
              </a:ext>
            </a:extLst>
          </p:cNvPr>
          <p:cNvSpPr txBox="1"/>
          <p:nvPr/>
        </p:nvSpPr>
        <p:spPr>
          <a:xfrm>
            <a:off x="7603501" y="5004163"/>
            <a:ext cx="162171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it is typically an IT engineer from the Model IT team attached with the data scientist business division, ML Engineer also have the additional responsibility to ensure day-to-day data governance is maintained in IT</a:t>
            </a:r>
            <a:endParaRPr lang="de-CH" sz="900" b="0" i="0" u="none" strike="noStrike" kern="1200" cap="none" spc="0" baseline="0">
              <a:solidFill>
                <a:srgbClr val="000000"/>
              </a:solidFill>
              <a:uFillTx/>
              <a:latin typeface="Calibri (Body)"/>
              <a:cs typeface="Calibri" pitchFamily="34"/>
            </a:endParaRPr>
          </a:p>
        </p:txBody>
      </p:sp>
      <p:sp>
        <p:nvSpPr>
          <p:cNvPr id="43" name="TextBox 71">
            <a:extLst>
              <a:ext uri="{FF2B5EF4-FFF2-40B4-BE49-F238E27FC236}">
                <a16:creationId xmlns:a16="http://schemas.microsoft.com/office/drawing/2014/main" id="{8C650558-3758-319D-E801-BE8F9C0DE59F}"/>
              </a:ext>
            </a:extLst>
          </p:cNvPr>
          <p:cNvSpPr txBox="1"/>
          <p:nvPr/>
        </p:nvSpPr>
        <p:spPr>
          <a:xfrm>
            <a:off x="9179652" y="5089971"/>
            <a:ext cx="1621715" cy="106182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Business stockholders is normally represented by product manager from each chapter, who will organize regular business sign-off and stockholder management </a:t>
            </a:r>
            <a:endParaRPr lang="de-CH" sz="900" b="0" i="0" u="none" strike="noStrike" kern="1200" cap="none" spc="0" baseline="0">
              <a:solidFill>
                <a:srgbClr val="000000"/>
              </a:solidFill>
              <a:uFillTx/>
              <a:latin typeface="Calibri (Body)"/>
              <a:cs typeface="Calibri" pitchFamily="34"/>
            </a:endParaRPr>
          </a:p>
        </p:txBody>
      </p:sp>
      <p:sp>
        <p:nvSpPr>
          <p:cNvPr id="44" name="TextBox 72">
            <a:extLst>
              <a:ext uri="{FF2B5EF4-FFF2-40B4-BE49-F238E27FC236}">
                <a16:creationId xmlns:a16="http://schemas.microsoft.com/office/drawing/2014/main" id="{A33B945B-9073-F14F-7805-26AD70EE2524}"/>
              </a:ext>
            </a:extLst>
          </p:cNvPr>
          <p:cNvSpPr txBox="1"/>
          <p:nvPr/>
        </p:nvSpPr>
        <p:spPr>
          <a:xfrm>
            <a:off x="10693578" y="5015328"/>
            <a:ext cx="1621715"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DGP data owner in conjunction with IT division CTO has collective responsibility to ensure data governance, access security and compliance is fully met. </a:t>
            </a:r>
            <a:endParaRPr lang="de-CH" sz="900" b="0" i="0" u="none" strike="noStrike" kern="1200" cap="none" spc="0" baseline="0">
              <a:solidFill>
                <a:srgbClr val="000000"/>
              </a:solidFill>
              <a:uFillTx/>
              <a:latin typeface="Calibri (Body)"/>
              <a:cs typeface="Calibri" pitchFamily="34"/>
            </a:endParaRPr>
          </a:p>
        </p:txBody>
      </p:sp>
      <p:sp>
        <p:nvSpPr>
          <p:cNvPr id="45" name="TextBox 73">
            <a:extLst>
              <a:ext uri="{FF2B5EF4-FFF2-40B4-BE49-F238E27FC236}">
                <a16:creationId xmlns:a16="http://schemas.microsoft.com/office/drawing/2014/main" id="{451E9C00-8BB0-174D-0DBC-07D39915983B}"/>
              </a:ext>
            </a:extLst>
          </p:cNvPr>
          <p:cNvSpPr txBox="1"/>
          <p:nvPr/>
        </p:nvSpPr>
        <p:spPr>
          <a:xfrm>
            <a:off x="4886206" y="4857256"/>
            <a:ext cx="99418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Model Owner</a:t>
            </a:r>
          </a:p>
        </p:txBody>
      </p:sp>
      <p:sp>
        <p:nvSpPr>
          <p:cNvPr id="46" name="Rectangle: Rounded Corners 75">
            <a:extLst>
              <a:ext uri="{FF2B5EF4-FFF2-40B4-BE49-F238E27FC236}">
                <a16:creationId xmlns:a16="http://schemas.microsoft.com/office/drawing/2014/main" id="{E5316164-1444-D18F-5D19-E1D4D4BCE826}"/>
              </a:ext>
            </a:extLst>
          </p:cNvPr>
          <p:cNvSpPr/>
          <p:nvPr/>
        </p:nvSpPr>
        <p:spPr>
          <a:xfrm>
            <a:off x="4590068" y="4088885"/>
            <a:ext cx="1474515" cy="214347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7" name="TextBox 76">
            <a:extLst>
              <a:ext uri="{FF2B5EF4-FFF2-40B4-BE49-F238E27FC236}">
                <a16:creationId xmlns:a16="http://schemas.microsoft.com/office/drawing/2014/main" id="{360A8728-EC82-BE82-070B-942FB7AADE1C}"/>
              </a:ext>
            </a:extLst>
          </p:cNvPr>
          <p:cNvSpPr txBox="1"/>
          <p:nvPr/>
        </p:nvSpPr>
        <p:spPr>
          <a:xfrm>
            <a:off x="4537307" y="5052517"/>
            <a:ext cx="1631344"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a model owner could also be the data scientist that perform the ML model development; however, the model owner’s role is to perform additional model evaluation and prepare for MRM validation submission</a:t>
            </a:r>
            <a:endParaRPr lang="de-CH" sz="900" b="0" i="0" u="none" strike="noStrike" kern="1200" cap="none" spc="0" baseline="0">
              <a:solidFill>
                <a:srgbClr val="000000"/>
              </a:solidFill>
              <a:uFillTx/>
              <a:latin typeface="Calibri (Body)"/>
              <a:cs typeface="Calibri" pitchFamily="34"/>
            </a:endParaRPr>
          </a:p>
        </p:txBody>
      </p:sp>
      <p:sp>
        <p:nvSpPr>
          <p:cNvPr id="48" name="Rectangle: Rounded Corners 78">
            <a:extLst>
              <a:ext uri="{FF2B5EF4-FFF2-40B4-BE49-F238E27FC236}">
                <a16:creationId xmlns:a16="http://schemas.microsoft.com/office/drawing/2014/main" id="{7C1C4C30-2729-8530-E99A-B5FAB999704D}"/>
              </a:ext>
            </a:extLst>
          </p:cNvPr>
          <p:cNvSpPr/>
          <p:nvPr/>
        </p:nvSpPr>
        <p:spPr>
          <a:xfrm>
            <a:off x="6116266" y="4067178"/>
            <a:ext cx="1462061" cy="2163095"/>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9" name="TextBox 79">
            <a:extLst>
              <a:ext uri="{FF2B5EF4-FFF2-40B4-BE49-F238E27FC236}">
                <a16:creationId xmlns:a16="http://schemas.microsoft.com/office/drawing/2014/main" id="{18FB4D67-9937-7DC0-C718-600D424A5A9E}"/>
              </a:ext>
            </a:extLst>
          </p:cNvPr>
          <p:cNvSpPr txBox="1"/>
          <p:nvPr/>
        </p:nvSpPr>
        <p:spPr>
          <a:xfrm>
            <a:off x="6544616" y="4878406"/>
            <a:ext cx="587017"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MRMC</a:t>
            </a:r>
          </a:p>
        </p:txBody>
      </p:sp>
      <p:sp>
        <p:nvSpPr>
          <p:cNvPr id="50" name="TextBox 80">
            <a:extLst>
              <a:ext uri="{FF2B5EF4-FFF2-40B4-BE49-F238E27FC236}">
                <a16:creationId xmlns:a16="http://schemas.microsoft.com/office/drawing/2014/main" id="{A10745C7-7CBD-49A4-BBF5-2E412983A742}"/>
              </a:ext>
            </a:extLst>
          </p:cNvPr>
          <p:cNvSpPr txBox="1"/>
          <p:nvPr/>
        </p:nvSpPr>
        <p:spPr>
          <a:xfrm>
            <a:off x="6127412" y="5028157"/>
            <a:ext cx="1621715"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MRM team is responsible for validating all model submission, only validated model could be prepared for staging and production deployment. </a:t>
            </a:r>
            <a:endParaRPr lang="de-CH" sz="900" b="0" i="0" u="none" strike="noStrike" kern="1200" cap="none" spc="0" baseline="0">
              <a:solidFill>
                <a:srgbClr val="000000"/>
              </a:solidFill>
              <a:uFillTx/>
              <a:latin typeface="Calibri (Body)"/>
              <a:cs typeface="Calibri" pitchFamily="34"/>
            </a:endParaRPr>
          </a:p>
        </p:txBody>
      </p:sp>
      <p:sp>
        <p:nvSpPr>
          <p:cNvPr id="51" name="Rectangle: Rounded Corners 81">
            <a:extLst>
              <a:ext uri="{FF2B5EF4-FFF2-40B4-BE49-F238E27FC236}">
                <a16:creationId xmlns:a16="http://schemas.microsoft.com/office/drawing/2014/main" id="{4FA7121D-EC43-EEE0-2510-BA426724E1DE}"/>
              </a:ext>
            </a:extLst>
          </p:cNvPr>
          <p:cNvSpPr/>
          <p:nvPr/>
        </p:nvSpPr>
        <p:spPr>
          <a:xfrm>
            <a:off x="1572319" y="4074429"/>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2" name="TextBox 82">
            <a:extLst>
              <a:ext uri="{FF2B5EF4-FFF2-40B4-BE49-F238E27FC236}">
                <a16:creationId xmlns:a16="http://schemas.microsoft.com/office/drawing/2014/main" id="{7109FFB5-372F-0717-5DED-0B7E46D1DF78}"/>
              </a:ext>
            </a:extLst>
          </p:cNvPr>
          <p:cNvSpPr txBox="1"/>
          <p:nvPr/>
        </p:nvSpPr>
        <p:spPr>
          <a:xfrm>
            <a:off x="1584582" y="4885602"/>
            <a:ext cx="1479892"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Lab Platform Engineer</a:t>
            </a:r>
          </a:p>
        </p:txBody>
      </p:sp>
      <p:sp>
        <p:nvSpPr>
          <p:cNvPr id="53" name="TextBox 84">
            <a:extLst>
              <a:ext uri="{FF2B5EF4-FFF2-40B4-BE49-F238E27FC236}">
                <a16:creationId xmlns:a16="http://schemas.microsoft.com/office/drawing/2014/main" id="{10730208-73D2-CC32-1306-7520A7D4291E}"/>
              </a:ext>
            </a:extLst>
          </p:cNvPr>
          <p:cNvSpPr txBox="1"/>
          <p:nvPr/>
        </p:nvSpPr>
        <p:spPr>
          <a:xfrm>
            <a:off x="1562974" y="5059457"/>
            <a:ext cx="1501499" cy="106182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dirty="0">
                <a:solidFill>
                  <a:srgbClr val="000000"/>
                </a:solidFill>
                <a:uFillTx/>
                <a:latin typeface="Calibri (Body)"/>
                <a:cs typeface="Calibri" pitchFamily="34"/>
              </a:rPr>
              <a:t>Within UBS, Divisional Lab environment IT engineer, such as RiskLab IT, is responsible to ensure day-to-day data governance in Lab environment, and platform support in </a:t>
            </a:r>
            <a:r>
              <a:rPr lang="en-GB" sz="900" b="0" i="0" u="none" strike="noStrike" kern="1200" cap="none" spc="0" baseline="0" dirty="0" err="1">
                <a:solidFill>
                  <a:srgbClr val="000000"/>
                </a:solidFill>
                <a:uFillTx/>
                <a:latin typeface="Calibri (Body)"/>
                <a:cs typeface="Calibri" pitchFamily="34"/>
              </a:rPr>
              <a:t>MLOps</a:t>
            </a:r>
            <a:r>
              <a:rPr lang="en-GB" sz="900" b="0" i="0" u="none" strike="noStrike" kern="1200" cap="none" spc="0" baseline="0" dirty="0">
                <a:solidFill>
                  <a:srgbClr val="000000"/>
                </a:solidFill>
                <a:uFillTx/>
                <a:latin typeface="Calibri (Body)"/>
                <a:cs typeface="Calibri" pitchFamily="34"/>
              </a:rPr>
              <a:t> </a:t>
            </a:r>
            <a:endParaRPr lang="de-CH" sz="900" b="0" i="0" u="none" strike="noStrike" kern="1200" cap="none" spc="0" baseline="0" dirty="0">
              <a:solidFill>
                <a:srgbClr val="000000"/>
              </a:solidFill>
              <a:uFillTx/>
              <a:latin typeface="Calibri (Body)"/>
              <a:cs typeface="Calibri" pitchFamily="3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308C-BE74-5D22-AE9E-B0F46F78F912}"/>
            </a:ext>
          </a:extLst>
        </p:cNvPr>
        <p:cNvGrpSpPr/>
        <p:nvPr/>
      </p:nvGrpSpPr>
      <p:grpSpPr>
        <a:xfrm>
          <a:off x="0" y="0"/>
          <a:ext cx="0" cy="0"/>
          <a:chOff x="0" y="0"/>
          <a:chExt cx="0" cy="0"/>
        </a:xfrm>
      </p:grpSpPr>
      <p:sp>
        <p:nvSpPr>
          <p:cNvPr id="37" name="Rectangle: Rounded Corners 7">
            <a:extLst>
              <a:ext uri="{FF2B5EF4-FFF2-40B4-BE49-F238E27FC236}">
                <a16:creationId xmlns:a16="http://schemas.microsoft.com/office/drawing/2014/main" id="{AD7E9CB9-E13B-3EFA-2715-28207BDF203C}"/>
              </a:ext>
            </a:extLst>
          </p:cNvPr>
          <p:cNvSpPr/>
          <p:nvPr/>
        </p:nvSpPr>
        <p:spPr>
          <a:xfrm>
            <a:off x="7939208" y="365308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6" name="Rectangle: Rounded Corners 7">
            <a:extLst>
              <a:ext uri="{FF2B5EF4-FFF2-40B4-BE49-F238E27FC236}">
                <a16:creationId xmlns:a16="http://schemas.microsoft.com/office/drawing/2014/main" id="{BB2D25C8-1059-7E5C-9656-0635D404B1AD}"/>
              </a:ext>
            </a:extLst>
          </p:cNvPr>
          <p:cNvSpPr/>
          <p:nvPr/>
        </p:nvSpPr>
        <p:spPr>
          <a:xfrm>
            <a:off x="7880592" y="33389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3" name="Picture 14" descr="A blue and black logo&#10;&#10;Description automatically generated">
            <a:extLst>
              <a:ext uri="{FF2B5EF4-FFF2-40B4-BE49-F238E27FC236}">
                <a16:creationId xmlns:a16="http://schemas.microsoft.com/office/drawing/2014/main" id="{E699CE8E-D550-A9E6-E2BC-E908042E991B}"/>
              </a:ext>
            </a:extLst>
          </p:cNvPr>
          <p:cNvPicPr>
            <a:picLocks noChangeAspect="1"/>
          </p:cNvPicPr>
          <p:nvPr/>
        </p:nvPicPr>
        <p:blipFill>
          <a:blip r:embed="rId3"/>
          <a:stretch>
            <a:fillRect/>
          </a:stretch>
        </p:blipFill>
        <p:spPr>
          <a:xfrm>
            <a:off x="8716054" y="447944"/>
            <a:ext cx="1625940" cy="596179"/>
          </a:xfrm>
          <a:prstGeom prst="rect">
            <a:avLst/>
          </a:prstGeom>
          <a:noFill/>
          <a:ln cap="flat">
            <a:noFill/>
          </a:ln>
        </p:spPr>
      </p:pic>
      <p:sp>
        <p:nvSpPr>
          <p:cNvPr id="15" name="TextBox 16">
            <a:extLst>
              <a:ext uri="{FF2B5EF4-FFF2-40B4-BE49-F238E27FC236}">
                <a16:creationId xmlns:a16="http://schemas.microsoft.com/office/drawing/2014/main" id="{25409DB7-D61D-5755-3967-A30B4DC2B6CA}"/>
              </a:ext>
            </a:extLst>
          </p:cNvPr>
          <p:cNvSpPr txBox="1"/>
          <p:nvPr/>
        </p:nvSpPr>
        <p:spPr>
          <a:xfrm>
            <a:off x="8323750" y="1071134"/>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6" name="Double Bracket 17">
            <a:extLst>
              <a:ext uri="{FF2B5EF4-FFF2-40B4-BE49-F238E27FC236}">
                <a16:creationId xmlns:a16="http://schemas.microsoft.com/office/drawing/2014/main" id="{12F68023-7F24-24EF-EDF3-62DC2DC80525}"/>
              </a:ext>
            </a:extLst>
          </p:cNvPr>
          <p:cNvSpPr/>
          <p:nvPr/>
        </p:nvSpPr>
        <p:spPr>
          <a:xfrm>
            <a:off x="8390100" y="1195813"/>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6" name="Picture 35">
            <a:extLst>
              <a:ext uri="{FF2B5EF4-FFF2-40B4-BE49-F238E27FC236}">
                <a16:creationId xmlns:a16="http://schemas.microsoft.com/office/drawing/2014/main" id="{4816E24D-E58F-04D3-E582-12BC165E3F2F}"/>
              </a:ext>
            </a:extLst>
          </p:cNvPr>
          <p:cNvPicPr>
            <a:picLocks noChangeAspect="1"/>
          </p:cNvPicPr>
          <p:nvPr/>
        </p:nvPicPr>
        <p:blipFill>
          <a:blip r:embed="rId4"/>
          <a:stretch>
            <a:fillRect/>
          </a:stretch>
        </p:blipFill>
        <p:spPr>
          <a:xfrm>
            <a:off x="8552334" y="1979228"/>
            <a:ext cx="2058655" cy="1179679"/>
          </a:xfrm>
          <a:prstGeom prst="rect">
            <a:avLst/>
          </a:prstGeom>
        </p:spPr>
      </p:pic>
      <p:pic>
        <p:nvPicPr>
          <p:cNvPr id="38" name="Picture 14" descr="A blue and black logo&#10;&#10;Description automatically generated">
            <a:extLst>
              <a:ext uri="{FF2B5EF4-FFF2-40B4-BE49-F238E27FC236}">
                <a16:creationId xmlns:a16="http://schemas.microsoft.com/office/drawing/2014/main" id="{740316BE-E7E8-CD60-DC08-8F88DC153F36}"/>
              </a:ext>
            </a:extLst>
          </p:cNvPr>
          <p:cNvPicPr>
            <a:picLocks noChangeAspect="1"/>
          </p:cNvPicPr>
          <p:nvPr/>
        </p:nvPicPr>
        <p:blipFill>
          <a:blip r:embed="rId3"/>
          <a:stretch>
            <a:fillRect/>
          </a:stretch>
        </p:blipFill>
        <p:spPr>
          <a:xfrm>
            <a:off x="8774670" y="3767134"/>
            <a:ext cx="1625940" cy="596179"/>
          </a:xfrm>
          <a:prstGeom prst="rect">
            <a:avLst/>
          </a:prstGeom>
          <a:noFill/>
          <a:ln cap="flat">
            <a:noFill/>
          </a:ln>
        </p:spPr>
      </p:pic>
      <p:sp>
        <p:nvSpPr>
          <p:cNvPr id="42" name="Rectangle: Rounded Corners 7">
            <a:extLst>
              <a:ext uri="{FF2B5EF4-FFF2-40B4-BE49-F238E27FC236}">
                <a16:creationId xmlns:a16="http://schemas.microsoft.com/office/drawing/2014/main" id="{3B25671F-1235-C154-5FEA-2362519D8C9B}"/>
              </a:ext>
            </a:extLst>
          </p:cNvPr>
          <p:cNvSpPr/>
          <p:nvPr/>
        </p:nvSpPr>
        <p:spPr>
          <a:xfrm>
            <a:off x="4271643"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3" name="Picture 14" descr="A blue and black logo&#10;&#10;Description automatically generated">
            <a:extLst>
              <a:ext uri="{FF2B5EF4-FFF2-40B4-BE49-F238E27FC236}">
                <a16:creationId xmlns:a16="http://schemas.microsoft.com/office/drawing/2014/main" id="{4FDD9369-4EAF-576F-4B0B-A8F6CF893DB2}"/>
              </a:ext>
            </a:extLst>
          </p:cNvPr>
          <p:cNvPicPr>
            <a:picLocks noChangeAspect="1"/>
          </p:cNvPicPr>
          <p:nvPr/>
        </p:nvPicPr>
        <p:blipFill>
          <a:blip r:embed="rId3"/>
          <a:stretch>
            <a:fillRect/>
          </a:stretch>
        </p:blipFill>
        <p:spPr>
          <a:xfrm>
            <a:off x="5107105" y="434780"/>
            <a:ext cx="1625940" cy="596179"/>
          </a:xfrm>
          <a:prstGeom prst="rect">
            <a:avLst/>
          </a:prstGeom>
          <a:noFill/>
          <a:ln cap="flat">
            <a:noFill/>
          </a:ln>
        </p:spPr>
      </p:pic>
      <p:sp>
        <p:nvSpPr>
          <p:cNvPr id="44" name="TextBox 16">
            <a:extLst>
              <a:ext uri="{FF2B5EF4-FFF2-40B4-BE49-F238E27FC236}">
                <a16:creationId xmlns:a16="http://schemas.microsoft.com/office/drawing/2014/main" id="{E30806AB-7212-E0BA-D365-62F5BCD59069}"/>
              </a:ext>
            </a:extLst>
          </p:cNvPr>
          <p:cNvSpPr txBox="1"/>
          <p:nvPr/>
        </p:nvSpPr>
        <p:spPr>
          <a:xfrm>
            <a:off x="4714801" y="1057970"/>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45" name="Double Bracket 17">
            <a:extLst>
              <a:ext uri="{FF2B5EF4-FFF2-40B4-BE49-F238E27FC236}">
                <a16:creationId xmlns:a16="http://schemas.microsoft.com/office/drawing/2014/main" id="{D0AF2D67-CABC-89FE-765C-8E558E31B5E8}"/>
              </a:ext>
            </a:extLst>
          </p:cNvPr>
          <p:cNvSpPr/>
          <p:nvPr/>
        </p:nvSpPr>
        <p:spPr>
          <a:xfrm>
            <a:off x="4781151"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58" name="Picture 57">
            <a:extLst>
              <a:ext uri="{FF2B5EF4-FFF2-40B4-BE49-F238E27FC236}">
                <a16:creationId xmlns:a16="http://schemas.microsoft.com/office/drawing/2014/main" id="{65957385-7469-C5F0-4DDA-79432849E1F2}"/>
              </a:ext>
            </a:extLst>
          </p:cNvPr>
          <p:cNvPicPr>
            <a:picLocks noChangeAspect="1"/>
          </p:cNvPicPr>
          <p:nvPr/>
        </p:nvPicPr>
        <p:blipFill>
          <a:blip r:embed="rId5"/>
          <a:stretch>
            <a:fillRect/>
          </a:stretch>
        </p:blipFill>
        <p:spPr>
          <a:xfrm>
            <a:off x="4571852" y="2171642"/>
            <a:ext cx="2590800" cy="904875"/>
          </a:xfrm>
          <a:prstGeom prst="rect">
            <a:avLst/>
          </a:prstGeom>
        </p:spPr>
      </p:pic>
      <p:sp>
        <p:nvSpPr>
          <p:cNvPr id="7" name="Rectangle: Rounded Corners 7">
            <a:extLst>
              <a:ext uri="{FF2B5EF4-FFF2-40B4-BE49-F238E27FC236}">
                <a16:creationId xmlns:a16="http://schemas.microsoft.com/office/drawing/2014/main" id="{0B30B02B-4A8C-0AD8-42FF-1379D58D3A0D}"/>
              </a:ext>
            </a:extLst>
          </p:cNvPr>
          <p:cNvSpPr/>
          <p:nvPr/>
        </p:nvSpPr>
        <p:spPr>
          <a:xfrm>
            <a:off x="793767" y="3507865"/>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8" name="Picture 14" descr="A blue and black logo&#10;&#10;Description automatically generated">
            <a:extLst>
              <a:ext uri="{FF2B5EF4-FFF2-40B4-BE49-F238E27FC236}">
                <a16:creationId xmlns:a16="http://schemas.microsoft.com/office/drawing/2014/main" id="{F9C34DC9-6EA9-48E6-E54B-718E714913E4}"/>
              </a:ext>
            </a:extLst>
          </p:cNvPr>
          <p:cNvPicPr>
            <a:picLocks noChangeAspect="1"/>
          </p:cNvPicPr>
          <p:nvPr/>
        </p:nvPicPr>
        <p:blipFill>
          <a:blip r:embed="rId3"/>
          <a:stretch>
            <a:fillRect/>
          </a:stretch>
        </p:blipFill>
        <p:spPr>
          <a:xfrm>
            <a:off x="1629229" y="3621918"/>
            <a:ext cx="1625940" cy="596179"/>
          </a:xfrm>
          <a:prstGeom prst="rect">
            <a:avLst/>
          </a:prstGeom>
          <a:noFill/>
          <a:ln cap="flat">
            <a:noFill/>
          </a:ln>
        </p:spPr>
      </p:pic>
      <p:sp>
        <p:nvSpPr>
          <p:cNvPr id="9" name="TextBox 16">
            <a:extLst>
              <a:ext uri="{FF2B5EF4-FFF2-40B4-BE49-F238E27FC236}">
                <a16:creationId xmlns:a16="http://schemas.microsoft.com/office/drawing/2014/main" id="{B58742EC-88D0-1753-0D71-155EDB62BCC1}"/>
              </a:ext>
            </a:extLst>
          </p:cNvPr>
          <p:cNvSpPr txBox="1"/>
          <p:nvPr/>
        </p:nvSpPr>
        <p:spPr>
          <a:xfrm>
            <a:off x="1236925" y="4245108"/>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0" name="Double Bracket 17">
            <a:extLst>
              <a:ext uri="{FF2B5EF4-FFF2-40B4-BE49-F238E27FC236}">
                <a16:creationId xmlns:a16="http://schemas.microsoft.com/office/drawing/2014/main" id="{7044431F-FEE4-C39A-3A0F-785DA8542F67}"/>
              </a:ext>
            </a:extLst>
          </p:cNvPr>
          <p:cNvSpPr/>
          <p:nvPr/>
        </p:nvSpPr>
        <p:spPr>
          <a:xfrm>
            <a:off x="1303275" y="4369787"/>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11" name="Picture 10">
            <a:extLst>
              <a:ext uri="{FF2B5EF4-FFF2-40B4-BE49-F238E27FC236}">
                <a16:creationId xmlns:a16="http://schemas.microsoft.com/office/drawing/2014/main" id="{60B9A167-B801-5DC1-1CCB-99628B85256A}"/>
              </a:ext>
            </a:extLst>
          </p:cNvPr>
          <p:cNvPicPr>
            <a:picLocks noChangeAspect="1"/>
          </p:cNvPicPr>
          <p:nvPr/>
        </p:nvPicPr>
        <p:blipFill>
          <a:blip r:embed="rId6"/>
          <a:stretch>
            <a:fillRect/>
          </a:stretch>
        </p:blipFill>
        <p:spPr>
          <a:xfrm>
            <a:off x="1061574" y="5298766"/>
            <a:ext cx="1177851" cy="330920"/>
          </a:xfrm>
          <a:prstGeom prst="rect">
            <a:avLst/>
          </a:prstGeom>
          <a:solidFill>
            <a:schemeClr val="accent2">
              <a:lumMod val="20000"/>
              <a:lumOff val="80000"/>
            </a:schemeClr>
          </a:solidFill>
          <a:ln>
            <a:solidFill>
              <a:srgbClr val="FFFFFF"/>
            </a:solidFill>
          </a:ln>
        </p:spPr>
      </p:pic>
      <p:pic>
        <p:nvPicPr>
          <p:cNvPr id="12" name="Picture 11">
            <a:extLst>
              <a:ext uri="{FF2B5EF4-FFF2-40B4-BE49-F238E27FC236}">
                <a16:creationId xmlns:a16="http://schemas.microsoft.com/office/drawing/2014/main" id="{FEE9001B-46EC-099F-F59B-55B14501B293}"/>
              </a:ext>
            </a:extLst>
          </p:cNvPr>
          <p:cNvPicPr>
            <a:picLocks noChangeAspect="1"/>
          </p:cNvPicPr>
          <p:nvPr/>
        </p:nvPicPr>
        <p:blipFill>
          <a:blip r:embed="rId5"/>
          <a:stretch>
            <a:fillRect/>
          </a:stretch>
        </p:blipFill>
        <p:spPr>
          <a:xfrm>
            <a:off x="2493403" y="5226226"/>
            <a:ext cx="1217638" cy="425278"/>
          </a:xfrm>
          <a:prstGeom prst="rect">
            <a:avLst/>
          </a:prstGeom>
          <a:solidFill>
            <a:schemeClr val="accent2">
              <a:lumMod val="20000"/>
              <a:lumOff val="80000"/>
            </a:schemeClr>
          </a:solidFill>
          <a:ln>
            <a:solidFill>
              <a:srgbClr val="FFFFFF"/>
            </a:solidFill>
          </a:ln>
        </p:spPr>
      </p:pic>
      <p:pic>
        <p:nvPicPr>
          <p:cNvPr id="14" name="Picture 13">
            <a:extLst>
              <a:ext uri="{FF2B5EF4-FFF2-40B4-BE49-F238E27FC236}">
                <a16:creationId xmlns:a16="http://schemas.microsoft.com/office/drawing/2014/main" id="{AE7F9B41-D6D1-0081-EEB4-1A78760A202A}"/>
              </a:ext>
            </a:extLst>
          </p:cNvPr>
          <p:cNvPicPr>
            <a:picLocks noChangeAspect="1"/>
          </p:cNvPicPr>
          <p:nvPr/>
        </p:nvPicPr>
        <p:blipFill>
          <a:blip r:embed="rId7"/>
          <a:stretch>
            <a:fillRect/>
          </a:stretch>
        </p:blipFill>
        <p:spPr>
          <a:xfrm>
            <a:off x="1290876" y="5775190"/>
            <a:ext cx="709121" cy="359257"/>
          </a:xfrm>
          <a:prstGeom prst="rect">
            <a:avLst/>
          </a:prstGeom>
          <a:solidFill>
            <a:schemeClr val="accent2">
              <a:lumMod val="20000"/>
              <a:lumOff val="80000"/>
            </a:schemeClr>
          </a:solidFill>
          <a:ln>
            <a:solidFill>
              <a:srgbClr val="FFFFFF"/>
            </a:solidFill>
          </a:ln>
        </p:spPr>
      </p:pic>
      <p:pic>
        <p:nvPicPr>
          <p:cNvPr id="17" name="Picture 16">
            <a:extLst>
              <a:ext uri="{FF2B5EF4-FFF2-40B4-BE49-F238E27FC236}">
                <a16:creationId xmlns:a16="http://schemas.microsoft.com/office/drawing/2014/main" id="{97A627E5-9536-346E-2A8C-0B87DFB77350}"/>
              </a:ext>
            </a:extLst>
          </p:cNvPr>
          <p:cNvPicPr>
            <a:picLocks noChangeAspect="1"/>
          </p:cNvPicPr>
          <p:nvPr/>
        </p:nvPicPr>
        <p:blipFill>
          <a:blip r:embed="rId4"/>
          <a:stretch>
            <a:fillRect/>
          </a:stretch>
        </p:blipFill>
        <p:spPr>
          <a:xfrm>
            <a:off x="2612522" y="5689481"/>
            <a:ext cx="973981" cy="558124"/>
          </a:xfrm>
          <a:prstGeom prst="rect">
            <a:avLst/>
          </a:prstGeom>
          <a:solidFill>
            <a:schemeClr val="accent2">
              <a:lumMod val="20000"/>
              <a:lumOff val="80000"/>
            </a:schemeClr>
          </a:solidFill>
          <a:ln>
            <a:solidFill>
              <a:srgbClr val="FFFFFF"/>
            </a:solidFill>
          </a:ln>
        </p:spPr>
      </p:pic>
      <p:sp>
        <p:nvSpPr>
          <p:cNvPr id="18" name="Rectangle: Rounded Corners 7">
            <a:extLst>
              <a:ext uri="{FF2B5EF4-FFF2-40B4-BE49-F238E27FC236}">
                <a16:creationId xmlns:a16="http://schemas.microsoft.com/office/drawing/2014/main" id="{F173888D-B9A7-99B3-9089-FB1CB4B2AF43}"/>
              </a:ext>
            </a:extLst>
          </p:cNvPr>
          <p:cNvSpPr/>
          <p:nvPr/>
        </p:nvSpPr>
        <p:spPr>
          <a:xfrm>
            <a:off x="4286445" y="3557574"/>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9" name="Picture 14" descr="A blue and black logo&#10;&#10;Description automatically generated">
            <a:extLst>
              <a:ext uri="{FF2B5EF4-FFF2-40B4-BE49-F238E27FC236}">
                <a16:creationId xmlns:a16="http://schemas.microsoft.com/office/drawing/2014/main" id="{4241DD8F-D77A-A76C-8E36-AB9D41C9BBFF}"/>
              </a:ext>
            </a:extLst>
          </p:cNvPr>
          <p:cNvPicPr>
            <a:picLocks noChangeAspect="1"/>
          </p:cNvPicPr>
          <p:nvPr/>
        </p:nvPicPr>
        <p:blipFill>
          <a:blip r:embed="rId3"/>
          <a:stretch>
            <a:fillRect/>
          </a:stretch>
        </p:blipFill>
        <p:spPr>
          <a:xfrm>
            <a:off x="5121907" y="3671627"/>
            <a:ext cx="1625940" cy="596179"/>
          </a:xfrm>
          <a:prstGeom prst="rect">
            <a:avLst/>
          </a:prstGeom>
          <a:noFill/>
          <a:ln cap="flat">
            <a:noFill/>
          </a:ln>
        </p:spPr>
      </p:pic>
      <p:sp>
        <p:nvSpPr>
          <p:cNvPr id="59" name="Double Bracket 18">
            <a:extLst>
              <a:ext uri="{FF2B5EF4-FFF2-40B4-BE49-F238E27FC236}">
                <a16:creationId xmlns:a16="http://schemas.microsoft.com/office/drawing/2014/main" id="{AE392C8D-250F-CE32-EAF2-C2BDA0231C69}"/>
              </a:ext>
            </a:extLst>
          </p:cNvPr>
          <p:cNvSpPr/>
          <p:nvPr/>
        </p:nvSpPr>
        <p:spPr>
          <a:xfrm>
            <a:off x="6024788" y="4451587"/>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61" name="TextBox 19">
            <a:extLst>
              <a:ext uri="{FF2B5EF4-FFF2-40B4-BE49-F238E27FC236}">
                <a16:creationId xmlns:a16="http://schemas.microsoft.com/office/drawing/2014/main" id="{04C221A9-1488-3D73-3DCE-E20BD3A1BA69}"/>
              </a:ext>
            </a:extLst>
          </p:cNvPr>
          <p:cNvSpPr txBox="1"/>
          <p:nvPr/>
        </p:nvSpPr>
        <p:spPr>
          <a:xfrm>
            <a:off x="6054753" y="4272886"/>
            <a:ext cx="132936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Registry</a:t>
            </a:r>
            <a:endParaRPr lang="de-CH" sz="3200" b="0" i="0" u="none" strike="noStrike" kern="1200" cap="none" spc="0" baseline="0" dirty="0">
              <a:solidFill>
                <a:srgbClr val="000000"/>
              </a:solidFill>
              <a:uFillTx/>
              <a:latin typeface="Calibri"/>
            </a:endParaRPr>
          </a:p>
        </p:txBody>
      </p:sp>
      <p:sp>
        <p:nvSpPr>
          <p:cNvPr id="62" name="TextBox 16">
            <a:extLst>
              <a:ext uri="{FF2B5EF4-FFF2-40B4-BE49-F238E27FC236}">
                <a16:creationId xmlns:a16="http://schemas.microsoft.com/office/drawing/2014/main" id="{23578D50-4E72-AEF9-9489-6A579BEDE5AD}"/>
              </a:ext>
            </a:extLst>
          </p:cNvPr>
          <p:cNvSpPr txBox="1"/>
          <p:nvPr/>
        </p:nvSpPr>
        <p:spPr>
          <a:xfrm>
            <a:off x="4332496" y="4315960"/>
            <a:ext cx="1625941"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0" i="0" u="none" strike="noStrike" kern="1200" cap="none" spc="0" baseline="0" dirty="0">
                <a:solidFill>
                  <a:srgbClr val="000000"/>
                </a:solidFill>
                <a:uFillTx/>
                <a:latin typeface="Calibri"/>
              </a:rPr>
              <a:t>Experiment Tracking</a:t>
            </a:r>
            <a:endParaRPr lang="de-CH" sz="2800" b="0" i="0" u="none" strike="noStrike" kern="1200" cap="none" spc="0" baseline="0" dirty="0">
              <a:solidFill>
                <a:srgbClr val="000000"/>
              </a:solidFill>
              <a:uFillTx/>
              <a:latin typeface="Calibri"/>
            </a:endParaRPr>
          </a:p>
        </p:txBody>
      </p:sp>
      <p:sp>
        <p:nvSpPr>
          <p:cNvPr id="63" name="Double Bracket 17">
            <a:extLst>
              <a:ext uri="{FF2B5EF4-FFF2-40B4-BE49-F238E27FC236}">
                <a16:creationId xmlns:a16="http://schemas.microsoft.com/office/drawing/2014/main" id="{D82EBB42-C3C9-DFDD-8268-03008AD3E5DB}"/>
              </a:ext>
            </a:extLst>
          </p:cNvPr>
          <p:cNvSpPr/>
          <p:nvPr/>
        </p:nvSpPr>
        <p:spPr>
          <a:xfrm>
            <a:off x="4398847" y="4440638"/>
            <a:ext cx="1476822" cy="5181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2" name="TextBox 16">
            <a:extLst>
              <a:ext uri="{FF2B5EF4-FFF2-40B4-BE49-F238E27FC236}">
                <a16:creationId xmlns:a16="http://schemas.microsoft.com/office/drawing/2014/main" id="{CD8EABDD-8EE8-FD6F-600F-142140CA3BC4}"/>
              </a:ext>
            </a:extLst>
          </p:cNvPr>
          <p:cNvSpPr txBox="1"/>
          <p:nvPr/>
        </p:nvSpPr>
        <p:spPr>
          <a:xfrm>
            <a:off x="8449805" y="4238634"/>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3" name="Double Bracket 17">
            <a:extLst>
              <a:ext uri="{FF2B5EF4-FFF2-40B4-BE49-F238E27FC236}">
                <a16:creationId xmlns:a16="http://schemas.microsoft.com/office/drawing/2014/main" id="{39DF5D34-AC33-4766-8C60-340D31A0B20F}"/>
              </a:ext>
            </a:extLst>
          </p:cNvPr>
          <p:cNvSpPr/>
          <p:nvPr/>
        </p:nvSpPr>
        <p:spPr>
          <a:xfrm>
            <a:off x="8516155" y="4363313"/>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4" name="Rectangle: Rounded Corners 7">
            <a:extLst>
              <a:ext uri="{FF2B5EF4-FFF2-40B4-BE49-F238E27FC236}">
                <a16:creationId xmlns:a16="http://schemas.microsoft.com/office/drawing/2014/main" id="{DBAECF8E-0B27-BFB5-9707-9783AEA30B2E}"/>
              </a:ext>
            </a:extLst>
          </p:cNvPr>
          <p:cNvSpPr/>
          <p:nvPr/>
        </p:nvSpPr>
        <p:spPr>
          <a:xfrm>
            <a:off x="871560" y="33794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tx2">
              <a:lumMod val="25000"/>
              <a:lumOff val="75000"/>
            </a:schemeClr>
          </a:solidFill>
          <a:ln w="38103" cap="flat">
            <a:solidFill>
              <a:schemeClr val="tx2">
                <a:lumMod val="75000"/>
                <a:lumOff val="2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27" name="Picture 26">
            <a:extLst>
              <a:ext uri="{FF2B5EF4-FFF2-40B4-BE49-F238E27FC236}">
                <a16:creationId xmlns:a16="http://schemas.microsoft.com/office/drawing/2014/main" id="{7411F3D0-27F0-6B22-F6D4-93EA78E93E38}"/>
              </a:ext>
            </a:extLst>
          </p:cNvPr>
          <p:cNvPicPr>
            <a:picLocks noChangeAspect="1"/>
          </p:cNvPicPr>
          <p:nvPr/>
        </p:nvPicPr>
        <p:blipFill>
          <a:blip r:embed="rId8"/>
          <a:stretch>
            <a:fillRect/>
          </a:stretch>
        </p:blipFill>
        <p:spPr>
          <a:xfrm>
            <a:off x="1468762" y="1979228"/>
            <a:ext cx="2049281" cy="1031611"/>
          </a:xfrm>
          <a:prstGeom prst="rect">
            <a:avLst/>
          </a:prstGeom>
        </p:spPr>
      </p:pic>
      <p:sp>
        <p:nvSpPr>
          <p:cNvPr id="28" name="TextBox 16">
            <a:extLst>
              <a:ext uri="{FF2B5EF4-FFF2-40B4-BE49-F238E27FC236}">
                <a16:creationId xmlns:a16="http://schemas.microsoft.com/office/drawing/2014/main" id="{1E289E26-114E-A1D0-3720-70B0D5ED40FE}"/>
              </a:ext>
            </a:extLst>
          </p:cNvPr>
          <p:cNvSpPr txBox="1"/>
          <p:nvPr/>
        </p:nvSpPr>
        <p:spPr>
          <a:xfrm>
            <a:off x="1403032" y="704678"/>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Model Artifact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dirty="0">
                <a:solidFill>
                  <a:srgbClr val="000000"/>
                </a:solidFill>
                <a:latin typeface="Calibri"/>
              </a:rPr>
              <a:t>Storage</a:t>
            </a:r>
            <a:endParaRPr lang="de-CH" sz="3600" b="0" i="0" u="none" strike="noStrike" kern="1200" cap="none" spc="0" baseline="0" dirty="0">
              <a:solidFill>
                <a:srgbClr val="000000"/>
              </a:solidFill>
              <a:uFillTx/>
              <a:latin typeface="Calibri"/>
            </a:endParaRPr>
          </a:p>
        </p:txBody>
      </p:sp>
      <p:sp>
        <p:nvSpPr>
          <p:cNvPr id="29" name="Double Bracket 17">
            <a:extLst>
              <a:ext uri="{FF2B5EF4-FFF2-40B4-BE49-F238E27FC236}">
                <a16:creationId xmlns:a16="http://schemas.microsoft.com/office/drawing/2014/main" id="{6636A29C-5BF9-04C2-F57A-7872015BEC6E}"/>
              </a:ext>
            </a:extLst>
          </p:cNvPr>
          <p:cNvSpPr/>
          <p:nvPr/>
        </p:nvSpPr>
        <p:spPr>
          <a:xfrm>
            <a:off x="1403032" y="811747"/>
            <a:ext cx="2342025"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3" name="Picture 32">
            <a:extLst>
              <a:ext uri="{FF2B5EF4-FFF2-40B4-BE49-F238E27FC236}">
                <a16:creationId xmlns:a16="http://schemas.microsoft.com/office/drawing/2014/main" id="{A4524101-AD7F-2A83-734F-ABA328E091C1}"/>
              </a:ext>
            </a:extLst>
          </p:cNvPr>
          <p:cNvPicPr>
            <a:picLocks noChangeAspect="1"/>
          </p:cNvPicPr>
          <p:nvPr/>
        </p:nvPicPr>
        <p:blipFill>
          <a:blip r:embed="rId9"/>
          <a:stretch>
            <a:fillRect/>
          </a:stretch>
        </p:blipFill>
        <p:spPr>
          <a:xfrm>
            <a:off x="4422980" y="5192741"/>
            <a:ext cx="2961136" cy="878303"/>
          </a:xfrm>
          <a:prstGeom prst="rect">
            <a:avLst/>
          </a:prstGeom>
        </p:spPr>
      </p:pic>
      <p:pic>
        <p:nvPicPr>
          <p:cNvPr id="5" name="Picture 4">
            <a:extLst>
              <a:ext uri="{FF2B5EF4-FFF2-40B4-BE49-F238E27FC236}">
                <a16:creationId xmlns:a16="http://schemas.microsoft.com/office/drawing/2014/main" id="{2EA6A0E1-A371-298B-EFFE-4DFE7AF5CE67}"/>
              </a:ext>
            </a:extLst>
          </p:cNvPr>
          <p:cNvPicPr>
            <a:picLocks noChangeAspect="1"/>
          </p:cNvPicPr>
          <p:nvPr/>
        </p:nvPicPr>
        <p:blipFill>
          <a:blip r:embed="rId10"/>
          <a:stretch>
            <a:fillRect/>
          </a:stretch>
        </p:blipFill>
        <p:spPr>
          <a:xfrm>
            <a:off x="8702455" y="5312066"/>
            <a:ext cx="1698155" cy="1174790"/>
          </a:xfrm>
          <a:prstGeom prst="rect">
            <a:avLst/>
          </a:prstGeom>
        </p:spPr>
      </p:pic>
    </p:spTree>
    <p:extLst>
      <p:ext uri="{BB962C8B-B14F-4D97-AF65-F5344CB8AC3E}">
        <p14:creationId xmlns:p14="http://schemas.microsoft.com/office/powerpoint/2010/main" val="371121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CBB8-4C16-FDE7-4998-254C9F3ED61F}"/>
            </a:ext>
          </a:extLst>
        </p:cNvPr>
        <p:cNvGrpSpPr/>
        <p:nvPr/>
      </p:nvGrpSpPr>
      <p:grpSpPr>
        <a:xfrm>
          <a:off x="0" y="0"/>
          <a:ext cx="0" cy="0"/>
          <a:chOff x="0" y="0"/>
          <a:chExt cx="0" cy="0"/>
        </a:xfrm>
      </p:grpSpPr>
      <p:sp>
        <p:nvSpPr>
          <p:cNvPr id="6" name="Rectangle: Rounded Corners 7">
            <a:extLst>
              <a:ext uri="{FF2B5EF4-FFF2-40B4-BE49-F238E27FC236}">
                <a16:creationId xmlns:a16="http://schemas.microsoft.com/office/drawing/2014/main" id="{2BC2D9C7-45E8-A571-26E3-C45CE6182D6F}"/>
              </a:ext>
            </a:extLst>
          </p:cNvPr>
          <p:cNvSpPr/>
          <p:nvPr/>
        </p:nvSpPr>
        <p:spPr>
          <a:xfrm>
            <a:off x="7880592" y="33389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3" name="Picture 14" descr="A blue and black logo&#10;&#10;Description automatically generated">
            <a:extLst>
              <a:ext uri="{FF2B5EF4-FFF2-40B4-BE49-F238E27FC236}">
                <a16:creationId xmlns:a16="http://schemas.microsoft.com/office/drawing/2014/main" id="{4551E4F2-5195-0669-D26B-C6E850EFF904}"/>
              </a:ext>
            </a:extLst>
          </p:cNvPr>
          <p:cNvPicPr>
            <a:picLocks noChangeAspect="1"/>
          </p:cNvPicPr>
          <p:nvPr/>
        </p:nvPicPr>
        <p:blipFill>
          <a:blip r:embed="rId2"/>
          <a:stretch>
            <a:fillRect/>
          </a:stretch>
        </p:blipFill>
        <p:spPr>
          <a:xfrm>
            <a:off x="8716054" y="447944"/>
            <a:ext cx="1625940" cy="596179"/>
          </a:xfrm>
          <a:prstGeom prst="rect">
            <a:avLst/>
          </a:prstGeom>
          <a:noFill/>
          <a:ln cap="flat">
            <a:noFill/>
          </a:ln>
        </p:spPr>
      </p:pic>
      <p:sp>
        <p:nvSpPr>
          <p:cNvPr id="15" name="TextBox 16">
            <a:extLst>
              <a:ext uri="{FF2B5EF4-FFF2-40B4-BE49-F238E27FC236}">
                <a16:creationId xmlns:a16="http://schemas.microsoft.com/office/drawing/2014/main" id="{2C748BD7-B881-8FE5-BFF1-026CAD4FDF3D}"/>
              </a:ext>
            </a:extLst>
          </p:cNvPr>
          <p:cNvSpPr txBox="1"/>
          <p:nvPr/>
        </p:nvSpPr>
        <p:spPr>
          <a:xfrm>
            <a:off x="8323750" y="1071134"/>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6" name="Double Bracket 17">
            <a:extLst>
              <a:ext uri="{FF2B5EF4-FFF2-40B4-BE49-F238E27FC236}">
                <a16:creationId xmlns:a16="http://schemas.microsoft.com/office/drawing/2014/main" id="{53815C77-D018-2877-05DA-FD84C9663D24}"/>
              </a:ext>
            </a:extLst>
          </p:cNvPr>
          <p:cNvSpPr/>
          <p:nvPr/>
        </p:nvSpPr>
        <p:spPr>
          <a:xfrm>
            <a:off x="8390100" y="1195813"/>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6" name="Picture 35">
            <a:extLst>
              <a:ext uri="{FF2B5EF4-FFF2-40B4-BE49-F238E27FC236}">
                <a16:creationId xmlns:a16="http://schemas.microsoft.com/office/drawing/2014/main" id="{2D0920DF-B86C-8E9D-55D4-FDF5EDBB7732}"/>
              </a:ext>
            </a:extLst>
          </p:cNvPr>
          <p:cNvPicPr>
            <a:picLocks noChangeAspect="1"/>
          </p:cNvPicPr>
          <p:nvPr/>
        </p:nvPicPr>
        <p:blipFill>
          <a:blip r:embed="rId3"/>
          <a:stretch>
            <a:fillRect/>
          </a:stretch>
        </p:blipFill>
        <p:spPr>
          <a:xfrm>
            <a:off x="8552334" y="1979228"/>
            <a:ext cx="2058655" cy="1179679"/>
          </a:xfrm>
          <a:prstGeom prst="rect">
            <a:avLst/>
          </a:prstGeom>
        </p:spPr>
      </p:pic>
      <p:sp>
        <p:nvSpPr>
          <p:cNvPr id="42" name="Rectangle: Rounded Corners 7">
            <a:extLst>
              <a:ext uri="{FF2B5EF4-FFF2-40B4-BE49-F238E27FC236}">
                <a16:creationId xmlns:a16="http://schemas.microsoft.com/office/drawing/2014/main" id="{D35366A2-8367-AFCB-9281-71F3424365B5}"/>
              </a:ext>
            </a:extLst>
          </p:cNvPr>
          <p:cNvSpPr/>
          <p:nvPr/>
        </p:nvSpPr>
        <p:spPr>
          <a:xfrm>
            <a:off x="4271643"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3" name="Picture 14" descr="A blue and black logo&#10;&#10;Description automatically generated">
            <a:extLst>
              <a:ext uri="{FF2B5EF4-FFF2-40B4-BE49-F238E27FC236}">
                <a16:creationId xmlns:a16="http://schemas.microsoft.com/office/drawing/2014/main" id="{6E5C36EA-290A-FCA1-7253-FF7305F6D53F}"/>
              </a:ext>
            </a:extLst>
          </p:cNvPr>
          <p:cNvPicPr>
            <a:picLocks noChangeAspect="1"/>
          </p:cNvPicPr>
          <p:nvPr/>
        </p:nvPicPr>
        <p:blipFill>
          <a:blip r:embed="rId2"/>
          <a:stretch>
            <a:fillRect/>
          </a:stretch>
        </p:blipFill>
        <p:spPr>
          <a:xfrm>
            <a:off x="5107105" y="434780"/>
            <a:ext cx="1625940" cy="596179"/>
          </a:xfrm>
          <a:prstGeom prst="rect">
            <a:avLst/>
          </a:prstGeom>
          <a:noFill/>
          <a:ln cap="flat">
            <a:noFill/>
          </a:ln>
        </p:spPr>
      </p:pic>
      <p:sp>
        <p:nvSpPr>
          <p:cNvPr id="44" name="TextBox 16">
            <a:extLst>
              <a:ext uri="{FF2B5EF4-FFF2-40B4-BE49-F238E27FC236}">
                <a16:creationId xmlns:a16="http://schemas.microsoft.com/office/drawing/2014/main" id="{B3A61E0E-54A1-2657-791B-B171F8E2E36E}"/>
              </a:ext>
            </a:extLst>
          </p:cNvPr>
          <p:cNvSpPr txBox="1"/>
          <p:nvPr/>
        </p:nvSpPr>
        <p:spPr>
          <a:xfrm>
            <a:off x="4714801" y="1057970"/>
            <a:ext cx="2345131" cy="954107"/>
          </a:xfrm>
          <a:prstGeom prst="rect">
            <a:avLst/>
          </a:prstGeom>
          <a:noFill/>
          <a:ln cap="flat">
            <a:solidFill>
              <a:schemeClr val="accent2">
                <a:lumMod val="75000"/>
              </a:schemeClr>
            </a:solid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45" name="Double Bracket 17">
            <a:extLst>
              <a:ext uri="{FF2B5EF4-FFF2-40B4-BE49-F238E27FC236}">
                <a16:creationId xmlns:a16="http://schemas.microsoft.com/office/drawing/2014/main" id="{9B849A61-ADB2-3141-793A-9E6CACD50A59}"/>
              </a:ext>
            </a:extLst>
          </p:cNvPr>
          <p:cNvSpPr/>
          <p:nvPr/>
        </p:nvSpPr>
        <p:spPr>
          <a:xfrm>
            <a:off x="4781151"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58" name="Picture 57">
            <a:extLst>
              <a:ext uri="{FF2B5EF4-FFF2-40B4-BE49-F238E27FC236}">
                <a16:creationId xmlns:a16="http://schemas.microsoft.com/office/drawing/2014/main" id="{B057960B-050C-1B37-36C3-001A153EBB4A}"/>
              </a:ext>
            </a:extLst>
          </p:cNvPr>
          <p:cNvPicPr>
            <a:picLocks noChangeAspect="1"/>
          </p:cNvPicPr>
          <p:nvPr/>
        </p:nvPicPr>
        <p:blipFill>
          <a:blip r:embed="rId4"/>
          <a:stretch>
            <a:fillRect/>
          </a:stretch>
        </p:blipFill>
        <p:spPr>
          <a:xfrm>
            <a:off x="4571852" y="2171642"/>
            <a:ext cx="2590800" cy="904875"/>
          </a:xfrm>
          <a:prstGeom prst="rect">
            <a:avLst/>
          </a:prstGeom>
        </p:spPr>
      </p:pic>
      <p:sp>
        <p:nvSpPr>
          <p:cNvPr id="5" name="Rectangle: Rounded Corners 7">
            <a:extLst>
              <a:ext uri="{FF2B5EF4-FFF2-40B4-BE49-F238E27FC236}">
                <a16:creationId xmlns:a16="http://schemas.microsoft.com/office/drawing/2014/main" id="{5FF4E53D-E567-7960-BCAE-ABF4777C4780}"/>
              </a:ext>
            </a:extLst>
          </p:cNvPr>
          <p:cNvSpPr/>
          <p:nvPr/>
        </p:nvSpPr>
        <p:spPr>
          <a:xfrm>
            <a:off x="4176226" y="3594748"/>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2">
              <a:lumMod val="20000"/>
              <a:lumOff val="80000"/>
            </a:schemeClr>
          </a:solid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8" name="TextBox 16">
            <a:extLst>
              <a:ext uri="{FF2B5EF4-FFF2-40B4-BE49-F238E27FC236}">
                <a16:creationId xmlns:a16="http://schemas.microsoft.com/office/drawing/2014/main" id="{A6DEAA5B-838D-8EE4-E25C-1F7F0D819A5D}"/>
              </a:ext>
            </a:extLst>
          </p:cNvPr>
          <p:cNvSpPr txBox="1"/>
          <p:nvPr/>
        </p:nvSpPr>
        <p:spPr>
          <a:xfrm>
            <a:off x="4265646" y="3775303"/>
            <a:ext cx="3039932" cy="707886"/>
          </a:xfrm>
          <a:prstGeom prst="rect">
            <a:avLst/>
          </a:prstGeom>
          <a:solidFill>
            <a:schemeClr val="accent2">
              <a:lumMod val="20000"/>
              <a:lumOff val="80000"/>
            </a:schemeClr>
          </a:solidFill>
          <a:ln cap="flat">
            <a:solidFill>
              <a:schemeClr val="accent2">
                <a:lumMod val="20000"/>
                <a:lumOff val="80000"/>
              </a:schemeClr>
            </a:solid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de-CH" sz="2000" b="0" i="0" u="none" strike="noStrike" kern="1200" cap="none" spc="0" baseline="0" dirty="0">
                <a:solidFill>
                  <a:srgbClr val="000000"/>
                </a:solidFill>
                <a:uFillTx/>
                <a:latin typeface="Calibri"/>
              </a:rPr>
              <a:t>ML-Training, RiskLab Workspace, Databricks Jobs</a:t>
            </a:r>
          </a:p>
        </p:txBody>
      </p:sp>
      <p:sp>
        <p:nvSpPr>
          <p:cNvPr id="9" name="Double Bracket 17">
            <a:extLst>
              <a:ext uri="{FF2B5EF4-FFF2-40B4-BE49-F238E27FC236}">
                <a16:creationId xmlns:a16="http://schemas.microsoft.com/office/drawing/2014/main" id="{A6113882-23D9-E363-4065-AB055EFDC9AF}"/>
              </a:ext>
            </a:extLst>
          </p:cNvPr>
          <p:cNvSpPr/>
          <p:nvPr/>
        </p:nvSpPr>
        <p:spPr>
          <a:xfrm>
            <a:off x="4327512" y="3810485"/>
            <a:ext cx="2893095"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17" name="Rectangle: Rounded Corners 7">
            <a:extLst>
              <a:ext uri="{FF2B5EF4-FFF2-40B4-BE49-F238E27FC236}">
                <a16:creationId xmlns:a16="http://schemas.microsoft.com/office/drawing/2014/main" id="{6344B2C6-F2BE-5C92-9575-857273AE9B8D}"/>
              </a:ext>
            </a:extLst>
          </p:cNvPr>
          <p:cNvSpPr/>
          <p:nvPr/>
        </p:nvSpPr>
        <p:spPr>
          <a:xfrm>
            <a:off x="7880592" y="3594748"/>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2">
              <a:lumMod val="20000"/>
              <a:lumOff val="80000"/>
            </a:schemeClr>
          </a:solid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8" name="TextBox 16">
            <a:extLst>
              <a:ext uri="{FF2B5EF4-FFF2-40B4-BE49-F238E27FC236}">
                <a16:creationId xmlns:a16="http://schemas.microsoft.com/office/drawing/2014/main" id="{C201D4ED-590D-CC2D-6DF0-2E544923187E}"/>
              </a:ext>
            </a:extLst>
          </p:cNvPr>
          <p:cNvSpPr txBox="1"/>
          <p:nvPr/>
        </p:nvSpPr>
        <p:spPr>
          <a:xfrm>
            <a:off x="8260720" y="3900613"/>
            <a:ext cx="2451373"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ML-Training, CT</a:t>
            </a:r>
            <a:endParaRPr lang="de-CH" sz="3200" b="0" i="0" u="none" strike="noStrike" kern="1200" cap="none" spc="0" baseline="0" dirty="0">
              <a:solidFill>
                <a:srgbClr val="000000"/>
              </a:solidFill>
              <a:uFillTx/>
              <a:latin typeface="Calibri"/>
            </a:endParaRPr>
          </a:p>
        </p:txBody>
      </p:sp>
      <p:sp>
        <p:nvSpPr>
          <p:cNvPr id="19" name="Double Bracket 17">
            <a:extLst>
              <a:ext uri="{FF2B5EF4-FFF2-40B4-BE49-F238E27FC236}">
                <a16:creationId xmlns:a16="http://schemas.microsoft.com/office/drawing/2014/main" id="{D6328301-4AF0-85BE-596C-D65F95A3A5DF}"/>
              </a:ext>
            </a:extLst>
          </p:cNvPr>
          <p:cNvSpPr/>
          <p:nvPr/>
        </p:nvSpPr>
        <p:spPr>
          <a:xfrm>
            <a:off x="8293158" y="3798313"/>
            <a:ext cx="2386495"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25" name="Rectangle: Rounded Corners 7">
            <a:extLst>
              <a:ext uri="{FF2B5EF4-FFF2-40B4-BE49-F238E27FC236}">
                <a16:creationId xmlns:a16="http://schemas.microsoft.com/office/drawing/2014/main" id="{5BC14B00-FA81-BCB4-DAEE-BD6D3FAAE7E6}"/>
              </a:ext>
            </a:extLst>
          </p:cNvPr>
          <p:cNvSpPr/>
          <p:nvPr/>
        </p:nvSpPr>
        <p:spPr>
          <a:xfrm>
            <a:off x="412774" y="3618566"/>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2">
              <a:lumMod val="20000"/>
              <a:lumOff val="80000"/>
            </a:schemeClr>
          </a:solid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6" name="TextBox 16">
            <a:extLst>
              <a:ext uri="{FF2B5EF4-FFF2-40B4-BE49-F238E27FC236}">
                <a16:creationId xmlns:a16="http://schemas.microsoft.com/office/drawing/2014/main" id="{ACDF0391-77AA-8E06-7C5D-BDAD31098182}"/>
              </a:ext>
            </a:extLst>
          </p:cNvPr>
          <p:cNvSpPr txBox="1"/>
          <p:nvPr/>
        </p:nvSpPr>
        <p:spPr>
          <a:xfrm>
            <a:off x="412774" y="3738947"/>
            <a:ext cx="3121410"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ML Model </a:t>
            </a:r>
            <a:r>
              <a:rPr lang="en-GB" sz="2400" dirty="0">
                <a:solidFill>
                  <a:srgbClr val="000000"/>
                </a:solidFill>
                <a:latin typeface="Calibri"/>
              </a:rPr>
              <a:t>Deployment</a:t>
            </a:r>
            <a:r>
              <a:rPr lang="de-CH" sz="2400" dirty="0">
                <a:solidFill>
                  <a:srgbClr val="000000"/>
                </a:solidFill>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i="0" u="none" strike="noStrike" kern="1200" cap="none" spc="0" baseline="0" dirty="0">
                <a:solidFill>
                  <a:srgbClr val="000000"/>
                </a:solidFill>
                <a:uFillTx/>
                <a:latin typeface="Calibri"/>
              </a:rPr>
              <a:t>Serverless Model API</a:t>
            </a:r>
            <a:endParaRPr lang="de-CH" sz="3200" i="0" u="none" strike="noStrike" kern="1200" cap="none" spc="0" baseline="0" dirty="0">
              <a:solidFill>
                <a:srgbClr val="000000"/>
              </a:solidFill>
              <a:uFillTx/>
              <a:latin typeface="Calibri"/>
            </a:endParaRPr>
          </a:p>
        </p:txBody>
      </p:sp>
      <p:sp>
        <p:nvSpPr>
          <p:cNvPr id="27" name="Double Bracket 17">
            <a:extLst>
              <a:ext uri="{FF2B5EF4-FFF2-40B4-BE49-F238E27FC236}">
                <a16:creationId xmlns:a16="http://schemas.microsoft.com/office/drawing/2014/main" id="{68760453-DF94-7CA1-50DF-551194734991}"/>
              </a:ext>
            </a:extLst>
          </p:cNvPr>
          <p:cNvSpPr/>
          <p:nvPr/>
        </p:nvSpPr>
        <p:spPr>
          <a:xfrm>
            <a:off x="483599" y="3775303"/>
            <a:ext cx="3024099"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34" name="Picture 33">
            <a:extLst>
              <a:ext uri="{FF2B5EF4-FFF2-40B4-BE49-F238E27FC236}">
                <a16:creationId xmlns:a16="http://schemas.microsoft.com/office/drawing/2014/main" id="{8ADB19F4-55DF-A83E-6E31-648F7BE2522E}"/>
              </a:ext>
            </a:extLst>
          </p:cNvPr>
          <p:cNvPicPr>
            <a:picLocks noChangeAspect="1"/>
          </p:cNvPicPr>
          <p:nvPr/>
        </p:nvPicPr>
        <p:blipFill>
          <a:blip r:embed="rId5"/>
          <a:stretch>
            <a:fillRect/>
          </a:stretch>
        </p:blipFill>
        <p:spPr>
          <a:xfrm>
            <a:off x="8115970" y="4725969"/>
            <a:ext cx="1177851" cy="330920"/>
          </a:xfrm>
          <a:prstGeom prst="rect">
            <a:avLst/>
          </a:prstGeom>
        </p:spPr>
      </p:pic>
      <p:pic>
        <p:nvPicPr>
          <p:cNvPr id="35" name="Picture 34">
            <a:extLst>
              <a:ext uri="{FF2B5EF4-FFF2-40B4-BE49-F238E27FC236}">
                <a16:creationId xmlns:a16="http://schemas.microsoft.com/office/drawing/2014/main" id="{06E77B79-0A5B-BFBE-42A8-20102BD79B1A}"/>
              </a:ext>
            </a:extLst>
          </p:cNvPr>
          <p:cNvPicPr>
            <a:picLocks noChangeAspect="1"/>
          </p:cNvPicPr>
          <p:nvPr/>
        </p:nvPicPr>
        <p:blipFill>
          <a:blip r:embed="rId4"/>
          <a:stretch>
            <a:fillRect/>
          </a:stretch>
        </p:blipFill>
        <p:spPr>
          <a:xfrm>
            <a:off x="9547799" y="4685480"/>
            <a:ext cx="1217638" cy="425278"/>
          </a:xfrm>
          <a:prstGeom prst="rect">
            <a:avLst/>
          </a:prstGeom>
        </p:spPr>
      </p:pic>
      <p:pic>
        <p:nvPicPr>
          <p:cNvPr id="46" name="Picture 45">
            <a:extLst>
              <a:ext uri="{FF2B5EF4-FFF2-40B4-BE49-F238E27FC236}">
                <a16:creationId xmlns:a16="http://schemas.microsoft.com/office/drawing/2014/main" id="{FD5B48D3-95D1-0343-67D5-92058BD03EC0}"/>
              </a:ext>
            </a:extLst>
          </p:cNvPr>
          <p:cNvPicPr>
            <a:picLocks noChangeAspect="1"/>
          </p:cNvPicPr>
          <p:nvPr/>
        </p:nvPicPr>
        <p:blipFill>
          <a:blip r:embed="rId6"/>
          <a:stretch>
            <a:fillRect/>
          </a:stretch>
        </p:blipFill>
        <p:spPr>
          <a:xfrm>
            <a:off x="8315870" y="5259707"/>
            <a:ext cx="709121" cy="359257"/>
          </a:xfrm>
          <a:prstGeom prst="rect">
            <a:avLst/>
          </a:prstGeom>
        </p:spPr>
      </p:pic>
      <p:pic>
        <p:nvPicPr>
          <p:cNvPr id="51" name="Picture 50">
            <a:extLst>
              <a:ext uri="{FF2B5EF4-FFF2-40B4-BE49-F238E27FC236}">
                <a16:creationId xmlns:a16="http://schemas.microsoft.com/office/drawing/2014/main" id="{86495098-DAAD-4EBE-2534-464B0A039822}"/>
              </a:ext>
            </a:extLst>
          </p:cNvPr>
          <p:cNvPicPr>
            <a:picLocks noChangeAspect="1"/>
          </p:cNvPicPr>
          <p:nvPr/>
        </p:nvPicPr>
        <p:blipFill>
          <a:blip r:embed="rId3"/>
          <a:stretch>
            <a:fillRect/>
          </a:stretch>
        </p:blipFill>
        <p:spPr>
          <a:xfrm>
            <a:off x="9667145" y="5164627"/>
            <a:ext cx="973981" cy="558124"/>
          </a:xfrm>
          <a:prstGeom prst="rect">
            <a:avLst/>
          </a:prstGeom>
        </p:spPr>
      </p:pic>
      <p:sp>
        <p:nvSpPr>
          <p:cNvPr id="57" name="Rectangle: Rounded Corners 7">
            <a:extLst>
              <a:ext uri="{FF2B5EF4-FFF2-40B4-BE49-F238E27FC236}">
                <a16:creationId xmlns:a16="http://schemas.microsoft.com/office/drawing/2014/main" id="{C5B4D41C-BD91-C662-B4DE-4831007C8C77}"/>
              </a:ext>
            </a:extLst>
          </p:cNvPr>
          <p:cNvSpPr/>
          <p:nvPr/>
        </p:nvSpPr>
        <p:spPr>
          <a:xfrm>
            <a:off x="650818" y="1030959"/>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2">
              <a:lumMod val="20000"/>
              <a:lumOff val="80000"/>
            </a:schemeClr>
          </a:solid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9" name="TextBox 16">
            <a:extLst>
              <a:ext uri="{FF2B5EF4-FFF2-40B4-BE49-F238E27FC236}">
                <a16:creationId xmlns:a16="http://schemas.microsoft.com/office/drawing/2014/main" id="{95CB4683-33F8-EFE0-DCAC-56E508184F24}"/>
              </a:ext>
            </a:extLst>
          </p:cNvPr>
          <p:cNvSpPr txBox="1"/>
          <p:nvPr/>
        </p:nvSpPr>
        <p:spPr>
          <a:xfrm>
            <a:off x="1036725" y="1229730"/>
            <a:ext cx="2510313" cy="707886"/>
          </a:xfrm>
          <a:prstGeom prst="rect">
            <a:avLst/>
          </a:prstGeom>
          <a:solidFill>
            <a:schemeClr val="accent2">
              <a:lumMod val="20000"/>
              <a:lumOff val="80000"/>
            </a:schemeClr>
          </a:solidFill>
          <a:ln cap="flat">
            <a:solidFill>
              <a:schemeClr val="accent2">
                <a:lumMod val="20000"/>
                <a:lumOff val="80000"/>
              </a:schemeClr>
            </a:solid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ML Model API +</a:t>
            </a:r>
            <a:endParaRPr lang="en-GB" sz="2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ML App Hosting</a:t>
            </a:r>
            <a:endParaRPr lang="en-GB" sz="2800" dirty="0">
              <a:solidFill>
                <a:srgbClr val="000000"/>
              </a:solidFill>
              <a:latin typeface="Calibri"/>
            </a:endParaRPr>
          </a:p>
        </p:txBody>
      </p:sp>
      <p:sp>
        <p:nvSpPr>
          <p:cNvPr id="61" name="Double Bracket 17">
            <a:extLst>
              <a:ext uri="{FF2B5EF4-FFF2-40B4-BE49-F238E27FC236}">
                <a16:creationId xmlns:a16="http://schemas.microsoft.com/office/drawing/2014/main" id="{F4D5D96B-CF71-73F5-03B8-676019A203A1}"/>
              </a:ext>
            </a:extLst>
          </p:cNvPr>
          <p:cNvSpPr/>
          <p:nvPr/>
        </p:nvSpPr>
        <p:spPr>
          <a:xfrm>
            <a:off x="1119383" y="1246696"/>
            <a:ext cx="2386495"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chemeClr val="accent2">
                <a:lumMod val="75000"/>
              </a:schemeClr>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2" name="Picture 1">
            <a:extLst>
              <a:ext uri="{FF2B5EF4-FFF2-40B4-BE49-F238E27FC236}">
                <a16:creationId xmlns:a16="http://schemas.microsoft.com/office/drawing/2014/main" id="{C7C0D5AF-8FCC-B281-95B3-6205FED31F45}"/>
              </a:ext>
            </a:extLst>
          </p:cNvPr>
          <p:cNvPicPr>
            <a:picLocks noChangeAspect="1"/>
          </p:cNvPicPr>
          <p:nvPr/>
        </p:nvPicPr>
        <p:blipFill>
          <a:blip r:embed="rId5"/>
          <a:stretch>
            <a:fillRect/>
          </a:stretch>
        </p:blipFill>
        <p:spPr>
          <a:xfrm>
            <a:off x="922090" y="2218658"/>
            <a:ext cx="2640313" cy="741802"/>
          </a:xfrm>
          <a:prstGeom prst="rect">
            <a:avLst/>
          </a:prstGeom>
          <a:solidFill>
            <a:schemeClr val="accent2">
              <a:lumMod val="20000"/>
              <a:lumOff val="80000"/>
            </a:schemeClr>
          </a:solidFill>
          <a:ln>
            <a:solidFill>
              <a:srgbClr val="FFFFFF"/>
            </a:solidFill>
          </a:ln>
        </p:spPr>
      </p:pic>
      <p:pic>
        <p:nvPicPr>
          <p:cNvPr id="4" name="Picture 3">
            <a:extLst>
              <a:ext uri="{FF2B5EF4-FFF2-40B4-BE49-F238E27FC236}">
                <a16:creationId xmlns:a16="http://schemas.microsoft.com/office/drawing/2014/main" id="{5196C71B-004B-ED76-EB5D-ED177AC0FCFD}"/>
              </a:ext>
            </a:extLst>
          </p:cNvPr>
          <p:cNvPicPr>
            <a:picLocks noChangeAspect="1"/>
          </p:cNvPicPr>
          <p:nvPr/>
        </p:nvPicPr>
        <p:blipFill>
          <a:blip r:embed="rId7"/>
          <a:stretch>
            <a:fillRect/>
          </a:stretch>
        </p:blipFill>
        <p:spPr>
          <a:xfrm>
            <a:off x="4988961" y="4499602"/>
            <a:ext cx="1698155" cy="1174790"/>
          </a:xfrm>
          <a:prstGeom prst="rect">
            <a:avLst/>
          </a:prstGeom>
        </p:spPr>
      </p:pic>
      <p:pic>
        <p:nvPicPr>
          <p:cNvPr id="10" name="Picture 9">
            <a:extLst>
              <a:ext uri="{FF2B5EF4-FFF2-40B4-BE49-F238E27FC236}">
                <a16:creationId xmlns:a16="http://schemas.microsoft.com/office/drawing/2014/main" id="{32CE8FF1-FD95-0EF6-E838-55F28DB38C94}"/>
              </a:ext>
            </a:extLst>
          </p:cNvPr>
          <p:cNvPicPr>
            <a:picLocks noChangeAspect="1"/>
          </p:cNvPicPr>
          <p:nvPr/>
        </p:nvPicPr>
        <p:blipFill>
          <a:blip r:embed="rId7"/>
          <a:stretch>
            <a:fillRect/>
          </a:stretch>
        </p:blipFill>
        <p:spPr>
          <a:xfrm>
            <a:off x="1159305" y="4552288"/>
            <a:ext cx="1698155" cy="1174790"/>
          </a:xfrm>
          <a:prstGeom prst="rect">
            <a:avLst/>
          </a:prstGeom>
        </p:spPr>
      </p:pic>
    </p:spTree>
    <p:extLst>
      <p:ext uri="{BB962C8B-B14F-4D97-AF65-F5344CB8AC3E}">
        <p14:creationId xmlns:p14="http://schemas.microsoft.com/office/powerpoint/2010/main" val="406429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C1661-AAEF-517B-28E1-EC0FA845E9F6}"/>
            </a:ext>
          </a:extLst>
        </p:cNvPr>
        <p:cNvGrpSpPr/>
        <p:nvPr/>
      </p:nvGrpSpPr>
      <p:grpSpPr>
        <a:xfrm>
          <a:off x="0" y="0"/>
          <a:ext cx="0" cy="0"/>
          <a:chOff x="0" y="0"/>
          <a:chExt cx="0" cy="0"/>
        </a:xfrm>
      </p:grpSpPr>
      <p:sp>
        <p:nvSpPr>
          <p:cNvPr id="6" name="Rectangle: Rounded Corners 7">
            <a:extLst>
              <a:ext uri="{FF2B5EF4-FFF2-40B4-BE49-F238E27FC236}">
                <a16:creationId xmlns:a16="http://schemas.microsoft.com/office/drawing/2014/main" id="{6A418848-1C34-A81E-37F5-3E8BD7747314}"/>
              </a:ext>
            </a:extLst>
          </p:cNvPr>
          <p:cNvSpPr/>
          <p:nvPr/>
        </p:nvSpPr>
        <p:spPr>
          <a:xfrm>
            <a:off x="7880592" y="33389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3" name="Picture 14" descr="A blue and black logo&#10;&#10;Description automatically generated">
            <a:extLst>
              <a:ext uri="{FF2B5EF4-FFF2-40B4-BE49-F238E27FC236}">
                <a16:creationId xmlns:a16="http://schemas.microsoft.com/office/drawing/2014/main" id="{E9D73173-C06B-6E21-70EA-18A524CE84F4}"/>
              </a:ext>
            </a:extLst>
          </p:cNvPr>
          <p:cNvPicPr>
            <a:picLocks noChangeAspect="1"/>
          </p:cNvPicPr>
          <p:nvPr/>
        </p:nvPicPr>
        <p:blipFill>
          <a:blip r:embed="rId2"/>
          <a:stretch>
            <a:fillRect/>
          </a:stretch>
        </p:blipFill>
        <p:spPr>
          <a:xfrm>
            <a:off x="8716054" y="447944"/>
            <a:ext cx="1625940" cy="596179"/>
          </a:xfrm>
          <a:prstGeom prst="rect">
            <a:avLst/>
          </a:prstGeom>
          <a:noFill/>
          <a:ln cap="flat">
            <a:noFill/>
          </a:ln>
        </p:spPr>
      </p:pic>
      <p:sp>
        <p:nvSpPr>
          <p:cNvPr id="15" name="TextBox 16">
            <a:extLst>
              <a:ext uri="{FF2B5EF4-FFF2-40B4-BE49-F238E27FC236}">
                <a16:creationId xmlns:a16="http://schemas.microsoft.com/office/drawing/2014/main" id="{6BA0F1C3-0F36-AEBB-D95E-018EBC569056}"/>
              </a:ext>
            </a:extLst>
          </p:cNvPr>
          <p:cNvSpPr txBox="1"/>
          <p:nvPr/>
        </p:nvSpPr>
        <p:spPr>
          <a:xfrm>
            <a:off x="8323750" y="1071134"/>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16" name="Double Bracket 17">
            <a:extLst>
              <a:ext uri="{FF2B5EF4-FFF2-40B4-BE49-F238E27FC236}">
                <a16:creationId xmlns:a16="http://schemas.microsoft.com/office/drawing/2014/main" id="{3DFD6A52-3B9D-2DA6-5C2E-5CEB9E65F45E}"/>
              </a:ext>
            </a:extLst>
          </p:cNvPr>
          <p:cNvSpPr/>
          <p:nvPr/>
        </p:nvSpPr>
        <p:spPr>
          <a:xfrm>
            <a:off x="8390100" y="1195813"/>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32" name="Double Bracket 18">
            <a:extLst>
              <a:ext uri="{FF2B5EF4-FFF2-40B4-BE49-F238E27FC236}">
                <a16:creationId xmlns:a16="http://schemas.microsoft.com/office/drawing/2014/main" id="{28C39021-D407-0FE1-CC87-4E4617645636}"/>
              </a:ext>
            </a:extLst>
          </p:cNvPr>
          <p:cNvSpPr/>
          <p:nvPr/>
        </p:nvSpPr>
        <p:spPr>
          <a:xfrm>
            <a:off x="9730781" y="4519044"/>
            <a:ext cx="1311853"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33" name="TextBox 19">
            <a:extLst>
              <a:ext uri="{FF2B5EF4-FFF2-40B4-BE49-F238E27FC236}">
                <a16:creationId xmlns:a16="http://schemas.microsoft.com/office/drawing/2014/main" id="{9783079F-01EB-4F6B-8B69-B32FC98EA960}"/>
              </a:ext>
            </a:extLst>
          </p:cNvPr>
          <p:cNvSpPr txBox="1"/>
          <p:nvPr/>
        </p:nvSpPr>
        <p:spPr>
          <a:xfrm>
            <a:off x="9760746" y="4340343"/>
            <a:ext cx="1329363"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dirty="0">
                <a:solidFill>
                  <a:srgbClr val="000000"/>
                </a:solidFill>
                <a:uFillTx/>
                <a:latin typeface="Calibri"/>
              </a:rPr>
              <a:t>Registry</a:t>
            </a:r>
            <a:endParaRPr lang="de-CH" sz="3200" b="0" i="0" u="none" strike="noStrike" kern="1200" cap="none" spc="0" baseline="0" dirty="0">
              <a:solidFill>
                <a:srgbClr val="000000"/>
              </a:solidFill>
              <a:uFillTx/>
              <a:latin typeface="Calibri"/>
            </a:endParaRPr>
          </a:p>
        </p:txBody>
      </p:sp>
      <p:pic>
        <p:nvPicPr>
          <p:cNvPr id="36" name="Picture 35">
            <a:extLst>
              <a:ext uri="{FF2B5EF4-FFF2-40B4-BE49-F238E27FC236}">
                <a16:creationId xmlns:a16="http://schemas.microsoft.com/office/drawing/2014/main" id="{FE3431E1-610C-43AC-B118-90ED6073E87F}"/>
              </a:ext>
            </a:extLst>
          </p:cNvPr>
          <p:cNvPicPr>
            <a:picLocks noChangeAspect="1"/>
          </p:cNvPicPr>
          <p:nvPr/>
        </p:nvPicPr>
        <p:blipFill>
          <a:blip r:embed="rId3"/>
          <a:stretch>
            <a:fillRect/>
          </a:stretch>
        </p:blipFill>
        <p:spPr>
          <a:xfrm>
            <a:off x="8552334" y="1979228"/>
            <a:ext cx="2058655" cy="1179679"/>
          </a:xfrm>
          <a:prstGeom prst="rect">
            <a:avLst/>
          </a:prstGeom>
        </p:spPr>
      </p:pic>
      <p:sp>
        <p:nvSpPr>
          <p:cNvPr id="37" name="Rectangle: Rounded Corners 7">
            <a:extLst>
              <a:ext uri="{FF2B5EF4-FFF2-40B4-BE49-F238E27FC236}">
                <a16:creationId xmlns:a16="http://schemas.microsoft.com/office/drawing/2014/main" id="{2E574A3D-E6EE-8D1A-CD67-07E9CC6CF416}"/>
              </a:ext>
            </a:extLst>
          </p:cNvPr>
          <p:cNvSpPr/>
          <p:nvPr/>
        </p:nvSpPr>
        <p:spPr>
          <a:xfrm>
            <a:off x="7939208" y="3653081"/>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38" name="Picture 14" descr="A blue and black logo&#10;&#10;Description automatically generated">
            <a:extLst>
              <a:ext uri="{FF2B5EF4-FFF2-40B4-BE49-F238E27FC236}">
                <a16:creationId xmlns:a16="http://schemas.microsoft.com/office/drawing/2014/main" id="{301B65A7-657D-7366-A65E-A3A2FF2A722E}"/>
              </a:ext>
            </a:extLst>
          </p:cNvPr>
          <p:cNvPicPr>
            <a:picLocks noChangeAspect="1"/>
          </p:cNvPicPr>
          <p:nvPr/>
        </p:nvPicPr>
        <p:blipFill>
          <a:blip r:embed="rId2"/>
          <a:stretch>
            <a:fillRect/>
          </a:stretch>
        </p:blipFill>
        <p:spPr>
          <a:xfrm>
            <a:off x="8774670" y="3767134"/>
            <a:ext cx="1625940" cy="596179"/>
          </a:xfrm>
          <a:prstGeom prst="rect">
            <a:avLst/>
          </a:prstGeom>
          <a:noFill/>
          <a:ln cap="flat">
            <a:noFill/>
          </a:ln>
        </p:spPr>
      </p:pic>
      <p:sp>
        <p:nvSpPr>
          <p:cNvPr id="39" name="TextBox 16">
            <a:extLst>
              <a:ext uri="{FF2B5EF4-FFF2-40B4-BE49-F238E27FC236}">
                <a16:creationId xmlns:a16="http://schemas.microsoft.com/office/drawing/2014/main" id="{DF5CDDF7-665E-6AF9-E1B5-3C6E5103BE24}"/>
              </a:ext>
            </a:extLst>
          </p:cNvPr>
          <p:cNvSpPr txBox="1"/>
          <p:nvPr/>
        </p:nvSpPr>
        <p:spPr>
          <a:xfrm>
            <a:off x="8038489" y="4383417"/>
            <a:ext cx="1625941"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0" i="0" u="none" strike="noStrike" kern="1200" cap="none" spc="0" baseline="0" dirty="0">
                <a:solidFill>
                  <a:srgbClr val="000000"/>
                </a:solidFill>
                <a:uFillTx/>
                <a:latin typeface="Calibri"/>
              </a:rPr>
              <a:t>Experiment Tracking</a:t>
            </a:r>
            <a:endParaRPr lang="de-CH" sz="2800" b="0" i="0" u="none" strike="noStrike" kern="1200" cap="none" spc="0" baseline="0" dirty="0">
              <a:solidFill>
                <a:srgbClr val="000000"/>
              </a:solidFill>
              <a:uFillTx/>
              <a:latin typeface="Calibri"/>
            </a:endParaRPr>
          </a:p>
        </p:txBody>
      </p:sp>
      <p:sp>
        <p:nvSpPr>
          <p:cNvPr id="40" name="Double Bracket 17">
            <a:extLst>
              <a:ext uri="{FF2B5EF4-FFF2-40B4-BE49-F238E27FC236}">
                <a16:creationId xmlns:a16="http://schemas.microsoft.com/office/drawing/2014/main" id="{74DE25AD-4492-4C5F-BAC6-7422A53B1BF2}"/>
              </a:ext>
            </a:extLst>
          </p:cNvPr>
          <p:cNvSpPr/>
          <p:nvPr/>
        </p:nvSpPr>
        <p:spPr>
          <a:xfrm>
            <a:off x="8104840" y="4508095"/>
            <a:ext cx="1476822" cy="5181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42" name="Rectangle: Rounded Corners 7">
            <a:extLst>
              <a:ext uri="{FF2B5EF4-FFF2-40B4-BE49-F238E27FC236}">
                <a16:creationId xmlns:a16="http://schemas.microsoft.com/office/drawing/2014/main" id="{B93D8BB1-9B54-93D3-9715-1EC715FD9057}"/>
              </a:ext>
            </a:extLst>
          </p:cNvPr>
          <p:cNvSpPr/>
          <p:nvPr/>
        </p:nvSpPr>
        <p:spPr>
          <a:xfrm>
            <a:off x="4271643"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3" name="Picture 14" descr="A blue and black logo&#10;&#10;Description automatically generated">
            <a:extLst>
              <a:ext uri="{FF2B5EF4-FFF2-40B4-BE49-F238E27FC236}">
                <a16:creationId xmlns:a16="http://schemas.microsoft.com/office/drawing/2014/main" id="{69BA1D42-EB90-E5F4-78DC-ED61ABF00CE7}"/>
              </a:ext>
            </a:extLst>
          </p:cNvPr>
          <p:cNvPicPr>
            <a:picLocks noChangeAspect="1"/>
          </p:cNvPicPr>
          <p:nvPr/>
        </p:nvPicPr>
        <p:blipFill>
          <a:blip r:embed="rId2"/>
          <a:stretch>
            <a:fillRect/>
          </a:stretch>
        </p:blipFill>
        <p:spPr>
          <a:xfrm>
            <a:off x="5107105" y="434780"/>
            <a:ext cx="1625940" cy="596179"/>
          </a:xfrm>
          <a:prstGeom prst="rect">
            <a:avLst/>
          </a:prstGeom>
          <a:noFill/>
          <a:ln cap="flat">
            <a:noFill/>
          </a:ln>
        </p:spPr>
      </p:pic>
      <p:sp>
        <p:nvSpPr>
          <p:cNvPr id="44" name="TextBox 16">
            <a:extLst>
              <a:ext uri="{FF2B5EF4-FFF2-40B4-BE49-F238E27FC236}">
                <a16:creationId xmlns:a16="http://schemas.microsoft.com/office/drawing/2014/main" id="{A44F225A-9566-C27C-1E3B-268F03A6FAE3}"/>
              </a:ext>
            </a:extLst>
          </p:cNvPr>
          <p:cNvSpPr txBox="1"/>
          <p:nvPr/>
        </p:nvSpPr>
        <p:spPr>
          <a:xfrm>
            <a:off x="4714801" y="1057970"/>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45" name="Double Bracket 17">
            <a:extLst>
              <a:ext uri="{FF2B5EF4-FFF2-40B4-BE49-F238E27FC236}">
                <a16:creationId xmlns:a16="http://schemas.microsoft.com/office/drawing/2014/main" id="{7E9CDBFF-0AD5-B955-6D4D-C9F77170D81E}"/>
              </a:ext>
            </a:extLst>
          </p:cNvPr>
          <p:cNvSpPr/>
          <p:nvPr/>
        </p:nvSpPr>
        <p:spPr>
          <a:xfrm>
            <a:off x="4781151"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47" name="Rectangle: Rounded Corners 7">
            <a:extLst>
              <a:ext uri="{FF2B5EF4-FFF2-40B4-BE49-F238E27FC236}">
                <a16:creationId xmlns:a16="http://schemas.microsoft.com/office/drawing/2014/main" id="{2023E797-623A-64CA-0CE3-035259529952}"/>
              </a:ext>
            </a:extLst>
          </p:cNvPr>
          <p:cNvSpPr/>
          <p:nvPr/>
        </p:nvSpPr>
        <p:spPr>
          <a:xfrm>
            <a:off x="793767" y="320727"/>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48" name="Picture 14" descr="A blue and black logo&#10;&#10;Description automatically generated">
            <a:extLst>
              <a:ext uri="{FF2B5EF4-FFF2-40B4-BE49-F238E27FC236}">
                <a16:creationId xmlns:a16="http://schemas.microsoft.com/office/drawing/2014/main" id="{27A68833-1401-7B43-0526-B3AC3FA86679}"/>
              </a:ext>
            </a:extLst>
          </p:cNvPr>
          <p:cNvPicPr>
            <a:picLocks noChangeAspect="1"/>
          </p:cNvPicPr>
          <p:nvPr/>
        </p:nvPicPr>
        <p:blipFill>
          <a:blip r:embed="rId2"/>
          <a:stretch>
            <a:fillRect/>
          </a:stretch>
        </p:blipFill>
        <p:spPr>
          <a:xfrm>
            <a:off x="1629229" y="434780"/>
            <a:ext cx="1625940" cy="596179"/>
          </a:xfrm>
          <a:prstGeom prst="rect">
            <a:avLst/>
          </a:prstGeom>
          <a:noFill/>
          <a:ln cap="flat">
            <a:noFill/>
          </a:ln>
        </p:spPr>
      </p:pic>
      <p:sp>
        <p:nvSpPr>
          <p:cNvPr id="49" name="TextBox 16">
            <a:extLst>
              <a:ext uri="{FF2B5EF4-FFF2-40B4-BE49-F238E27FC236}">
                <a16:creationId xmlns:a16="http://schemas.microsoft.com/office/drawing/2014/main" id="{A89336F0-5B00-C23D-C433-8EA9C58AE70C}"/>
              </a:ext>
            </a:extLst>
          </p:cNvPr>
          <p:cNvSpPr txBox="1"/>
          <p:nvPr/>
        </p:nvSpPr>
        <p:spPr>
          <a:xfrm>
            <a:off x="1236925" y="1057970"/>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50" name="Double Bracket 17">
            <a:extLst>
              <a:ext uri="{FF2B5EF4-FFF2-40B4-BE49-F238E27FC236}">
                <a16:creationId xmlns:a16="http://schemas.microsoft.com/office/drawing/2014/main" id="{8CF5C2F9-A36B-A1BE-BEBB-7642B91E7764}"/>
              </a:ext>
            </a:extLst>
          </p:cNvPr>
          <p:cNvSpPr/>
          <p:nvPr/>
        </p:nvSpPr>
        <p:spPr>
          <a:xfrm>
            <a:off x="1303275" y="1182649"/>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52" name="Rectangle: Rounded Corners 7">
            <a:extLst>
              <a:ext uri="{FF2B5EF4-FFF2-40B4-BE49-F238E27FC236}">
                <a16:creationId xmlns:a16="http://schemas.microsoft.com/office/drawing/2014/main" id="{9DF3C7F8-180A-7C50-3B5F-876381ECDB76}"/>
              </a:ext>
            </a:extLst>
          </p:cNvPr>
          <p:cNvSpPr/>
          <p:nvPr/>
        </p:nvSpPr>
        <p:spPr>
          <a:xfrm>
            <a:off x="793767" y="3507865"/>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53" name="Picture 14" descr="A blue and black logo&#10;&#10;Description automatically generated">
            <a:extLst>
              <a:ext uri="{FF2B5EF4-FFF2-40B4-BE49-F238E27FC236}">
                <a16:creationId xmlns:a16="http://schemas.microsoft.com/office/drawing/2014/main" id="{FB7EAC76-038B-B67F-2889-26974728A674}"/>
              </a:ext>
            </a:extLst>
          </p:cNvPr>
          <p:cNvPicPr>
            <a:picLocks noChangeAspect="1"/>
          </p:cNvPicPr>
          <p:nvPr/>
        </p:nvPicPr>
        <p:blipFill>
          <a:blip r:embed="rId2"/>
          <a:stretch>
            <a:fillRect/>
          </a:stretch>
        </p:blipFill>
        <p:spPr>
          <a:xfrm>
            <a:off x="1629229" y="3621918"/>
            <a:ext cx="1625940" cy="596179"/>
          </a:xfrm>
          <a:prstGeom prst="rect">
            <a:avLst/>
          </a:prstGeom>
          <a:noFill/>
          <a:ln cap="flat">
            <a:noFill/>
          </a:ln>
        </p:spPr>
      </p:pic>
      <p:sp>
        <p:nvSpPr>
          <p:cNvPr id="54" name="TextBox 16">
            <a:extLst>
              <a:ext uri="{FF2B5EF4-FFF2-40B4-BE49-F238E27FC236}">
                <a16:creationId xmlns:a16="http://schemas.microsoft.com/office/drawing/2014/main" id="{B6EF4E22-D100-04A8-FC94-9C320C67911E}"/>
              </a:ext>
            </a:extLst>
          </p:cNvPr>
          <p:cNvSpPr txBox="1"/>
          <p:nvPr/>
        </p:nvSpPr>
        <p:spPr>
          <a:xfrm>
            <a:off x="1236925" y="4245108"/>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55" name="Double Bracket 17">
            <a:extLst>
              <a:ext uri="{FF2B5EF4-FFF2-40B4-BE49-F238E27FC236}">
                <a16:creationId xmlns:a16="http://schemas.microsoft.com/office/drawing/2014/main" id="{1FDA098F-959E-71A8-4533-F329A1D279DB}"/>
              </a:ext>
            </a:extLst>
          </p:cNvPr>
          <p:cNvSpPr/>
          <p:nvPr/>
        </p:nvSpPr>
        <p:spPr>
          <a:xfrm>
            <a:off x="1303275" y="4369787"/>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58" name="Picture 57">
            <a:extLst>
              <a:ext uri="{FF2B5EF4-FFF2-40B4-BE49-F238E27FC236}">
                <a16:creationId xmlns:a16="http://schemas.microsoft.com/office/drawing/2014/main" id="{997D80F7-E2E3-0430-D5FB-DA6D8B659182}"/>
              </a:ext>
            </a:extLst>
          </p:cNvPr>
          <p:cNvPicPr>
            <a:picLocks noChangeAspect="1"/>
          </p:cNvPicPr>
          <p:nvPr/>
        </p:nvPicPr>
        <p:blipFill>
          <a:blip r:embed="rId4"/>
          <a:stretch>
            <a:fillRect/>
          </a:stretch>
        </p:blipFill>
        <p:spPr>
          <a:xfrm>
            <a:off x="4571852" y="2171642"/>
            <a:ext cx="2590800" cy="904875"/>
          </a:xfrm>
          <a:prstGeom prst="rect">
            <a:avLst/>
          </a:prstGeom>
        </p:spPr>
      </p:pic>
      <p:pic>
        <p:nvPicPr>
          <p:cNvPr id="60" name="Picture 59">
            <a:extLst>
              <a:ext uri="{FF2B5EF4-FFF2-40B4-BE49-F238E27FC236}">
                <a16:creationId xmlns:a16="http://schemas.microsoft.com/office/drawing/2014/main" id="{9DC1CFA1-B096-8367-ADFA-7F9D4F98B4DA}"/>
              </a:ext>
            </a:extLst>
          </p:cNvPr>
          <p:cNvPicPr>
            <a:picLocks noChangeAspect="1"/>
          </p:cNvPicPr>
          <p:nvPr/>
        </p:nvPicPr>
        <p:blipFill>
          <a:blip r:embed="rId5"/>
          <a:stretch>
            <a:fillRect/>
          </a:stretch>
        </p:blipFill>
        <p:spPr>
          <a:xfrm>
            <a:off x="1236925" y="2181003"/>
            <a:ext cx="2344737" cy="800782"/>
          </a:xfrm>
          <a:prstGeom prst="rect">
            <a:avLst/>
          </a:prstGeom>
        </p:spPr>
      </p:pic>
      <p:pic>
        <p:nvPicPr>
          <p:cNvPr id="64" name="Picture 63">
            <a:extLst>
              <a:ext uri="{FF2B5EF4-FFF2-40B4-BE49-F238E27FC236}">
                <a16:creationId xmlns:a16="http://schemas.microsoft.com/office/drawing/2014/main" id="{2AD6746D-9E75-095C-DD97-EDCBE26D596C}"/>
              </a:ext>
            </a:extLst>
          </p:cNvPr>
          <p:cNvPicPr>
            <a:picLocks noChangeAspect="1"/>
          </p:cNvPicPr>
          <p:nvPr/>
        </p:nvPicPr>
        <p:blipFill>
          <a:blip r:embed="rId6"/>
          <a:stretch>
            <a:fillRect/>
          </a:stretch>
        </p:blipFill>
        <p:spPr>
          <a:xfrm>
            <a:off x="1036234" y="5344431"/>
            <a:ext cx="2720148" cy="764232"/>
          </a:xfrm>
          <a:prstGeom prst="rect">
            <a:avLst/>
          </a:prstGeom>
        </p:spPr>
      </p:pic>
      <p:sp>
        <p:nvSpPr>
          <p:cNvPr id="70" name="Rectangle: Rounded Corners 7">
            <a:extLst>
              <a:ext uri="{FF2B5EF4-FFF2-40B4-BE49-F238E27FC236}">
                <a16:creationId xmlns:a16="http://schemas.microsoft.com/office/drawing/2014/main" id="{2969C8C5-41A0-3E07-DDDA-AB3FCFC2F832}"/>
              </a:ext>
            </a:extLst>
          </p:cNvPr>
          <p:cNvSpPr/>
          <p:nvPr/>
        </p:nvSpPr>
        <p:spPr>
          <a:xfrm>
            <a:off x="4315363" y="3557574"/>
            <a:ext cx="3191218" cy="2915355"/>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71" name="Picture 14" descr="A blue and black logo&#10;&#10;Description automatically generated">
            <a:extLst>
              <a:ext uri="{FF2B5EF4-FFF2-40B4-BE49-F238E27FC236}">
                <a16:creationId xmlns:a16="http://schemas.microsoft.com/office/drawing/2014/main" id="{8B709F90-5A4C-EF32-E6B0-9D0F7E4C1A07}"/>
              </a:ext>
            </a:extLst>
          </p:cNvPr>
          <p:cNvPicPr>
            <a:picLocks noChangeAspect="1"/>
          </p:cNvPicPr>
          <p:nvPr/>
        </p:nvPicPr>
        <p:blipFill>
          <a:blip r:embed="rId2"/>
          <a:stretch>
            <a:fillRect/>
          </a:stretch>
        </p:blipFill>
        <p:spPr>
          <a:xfrm>
            <a:off x="5150825" y="3671627"/>
            <a:ext cx="1625940" cy="596179"/>
          </a:xfrm>
          <a:prstGeom prst="rect">
            <a:avLst/>
          </a:prstGeom>
          <a:noFill/>
          <a:ln cap="flat">
            <a:noFill/>
          </a:ln>
        </p:spPr>
      </p:pic>
      <p:sp>
        <p:nvSpPr>
          <p:cNvPr id="72" name="TextBox 16">
            <a:extLst>
              <a:ext uri="{FF2B5EF4-FFF2-40B4-BE49-F238E27FC236}">
                <a16:creationId xmlns:a16="http://schemas.microsoft.com/office/drawing/2014/main" id="{F6F79612-75B8-5E2C-BF0D-06F1DADFB745}"/>
              </a:ext>
            </a:extLst>
          </p:cNvPr>
          <p:cNvSpPr txBox="1"/>
          <p:nvPr/>
        </p:nvSpPr>
        <p:spPr>
          <a:xfrm>
            <a:off x="4758521" y="4294817"/>
            <a:ext cx="2345131"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dirty="0">
                <a:solidFill>
                  <a:srgbClr val="000000"/>
                </a:solidFill>
                <a:uFillTx/>
                <a:latin typeface="Calibri"/>
              </a:rPr>
              <a:t>Experiment Tracking</a:t>
            </a:r>
            <a:endParaRPr lang="de-CH" sz="3600" b="0" i="0" u="none" strike="noStrike" kern="1200" cap="none" spc="0" baseline="0" dirty="0">
              <a:solidFill>
                <a:srgbClr val="000000"/>
              </a:solidFill>
              <a:uFillTx/>
              <a:latin typeface="Calibri"/>
            </a:endParaRPr>
          </a:p>
        </p:txBody>
      </p:sp>
      <p:sp>
        <p:nvSpPr>
          <p:cNvPr id="73" name="Double Bracket 17">
            <a:extLst>
              <a:ext uri="{FF2B5EF4-FFF2-40B4-BE49-F238E27FC236}">
                <a16:creationId xmlns:a16="http://schemas.microsoft.com/office/drawing/2014/main" id="{B634D259-9F7E-BC62-1F47-635318640DF6}"/>
              </a:ext>
            </a:extLst>
          </p:cNvPr>
          <p:cNvSpPr/>
          <p:nvPr/>
        </p:nvSpPr>
        <p:spPr>
          <a:xfrm>
            <a:off x="4824871" y="4419496"/>
            <a:ext cx="2113777"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76" name="Picture 75">
            <a:extLst>
              <a:ext uri="{FF2B5EF4-FFF2-40B4-BE49-F238E27FC236}">
                <a16:creationId xmlns:a16="http://schemas.microsoft.com/office/drawing/2014/main" id="{517EDE8A-B4E7-5FBC-1519-3C6C3078E5FD}"/>
              </a:ext>
            </a:extLst>
          </p:cNvPr>
          <p:cNvPicPr>
            <a:picLocks noChangeAspect="1"/>
          </p:cNvPicPr>
          <p:nvPr/>
        </p:nvPicPr>
        <p:blipFill>
          <a:blip r:embed="rId7"/>
          <a:stretch>
            <a:fillRect/>
          </a:stretch>
        </p:blipFill>
        <p:spPr>
          <a:xfrm>
            <a:off x="4959985" y="5392119"/>
            <a:ext cx="1826531" cy="925362"/>
          </a:xfrm>
          <a:prstGeom prst="rect">
            <a:avLst/>
          </a:prstGeom>
        </p:spPr>
      </p:pic>
      <p:pic>
        <p:nvPicPr>
          <p:cNvPr id="2" name="Picture 1">
            <a:extLst>
              <a:ext uri="{FF2B5EF4-FFF2-40B4-BE49-F238E27FC236}">
                <a16:creationId xmlns:a16="http://schemas.microsoft.com/office/drawing/2014/main" id="{A126E17C-0A2E-9701-2976-6D6CFE6D7FEB}"/>
              </a:ext>
            </a:extLst>
          </p:cNvPr>
          <p:cNvPicPr>
            <a:picLocks noChangeAspect="1"/>
          </p:cNvPicPr>
          <p:nvPr/>
        </p:nvPicPr>
        <p:blipFill>
          <a:blip r:embed="rId5"/>
          <a:stretch>
            <a:fillRect/>
          </a:stretch>
        </p:blipFill>
        <p:spPr>
          <a:xfrm>
            <a:off x="8409292" y="5399815"/>
            <a:ext cx="2344737" cy="800782"/>
          </a:xfrm>
          <a:prstGeom prst="rect">
            <a:avLst/>
          </a:prstGeom>
        </p:spPr>
      </p:pic>
    </p:spTree>
    <p:extLst>
      <p:ext uri="{BB962C8B-B14F-4D97-AF65-F5344CB8AC3E}">
        <p14:creationId xmlns:p14="http://schemas.microsoft.com/office/powerpoint/2010/main" val="2892849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C3396-8C66-BADD-CF0D-C014F669B4FB}"/>
              </a:ext>
            </a:extLst>
          </p:cNvPr>
          <p:cNvPicPr>
            <a:picLocks noChangeAspect="1"/>
          </p:cNvPicPr>
          <p:nvPr/>
        </p:nvPicPr>
        <p:blipFill>
          <a:blip r:embed="rId2"/>
          <a:stretch>
            <a:fillRect/>
          </a:stretch>
        </p:blipFill>
        <p:spPr>
          <a:xfrm>
            <a:off x="2586242" y="615634"/>
            <a:ext cx="1564881" cy="534443"/>
          </a:xfrm>
          <a:prstGeom prst="rect">
            <a:avLst/>
          </a:prstGeom>
        </p:spPr>
      </p:pic>
      <p:sp>
        <p:nvSpPr>
          <p:cNvPr id="6" name="Rectangle: Rounded Corners 5">
            <a:extLst>
              <a:ext uri="{FF2B5EF4-FFF2-40B4-BE49-F238E27FC236}">
                <a16:creationId xmlns:a16="http://schemas.microsoft.com/office/drawing/2014/main" id="{D2AD6F08-2890-8FE1-59F9-EBDBA2152CFA}"/>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400" dirty="0">
                <a:solidFill>
                  <a:schemeClr val="tx1"/>
                </a:solidFill>
              </a:rPr>
              <a:t>Snapchat brunch</a:t>
            </a:r>
            <a:endParaRPr lang="LID4096" sz="1400" dirty="0">
              <a:solidFill>
                <a:schemeClr val="tx1"/>
              </a:solidFill>
            </a:endParaRPr>
          </a:p>
        </p:txBody>
      </p:sp>
      <p:pic>
        <p:nvPicPr>
          <p:cNvPr id="135" name="Picture 134">
            <a:extLst>
              <a:ext uri="{FF2B5EF4-FFF2-40B4-BE49-F238E27FC236}">
                <a16:creationId xmlns:a16="http://schemas.microsoft.com/office/drawing/2014/main" id="{E0E495AE-BBC1-0659-C3BD-BE5A38510445}"/>
              </a:ext>
            </a:extLst>
          </p:cNvPr>
          <p:cNvPicPr>
            <a:picLocks noChangeAspect="1"/>
          </p:cNvPicPr>
          <p:nvPr/>
        </p:nvPicPr>
        <p:blipFill>
          <a:blip r:embed="rId3"/>
          <a:stretch>
            <a:fillRect/>
          </a:stretch>
        </p:blipFill>
        <p:spPr>
          <a:xfrm>
            <a:off x="5391131" y="2511854"/>
            <a:ext cx="1409737" cy="1834291"/>
          </a:xfrm>
          <a:prstGeom prst="rect">
            <a:avLst/>
          </a:prstGeom>
        </p:spPr>
      </p:pic>
      <p:sp>
        <p:nvSpPr>
          <p:cNvPr id="2" name="Rectangle: Rounded Corners 70">
            <a:extLst>
              <a:ext uri="{FF2B5EF4-FFF2-40B4-BE49-F238E27FC236}">
                <a16:creationId xmlns:a16="http://schemas.microsoft.com/office/drawing/2014/main" id="{84C4CCFC-41A2-6858-AE4B-AED39FCD3F8B}"/>
              </a:ext>
            </a:extLst>
          </p:cNvPr>
          <p:cNvSpPr/>
          <p:nvPr/>
        </p:nvSpPr>
        <p:spPr>
          <a:xfrm>
            <a:off x="899105" y="4346145"/>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a:t>
            </a:r>
          </a:p>
        </p:txBody>
      </p:sp>
      <p:sp>
        <p:nvSpPr>
          <p:cNvPr id="3" name="Rectangle: Rounded Corners 70">
            <a:extLst>
              <a:ext uri="{FF2B5EF4-FFF2-40B4-BE49-F238E27FC236}">
                <a16:creationId xmlns:a16="http://schemas.microsoft.com/office/drawing/2014/main" id="{E1E49896-0574-0DA9-6B23-7652EB2D7BAF}"/>
              </a:ext>
            </a:extLst>
          </p:cNvPr>
          <p:cNvSpPr/>
          <p:nvPr/>
        </p:nvSpPr>
        <p:spPr>
          <a:xfrm>
            <a:off x="1295584"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2</a:t>
            </a:r>
          </a:p>
        </p:txBody>
      </p:sp>
      <p:sp>
        <p:nvSpPr>
          <p:cNvPr id="5" name="Rectangle: Rounded Corners 70">
            <a:extLst>
              <a:ext uri="{FF2B5EF4-FFF2-40B4-BE49-F238E27FC236}">
                <a16:creationId xmlns:a16="http://schemas.microsoft.com/office/drawing/2014/main" id="{6D27972C-A926-928D-7D22-F0A900DDF288}"/>
              </a:ext>
            </a:extLst>
          </p:cNvPr>
          <p:cNvSpPr/>
          <p:nvPr/>
        </p:nvSpPr>
        <p:spPr>
          <a:xfrm>
            <a:off x="1692063"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3</a:t>
            </a:r>
          </a:p>
        </p:txBody>
      </p:sp>
      <p:sp>
        <p:nvSpPr>
          <p:cNvPr id="7" name="Rectangle: Rounded Corners 70">
            <a:extLst>
              <a:ext uri="{FF2B5EF4-FFF2-40B4-BE49-F238E27FC236}">
                <a16:creationId xmlns:a16="http://schemas.microsoft.com/office/drawing/2014/main" id="{9601F50D-342D-BC52-BA31-FA795BADDB0C}"/>
              </a:ext>
            </a:extLst>
          </p:cNvPr>
          <p:cNvSpPr/>
          <p:nvPr/>
        </p:nvSpPr>
        <p:spPr>
          <a:xfrm>
            <a:off x="2088542"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4</a:t>
            </a:r>
          </a:p>
        </p:txBody>
      </p:sp>
      <p:sp>
        <p:nvSpPr>
          <p:cNvPr id="8" name="Rectangle: Rounded Corners 70">
            <a:extLst>
              <a:ext uri="{FF2B5EF4-FFF2-40B4-BE49-F238E27FC236}">
                <a16:creationId xmlns:a16="http://schemas.microsoft.com/office/drawing/2014/main" id="{F19119D2-8C12-320F-E8A4-8048781550C2}"/>
              </a:ext>
            </a:extLst>
          </p:cNvPr>
          <p:cNvSpPr/>
          <p:nvPr/>
        </p:nvSpPr>
        <p:spPr>
          <a:xfrm>
            <a:off x="2446635"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5</a:t>
            </a:r>
          </a:p>
        </p:txBody>
      </p:sp>
      <p:sp>
        <p:nvSpPr>
          <p:cNvPr id="9" name="Rectangle: Rounded Corners 70">
            <a:extLst>
              <a:ext uri="{FF2B5EF4-FFF2-40B4-BE49-F238E27FC236}">
                <a16:creationId xmlns:a16="http://schemas.microsoft.com/office/drawing/2014/main" id="{B3872435-4E03-8E95-A44E-5FBC83386EA0}"/>
              </a:ext>
            </a:extLst>
          </p:cNvPr>
          <p:cNvSpPr/>
          <p:nvPr/>
        </p:nvSpPr>
        <p:spPr>
          <a:xfrm>
            <a:off x="2804728"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6</a:t>
            </a:r>
          </a:p>
        </p:txBody>
      </p:sp>
      <p:sp>
        <p:nvSpPr>
          <p:cNvPr id="10" name="Rectangle: Rounded Corners 70">
            <a:extLst>
              <a:ext uri="{FF2B5EF4-FFF2-40B4-BE49-F238E27FC236}">
                <a16:creationId xmlns:a16="http://schemas.microsoft.com/office/drawing/2014/main" id="{0B088419-DA4F-2ABA-B96C-58ED2A3CD4E1}"/>
              </a:ext>
            </a:extLst>
          </p:cNvPr>
          <p:cNvSpPr/>
          <p:nvPr/>
        </p:nvSpPr>
        <p:spPr>
          <a:xfrm>
            <a:off x="3156663" y="43441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7</a:t>
            </a:r>
          </a:p>
        </p:txBody>
      </p:sp>
      <p:sp>
        <p:nvSpPr>
          <p:cNvPr id="11" name="Rectangle: Rounded Corners 70">
            <a:extLst>
              <a:ext uri="{FF2B5EF4-FFF2-40B4-BE49-F238E27FC236}">
                <a16:creationId xmlns:a16="http://schemas.microsoft.com/office/drawing/2014/main" id="{5A9FBA75-DBA9-0810-8BAB-A918F36CD05B}"/>
              </a:ext>
            </a:extLst>
          </p:cNvPr>
          <p:cNvSpPr/>
          <p:nvPr/>
        </p:nvSpPr>
        <p:spPr>
          <a:xfrm>
            <a:off x="899105" y="4750794"/>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8</a:t>
            </a:r>
          </a:p>
        </p:txBody>
      </p:sp>
      <p:sp>
        <p:nvSpPr>
          <p:cNvPr id="12" name="Rectangle: Rounded Corners 70">
            <a:extLst>
              <a:ext uri="{FF2B5EF4-FFF2-40B4-BE49-F238E27FC236}">
                <a16:creationId xmlns:a16="http://schemas.microsoft.com/office/drawing/2014/main" id="{76524930-06EC-67FB-BE0F-5FE38D5A2085}"/>
              </a:ext>
            </a:extLst>
          </p:cNvPr>
          <p:cNvSpPr/>
          <p:nvPr/>
        </p:nvSpPr>
        <p:spPr>
          <a:xfrm>
            <a:off x="129558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9</a:t>
            </a:r>
          </a:p>
        </p:txBody>
      </p:sp>
      <p:grpSp>
        <p:nvGrpSpPr>
          <p:cNvPr id="19" name="Group 18">
            <a:extLst>
              <a:ext uri="{FF2B5EF4-FFF2-40B4-BE49-F238E27FC236}">
                <a16:creationId xmlns:a16="http://schemas.microsoft.com/office/drawing/2014/main" id="{417625A5-B58A-4266-6462-AB0574590915}"/>
              </a:ext>
            </a:extLst>
          </p:cNvPr>
          <p:cNvGrpSpPr/>
          <p:nvPr/>
        </p:nvGrpSpPr>
        <p:grpSpPr>
          <a:xfrm>
            <a:off x="1640822" y="4741251"/>
            <a:ext cx="367408" cy="307777"/>
            <a:chOff x="1640822" y="4741251"/>
            <a:chExt cx="367408" cy="307777"/>
          </a:xfrm>
        </p:grpSpPr>
        <p:sp>
          <p:nvSpPr>
            <p:cNvPr id="13" name="Rectangle: Rounded Corners 70">
              <a:extLst>
                <a:ext uri="{FF2B5EF4-FFF2-40B4-BE49-F238E27FC236}">
                  <a16:creationId xmlns:a16="http://schemas.microsoft.com/office/drawing/2014/main" id="{405F311B-90C0-DDB2-8446-181D2BF94AF3}"/>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18" name="TextBox 17">
              <a:extLst>
                <a:ext uri="{FF2B5EF4-FFF2-40B4-BE49-F238E27FC236}">
                  <a16:creationId xmlns:a16="http://schemas.microsoft.com/office/drawing/2014/main" id="{28B8D133-DA0F-0BF2-5D55-39CE850854F9}"/>
                </a:ext>
              </a:extLst>
            </p:cNvPr>
            <p:cNvSpPr txBox="1"/>
            <p:nvPr/>
          </p:nvSpPr>
          <p:spPr>
            <a:xfrm>
              <a:off x="1640822" y="4741251"/>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10</a:t>
              </a:r>
            </a:p>
          </p:txBody>
        </p:sp>
      </p:grpSp>
      <p:grpSp>
        <p:nvGrpSpPr>
          <p:cNvPr id="20" name="Group 19">
            <a:extLst>
              <a:ext uri="{FF2B5EF4-FFF2-40B4-BE49-F238E27FC236}">
                <a16:creationId xmlns:a16="http://schemas.microsoft.com/office/drawing/2014/main" id="{288504C7-3DE9-A74E-7914-F8FC79FAC496}"/>
              </a:ext>
            </a:extLst>
          </p:cNvPr>
          <p:cNvGrpSpPr/>
          <p:nvPr/>
        </p:nvGrpSpPr>
        <p:grpSpPr>
          <a:xfrm>
            <a:off x="2454758" y="4733368"/>
            <a:ext cx="367408" cy="307777"/>
            <a:chOff x="1639195" y="4733368"/>
            <a:chExt cx="367408" cy="307777"/>
          </a:xfrm>
        </p:grpSpPr>
        <p:sp>
          <p:nvSpPr>
            <p:cNvPr id="21" name="Rectangle: Rounded Corners 70">
              <a:extLst>
                <a:ext uri="{FF2B5EF4-FFF2-40B4-BE49-F238E27FC236}">
                  <a16:creationId xmlns:a16="http://schemas.microsoft.com/office/drawing/2014/main" id="{A05EFAB6-8574-DBB6-6E02-15F7B9B9C018}"/>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22" name="TextBox 21">
              <a:extLst>
                <a:ext uri="{FF2B5EF4-FFF2-40B4-BE49-F238E27FC236}">
                  <a16:creationId xmlns:a16="http://schemas.microsoft.com/office/drawing/2014/main" id="{241FAB73-13A1-A819-6153-8281CA476BF5}"/>
                </a:ext>
              </a:extLst>
            </p:cNvPr>
            <p:cNvSpPr txBox="1"/>
            <p:nvPr/>
          </p:nvSpPr>
          <p:spPr>
            <a:xfrm>
              <a:off x="1639195" y="4733368"/>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12</a:t>
              </a:r>
            </a:p>
          </p:txBody>
        </p:sp>
      </p:grpSp>
      <p:grpSp>
        <p:nvGrpSpPr>
          <p:cNvPr id="23" name="Group 22">
            <a:extLst>
              <a:ext uri="{FF2B5EF4-FFF2-40B4-BE49-F238E27FC236}">
                <a16:creationId xmlns:a16="http://schemas.microsoft.com/office/drawing/2014/main" id="{2F836A9B-D814-9715-57B7-2D5D40CE60A0}"/>
              </a:ext>
            </a:extLst>
          </p:cNvPr>
          <p:cNvGrpSpPr/>
          <p:nvPr/>
        </p:nvGrpSpPr>
        <p:grpSpPr>
          <a:xfrm>
            <a:off x="2051283" y="4741251"/>
            <a:ext cx="367408" cy="307777"/>
            <a:chOff x="1646921" y="4741251"/>
            <a:chExt cx="367408" cy="307777"/>
          </a:xfrm>
        </p:grpSpPr>
        <p:sp>
          <p:nvSpPr>
            <p:cNvPr id="24" name="Rectangle: Rounded Corners 70">
              <a:extLst>
                <a:ext uri="{FF2B5EF4-FFF2-40B4-BE49-F238E27FC236}">
                  <a16:creationId xmlns:a16="http://schemas.microsoft.com/office/drawing/2014/main" id="{ADB22B4C-A87C-CE2A-8E26-48C49BEEFB03}"/>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25" name="TextBox 24">
              <a:extLst>
                <a:ext uri="{FF2B5EF4-FFF2-40B4-BE49-F238E27FC236}">
                  <a16:creationId xmlns:a16="http://schemas.microsoft.com/office/drawing/2014/main" id="{268E4D64-2D1A-EC7B-3F0C-7067C94ABC69}"/>
                </a:ext>
              </a:extLst>
            </p:cNvPr>
            <p:cNvSpPr txBox="1"/>
            <p:nvPr/>
          </p:nvSpPr>
          <p:spPr>
            <a:xfrm>
              <a:off x="1646921" y="4741251"/>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11</a:t>
              </a:r>
            </a:p>
          </p:txBody>
        </p:sp>
      </p:grpSp>
      <p:grpSp>
        <p:nvGrpSpPr>
          <p:cNvPr id="26" name="Group 25">
            <a:extLst>
              <a:ext uri="{FF2B5EF4-FFF2-40B4-BE49-F238E27FC236}">
                <a16:creationId xmlns:a16="http://schemas.microsoft.com/office/drawing/2014/main" id="{FB87EB8E-3461-E908-7369-2738AA11A424}"/>
              </a:ext>
            </a:extLst>
          </p:cNvPr>
          <p:cNvGrpSpPr/>
          <p:nvPr/>
        </p:nvGrpSpPr>
        <p:grpSpPr>
          <a:xfrm>
            <a:off x="2773141" y="4733368"/>
            <a:ext cx="367408" cy="307777"/>
            <a:chOff x="1637181" y="4733368"/>
            <a:chExt cx="367408" cy="307777"/>
          </a:xfrm>
        </p:grpSpPr>
        <p:sp>
          <p:nvSpPr>
            <p:cNvPr id="27" name="Rectangle: Rounded Corners 70">
              <a:extLst>
                <a:ext uri="{FF2B5EF4-FFF2-40B4-BE49-F238E27FC236}">
                  <a16:creationId xmlns:a16="http://schemas.microsoft.com/office/drawing/2014/main" id="{78A3AEB5-EF9F-D3ED-B7D6-ED61987B7F38}"/>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28" name="TextBox 27">
              <a:extLst>
                <a:ext uri="{FF2B5EF4-FFF2-40B4-BE49-F238E27FC236}">
                  <a16:creationId xmlns:a16="http://schemas.microsoft.com/office/drawing/2014/main" id="{6FB796F9-C3DD-F123-8A2D-ECA591F815D3}"/>
                </a:ext>
              </a:extLst>
            </p:cNvPr>
            <p:cNvSpPr txBox="1"/>
            <p:nvPr/>
          </p:nvSpPr>
          <p:spPr>
            <a:xfrm>
              <a:off x="1637181" y="4733368"/>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13</a:t>
              </a:r>
            </a:p>
          </p:txBody>
        </p:sp>
      </p:grpSp>
      <p:grpSp>
        <p:nvGrpSpPr>
          <p:cNvPr id="29" name="Group 28">
            <a:extLst>
              <a:ext uri="{FF2B5EF4-FFF2-40B4-BE49-F238E27FC236}">
                <a16:creationId xmlns:a16="http://schemas.microsoft.com/office/drawing/2014/main" id="{E9A8A984-A3C1-9A26-9730-9C5FF35CD71F}"/>
              </a:ext>
            </a:extLst>
          </p:cNvPr>
          <p:cNvGrpSpPr/>
          <p:nvPr/>
        </p:nvGrpSpPr>
        <p:grpSpPr>
          <a:xfrm>
            <a:off x="3168737" y="4733368"/>
            <a:ext cx="367408" cy="307777"/>
            <a:chOff x="1647965" y="4725485"/>
            <a:chExt cx="367408" cy="307777"/>
          </a:xfrm>
        </p:grpSpPr>
        <p:sp>
          <p:nvSpPr>
            <p:cNvPr id="30" name="Rectangle: Rounded Corners 70">
              <a:extLst>
                <a:ext uri="{FF2B5EF4-FFF2-40B4-BE49-F238E27FC236}">
                  <a16:creationId xmlns:a16="http://schemas.microsoft.com/office/drawing/2014/main" id="{86A1AD3C-CDFA-2CCE-D73A-BE59C04FC139}"/>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31" name="TextBox 30">
              <a:extLst>
                <a:ext uri="{FF2B5EF4-FFF2-40B4-BE49-F238E27FC236}">
                  <a16:creationId xmlns:a16="http://schemas.microsoft.com/office/drawing/2014/main" id="{B87C91A1-E8D5-27A4-A258-AAED3ABA881F}"/>
                </a:ext>
              </a:extLst>
            </p:cNvPr>
            <p:cNvSpPr txBox="1"/>
            <p:nvPr/>
          </p:nvSpPr>
          <p:spPr>
            <a:xfrm>
              <a:off x="1647965" y="4725485"/>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14</a:t>
              </a:r>
            </a:p>
          </p:txBody>
        </p:sp>
      </p:grpSp>
      <p:sp>
        <p:nvSpPr>
          <p:cNvPr id="32" name="Rectangle: Rounded Corners 7">
            <a:extLst>
              <a:ext uri="{FF2B5EF4-FFF2-40B4-BE49-F238E27FC236}">
                <a16:creationId xmlns:a16="http://schemas.microsoft.com/office/drawing/2014/main" id="{FB1577EB-87F6-2E5B-D1BA-1A1E72AD95DC}"/>
              </a:ext>
            </a:extLst>
          </p:cNvPr>
          <p:cNvSpPr/>
          <p:nvPr/>
        </p:nvSpPr>
        <p:spPr>
          <a:xfrm>
            <a:off x="8040879" y="1025138"/>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4" name="Double Bracket 17">
            <a:extLst>
              <a:ext uri="{FF2B5EF4-FFF2-40B4-BE49-F238E27FC236}">
                <a16:creationId xmlns:a16="http://schemas.microsoft.com/office/drawing/2014/main" id="{62D67A1C-41F8-1793-FBCC-96022C96078D}"/>
              </a:ext>
            </a:extLst>
          </p:cNvPr>
          <p:cNvSpPr/>
          <p:nvPr/>
        </p:nvSpPr>
        <p:spPr>
          <a:xfrm>
            <a:off x="8213515" y="1180757"/>
            <a:ext cx="2903541"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MDLC Lifecycle Tracking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MLBOM Lineage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Governance</a:t>
            </a:r>
            <a:endParaRPr lang="en-GB" sz="2000" b="0" i="0" u="none" strike="noStrike" kern="1200" cap="none" spc="0" baseline="0" dirty="0">
              <a:solidFill>
                <a:srgbClr val="000000"/>
              </a:solidFill>
              <a:uFillTx/>
              <a:latin typeface="Calibri"/>
            </a:endParaRPr>
          </a:p>
        </p:txBody>
      </p:sp>
      <p:pic>
        <p:nvPicPr>
          <p:cNvPr id="35" name="Picture 34">
            <a:extLst>
              <a:ext uri="{FF2B5EF4-FFF2-40B4-BE49-F238E27FC236}">
                <a16:creationId xmlns:a16="http://schemas.microsoft.com/office/drawing/2014/main" id="{E0B68441-035A-0039-8164-CF199465332E}"/>
              </a:ext>
            </a:extLst>
          </p:cNvPr>
          <p:cNvPicPr>
            <a:picLocks noChangeAspect="1"/>
          </p:cNvPicPr>
          <p:nvPr/>
        </p:nvPicPr>
        <p:blipFill>
          <a:blip r:embed="rId4"/>
          <a:stretch>
            <a:fillRect/>
          </a:stretch>
        </p:blipFill>
        <p:spPr>
          <a:xfrm>
            <a:off x="8155920" y="2078178"/>
            <a:ext cx="2961136" cy="878303"/>
          </a:xfrm>
          <a:prstGeom prst="rect">
            <a:avLst/>
          </a:prstGeom>
          <a:solidFill>
            <a:schemeClr val="accent3">
              <a:lumMod val="20000"/>
              <a:lumOff val="80000"/>
            </a:schemeClr>
          </a:solidFill>
          <a:ln>
            <a:noFill/>
          </a:ln>
        </p:spPr>
      </p:pic>
      <p:sp>
        <p:nvSpPr>
          <p:cNvPr id="36" name="Rectangle: Rounded Corners 7">
            <a:extLst>
              <a:ext uri="{FF2B5EF4-FFF2-40B4-BE49-F238E27FC236}">
                <a16:creationId xmlns:a16="http://schemas.microsoft.com/office/drawing/2014/main" id="{8D4782E4-2F6F-F671-3490-57DCB8F87DA2}"/>
              </a:ext>
            </a:extLst>
          </p:cNvPr>
          <p:cNvSpPr/>
          <p:nvPr/>
        </p:nvSpPr>
        <p:spPr>
          <a:xfrm>
            <a:off x="8040879" y="3763083"/>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7" name="Double Bracket 17">
            <a:extLst>
              <a:ext uri="{FF2B5EF4-FFF2-40B4-BE49-F238E27FC236}">
                <a16:creationId xmlns:a16="http://schemas.microsoft.com/office/drawing/2014/main" id="{73FE7305-27AB-2C23-0410-5E1E0108A087}"/>
              </a:ext>
            </a:extLst>
          </p:cNvPr>
          <p:cNvSpPr/>
          <p:nvPr/>
        </p:nvSpPr>
        <p:spPr>
          <a:xfrm>
            <a:off x="8213515" y="3918702"/>
            <a:ext cx="2903541"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MLBOM Lineage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Governance</a:t>
            </a:r>
            <a:endParaRPr lang="en-GB" sz="2000" b="0" i="0" u="none" strike="noStrike" kern="1200" cap="none" spc="0" baseline="0" dirty="0">
              <a:solidFill>
                <a:srgbClr val="000000"/>
              </a:solidFill>
              <a:uFillTx/>
              <a:latin typeface="Calibri"/>
            </a:endParaRPr>
          </a:p>
        </p:txBody>
      </p:sp>
      <p:pic>
        <p:nvPicPr>
          <p:cNvPr id="39" name="Picture 38">
            <a:extLst>
              <a:ext uri="{FF2B5EF4-FFF2-40B4-BE49-F238E27FC236}">
                <a16:creationId xmlns:a16="http://schemas.microsoft.com/office/drawing/2014/main" id="{A58AF490-1682-4C53-D9DB-29B492333462}"/>
              </a:ext>
            </a:extLst>
          </p:cNvPr>
          <p:cNvPicPr>
            <a:picLocks noChangeAspect="1"/>
          </p:cNvPicPr>
          <p:nvPr/>
        </p:nvPicPr>
        <p:blipFill>
          <a:blip r:embed="rId5"/>
          <a:stretch>
            <a:fillRect/>
          </a:stretch>
        </p:blipFill>
        <p:spPr>
          <a:xfrm>
            <a:off x="8126180" y="4845867"/>
            <a:ext cx="2959135" cy="831376"/>
          </a:xfrm>
          <a:prstGeom prst="rect">
            <a:avLst/>
          </a:prstGeom>
        </p:spPr>
      </p:pic>
      <p:sp>
        <p:nvSpPr>
          <p:cNvPr id="42" name="Rectangle: Rounded Corners 7">
            <a:extLst>
              <a:ext uri="{FF2B5EF4-FFF2-40B4-BE49-F238E27FC236}">
                <a16:creationId xmlns:a16="http://schemas.microsoft.com/office/drawing/2014/main" id="{8CC761CD-7A6F-2F4E-1BBB-7602DDB3720E}"/>
              </a:ext>
            </a:extLst>
          </p:cNvPr>
          <p:cNvSpPr/>
          <p:nvPr/>
        </p:nvSpPr>
        <p:spPr>
          <a:xfrm>
            <a:off x="1042853" y="1666354"/>
            <a:ext cx="3191218" cy="2181464"/>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3" name="Double Bracket 17">
            <a:extLst>
              <a:ext uri="{FF2B5EF4-FFF2-40B4-BE49-F238E27FC236}">
                <a16:creationId xmlns:a16="http://schemas.microsoft.com/office/drawing/2014/main" id="{A1C4B45B-762F-C5CA-DF8D-7FEA5B58C764}"/>
              </a:ext>
            </a:extLst>
          </p:cNvPr>
          <p:cNvSpPr/>
          <p:nvPr/>
        </p:nvSpPr>
        <p:spPr>
          <a:xfrm>
            <a:off x="1218954" y="1848987"/>
            <a:ext cx="2903541" cy="741803"/>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solidFill>
            <a:srgbClr val="F7F7BD"/>
          </a:solidFill>
          <a:ln w="38103" cap="flat">
            <a:solidFill>
              <a:srgbClr val="BEB10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MDLC Lifecycle Tracking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MLBOM Lineage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Governance</a:t>
            </a:r>
            <a:endParaRPr lang="en-GB" sz="2000" b="0" i="0" u="none" strike="noStrike" kern="1200" cap="none" spc="0" baseline="0" dirty="0">
              <a:solidFill>
                <a:srgbClr val="000000"/>
              </a:solidFill>
              <a:uFillTx/>
              <a:latin typeface="Calibri"/>
            </a:endParaRPr>
          </a:p>
        </p:txBody>
      </p:sp>
      <p:pic>
        <p:nvPicPr>
          <p:cNvPr id="41" name="Picture 40">
            <a:extLst>
              <a:ext uri="{FF2B5EF4-FFF2-40B4-BE49-F238E27FC236}">
                <a16:creationId xmlns:a16="http://schemas.microsoft.com/office/drawing/2014/main" id="{DFF3E38C-A00C-E5A7-1751-A7C84B855DA3}"/>
              </a:ext>
            </a:extLst>
          </p:cNvPr>
          <p:cNvPicPr>
            <a:picLocks noChangeAspect="1"/>
          </p:cNvPicPr>
          <p:nvPr/>
        </p:nvPicPr>
        <p:blipFill>
          <a:blip r:embed="rId6"/>
          <a:stretch>
            <a:fillRect/>
          </a:stretch>
        </p:blipFill>
        <p:spPr>
          <a:xfrm>
            <a:off x="1823207" y="3195059"/>
            <a:ext cx="1710797" cy="561492"/>
          </a:xfrm>
          <a:prstGeom prst="rect">
            <a:avLst/>
          </a:prstGeom>
        </p:spPr>
      </p:pic>
      <p:pic>
        <p:nvPicPr>
          <p:cNvPr id="46" name="Picture 45">
            <a:extLst>
              <a:ext uri="{FF2B5EF4-FFF2-40B4-BE49-F238E27FC236}">
                <a16:creationId xmlns:a16="http://schemas.microsoft.com/office/drawing/2014/main" id="{94C49D02-3850-D5E2-40F1-DD8587434693}"/>
              </a:ext>
            </a:extLst>
          </p:cNvPr>
          <p:cNvPicPr>
            <a:picLocks noChangeAspect="1"/>
          </p:cNvPicPr>
          <p:nvPr/>
        </p:nvPicPr>
        <p:blipFill>
          <a:blip r:embed="rId7"/>
          <a:stretch>
            <a:fillRect/>
          </a:stretch>
        </p:blipFill>
        <p:spPr>
          <a:xfrm>
            <a:off x="1913759" y="2647370"/>
            <a:ext cx="1491283" cy="524865"/>
          </a:xfrm>
          <a:prstGeom prst="rect">
            <a:avLst/>
          </a:prstGeom>
        </p:spPr>
      </p:pic>
      <p:pic>
        <p:nvPicPr>
          <p:cNvPr id="48" name="Picture 47">
            <a:extLst>
              <a:ext uri="{FF2B5EF4-FFF2-40B4-BE49-F238E27FC236}">
                <a16:creationId xmlns:a16="http://schemas.microsoft.com/office/drawing/2014/main" id="{2093E371-3F37-CCA6-00F5-77B69959DD7C}"/>
              </a:ext>
            </a:extLst>
          </p:cNvPr>
          <p:cNvPicPr>
            <a:picLocks noChangeAspect="1"/>
          </p:cNvPicPr>
          <p:nvPr/>
        </p:nvPicPr>
        <p:blipFill>
          <a:blip r:embed="rId8"/>
          <a:stretch>
            <a:fillRect/>
          </a:stretch>
        </p:blipFill>
        <p:spPr>
          <a:xfrm>
            <a:off x="5743445" y="1197374"/>
            <a:ext cx="1057423" cy="666843"/>
          </a:xfrm>
          <a:prstGeom prst="rect">
            <a:avLst/>
          </a:prstGeom>
        </p:spPr>
      </p:pic>
      <p:sp>
        <p:nvSpPr>
          <p:cNvPr id="49" name="TextBox 48">
            <a:extLst>
              <a:ext uri="{FF2B5EF4-FFF2-40B4-BE49-F238E27FC236}">
                <a16:creationId xmlns:a16="http://schemas.microsoft.com/office/drawing/2014/main" id="{B61D6963-D777-16D2-E7AF-D343B2299605}"/>
              </a:ext>
            </a:extLst>
          </p:cNvPr>
          <p:cNvSpPr txBox="1"/>
          <p:nvPr/>
        </p:nvSpPr>
        <p:spPr>
          <a:xfrm>
            <a:off x="6095999" y="1493540"/>
            <a:ext cx="641522" cy="261610"/>
          </a:xfrm>
          <a:prstGeom prst="rect">
            <a:avLst/>
          </a:prstGeom>
          <a:noFill/>
        </p:spPr>
        <p:txBody>
          <a:bodyPr wrap="none" rtlCol="0">
            <a:spAutoFit/>
          </a:bodyPr>
          <a:lstStyle/>
          <a:p>
            <a:r>
              <a:rPr lang="de-CH" sz="1100" dirty="0">
                <a:solidFill>
                  <a:schemeClr val="bg1"/>
                </a:solidFill>
                <a:latin typeface="Aharoni" panose="020F0502020204030204" pitchFamily="2" charset="-79"/>
                <a:cs typeface="Aharoni" panose="020F0502020204030204" pitchFamily="2" charset="-79"/>
              </a:rPr>
              <a:t>AGENT</a:t>
            </a:r>
            <a:endParaRPr lang="LID4096" sz="1100" dirty="0">
              <a:solidFill>
                <a:schemeClr val="bg1"/>
              </a:solidFill>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11309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3FB9-08AB-2653-C2AD-99B1EB1CA81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158E820-8476-0CA3-590C-0B5D1E782DFE}"/>
              </a:ext>
            </a:extLst>
          </p:cNvPr>
          <p:cNvPicPr>
            <a:picLocks noChangeAspect="1"/>
          </p:cNvPicPr>
          <p:nvPr/>
        </p:nvPicPr>
        <p:blipFill>
          <a:blip r:embed="rId3"/>
          <a:stretch>
            <a:fillRect/>
          </a:stretch>
        </p:blipFill>
        <p:spPr>
          <a:xfrm>
            <a:off x="2775534" y="5255564"/>
            <a:ext cx="978143" cy="947301"/>
          </a:xfrm>
          <a:prstGeom prst="rect">
            <a:avLst/>
          </a:prstGeom>
        </p:spPr>
      </p:pic>
      <p:sp>
        <p:nvSpPr>
          <p:cNvPr id="17" name="Arrow: Down 16">
            <a:extLst>
              <a:ext uri="{FF2B5EF4-FFF2-40B4-BE49-F238E27FC236}">
                <a16:creationId xmlns:a16="http://schemas.microsoft.com/office/drawing/2014/main" id="{17F3863C-4ABA-54D2-3D91-CF6F4F806433}"/>
              </a:ext>
            </a:extLst>
          </p:cNvPr>
          <p:cNvSpPr/>
          <p:nvPr/>
        </p:nvSpPr>
        <p:spPr>
          <a:xfrm flipV="1">
            <a:off x="3111671" y="4071815"/>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9" name="Picture 18">
            <a:extLst>
              <a:ext uri="{FF2B5EF4-FFF2-40B4-BE49-F238E27FC236}">
                <a16:creationId xmlns:a16="http://schemas.microsoft.com/office/drawing/2014/main" id="{52C6FA2B-0946-BB79-982A-67597846E334}"/>
              </a:ext>
            </a:extLst>
          </p:cNvPr>
          <p:cNvPicPr>
            <a:picLocks noChangeAspect="1"/>
          </p:cNvPicPr>
          <p:nvPr/>
        </p:nvPicPr>
        <p:blipFill>
          <a:blip r:embed="rId4"/>
          <a:stretch>
            <a:fillRect/>
          </a:stretch>
        </p:blipFill>
        <p:spPr>
          <a:xfrm>
            <a:off x="4888859" y="2106753"/>
            <a:ext cx="1659529" cy="1474727"/>
          </a:xfrm>
          <a:prstGeom prst="rect">
            <a:avLst/>
          </a:prstGeom>
        </p:spPr>
      </p:pic>
      <p:pic>
        <p:nvPicPr>
          <p:cNvPr id="21" name="Picture 20">
            <a:extLst>
              <a:ext uri="{FF2B5EF4-FFF2-40B4-BE49-F238E27FC236}">
                <a16:creationId xmlns:a16="http://schemas.microsoft.com/office/drawing/2014/main" id="{2F9202EA-81D2-4A78-B3AE-448559C8F131}"/>
              </a:ext>
            </a:extLst>
          </p:cNvPr>
          <p:cNvPicPr>
            <a:picLocks noChangeAspect="1"/>
          </p:cNvPicPr>
          <p:nvPr/>
        </p:nvPicPr>
        <p:blipFill>
          <a:blip r:embed="rId5"/>
          <a:stretch>
            <a:fillRect/>
          </a:stretch>
        </p:blipFill>
        <p:spPr>
          <a:xfrm>
            <a:off x="5202026" y="5517418"/>
            <a:ext cx="1564881" cy="534443"/>
          </a:xfrm>
          <a:prstGeom prst="rect">
            <a:avLst/>
          </a:prstGeom>
        </p:spPr>
      </p:pic>
      <p:sp>
        <p:nvSpPr>
          <p:cNvPr id="22" name="Arrow: Down 21">
            <a:extLst>
              <a:ext uri="{FF2B5EF4-FFF2-40B4-BE49-F238E27FC236}">
                <a16:creationId xmlns:a16="http://schemas.microsoft.com/office/drawing/2014/main" id="{C6179BA9-3262-A303-363A-A4B6B5A01953}"/>
              </a:ext>
            </a:extLst>
          </p:cNvPr>
          <p:cNvSpPr/>
          <p:nvPr/>
        </p:nvSpPr>
        <p:spPr>
          <a:xfrm rot="5400000" flipV="1">
            <a:off x="4383058" y="5282528"/>
            <a:ext cx="242277" cy="89337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TextBox 22">
            <a:extLst>
              <a:ext uri="{FF2B5EF4-FFF2-40B4-BE49-F238E27FC236}">
                <a16:creationId xmlns:a16="http://schemas.microsoft.com/office/drawing/2014/main" id="{676B34E5-67D9-F8FE-0ACD-D232DEB89501}"/>
              </a:ext>
            </a:extLst>
          </p:cNvPr>
          <p:cNvSpPr txBox="1"/>
          <p:nvPr/>
        </p:nvSpPr>
        <p:spPr>
          <a:xfrm>
            <a:off x="2197865" y="3588551"/>
            <a:ext cx="2058000" cy="461665"/>
          </a:xfrm>
          <a:prstGeom prst="rect">
            <a:avLst/>
          </a:prstGeom>
          <a:noFill/>
        </p:spPr>
        <p:txBody>
          <a:bodyPr wrap="none" rtlCol="0">
            <a:spAutoFit/>
          </a:bodyPr>
          <a:lstStyle/>
          <a:p>
            <a:pPr algn="ctr"/>
            <a:r>
              <a:rPr lang="de-CH" sz="1200" dirty="0"/>
              <a:t>ML Lab Platforms</a:t>
            </a:r>
          </a:p>
          <a:p>
            <a:pPr algn="ctr"/>
            <a:r>
              <a:rPr lang="de-CH" sz="1200" dirty="0"/>
              <a:t>Having only dev data access</a:t>
            </a:r>
          </a:p>
        </p:txBody>
      </p:sp>
      <p:sp>
        <p:nvSpPr>
          <p:cNvPr id="28" name="TextBox 27">
            <a:extLst>
              <a:ext uri="{FF2B5EF4-FFF2-40B4-BE49-F238E27FC236}">
                <a16:creationId xmlns:a16="http://schemas.microsoft.com/office/drawing/2014/main" id="{2A7553FB-4851-EA7B-CCCF-F7075CF60DC8}"/>
              </a:ext>
            </a:extLst>
          </p:cNvPr>
          <p:cNvSpPr txBox="1"/>
          <p:nvPr/>
        </p:nvSpPr>
        <p:spPr>
          <a:xfrm>
            <a:off x="2544339" y="6124469"/>
            <a:ext cx="1355436" cy="307777"/>
          </a:xfrm>
          <a:prstGeom prst="rect">
            <a:avLst/>
          </a:prstGeom>
          <a:noFill/>
        </p:spPr>
        <p:txBody>
          <a:bodyPr wrap="none" rtlCol="0">
            <a:spAutoFit/>
          </a:bodyPr>
          <a:lstStyle/>
          <a:p>
            <a:r>
              <a:rPr lang="de-CH" sz="1400" dirty="0"/>
              <a:t>Data Scientists</a:t>
            </a:r>
          </a:p>
        </p:txBody>
      </p:sp>
      <p:sp>
        <p:nvSpPr>
          <p:cNvPr id="31" name="TextBox 30">
            <a:extLst>
              <a:ext uri="{FF2B5EF4-FFF2-40B4-BE49-F238E27FC236}">
                <a16:creationId xmlns:a16="http://schemas.microsoft.com/office/drawing/2014/main" id="{018D52A6-2FDE-84BA-9A7D-C224A9AC729D}"/>
              </a:ext>
            </a:extLst>
          </p:cNvPr>
          <p:cNvSpPr txBox="1"/>
          <p:nvPr/>
        </p:nvSpPr>
        <p:spPr>
          <a:xfrm>
            <a:off x="2310507" y="4285698"/>
            <a:ext cx="1876476" cy="646331"/>
          </a:xfrm>
          <a:prstGeom prst="rect">
            <a:avLst/>
          </a:prstGeom>
          <a:noFill/>
        </p:spPr>
        <p:txBody>
          <a:bodyPr wrap="none" rtlCol="0">
            <a:spAutoFit/>
          </a:bodyPr>
          <a:lstStyle/>
          <a:p>
            <a:pPr algn="ctr"/>
            <a:r>
              <a:rPr lang="de-CH" sz="1200" dirty="0"/>
              <a:t>Experiments on dev data</a:t>
            </a:r>
          </a:p>
          <a:p>
            <a:pPr algn="ctr"/>
            <a:r>
              <a:rPr lang="de-CH" sz="1200" dirty="0"/>
              <a:t>For purpose of generating</a:t>
            </a:r>
          </a:p>
          <a:p>
            <a:pPr algn="ctr"/>
            <a:r>
              <a:rPr lang="de-CH" sz="1200" dirty="0"/>
              <a:t>Training pipeline</a:t>
            </a:r>
          </a:p>
        </p:txBody>
      </p:sp>
      <p:sp>
        <p:nvSpPr>
          <p:cNvPr id="34" name="TextBox 33">
            <a:extLst>
              <a:ext uri="{FF2B5EF4-FFF2-40B4-BE49-F238E27FC236}">
                <a16:creationId xmlns:a16="http://schemas.microsoft.com/office/drawing/2014/main" id="{83D2904F-1CB8-C4AA-243C-3796F8F92F37}"/>
              </a:ext>
            </a:extLst>
          </p:cNvPr>
          <p:cNvSpPr txBox="1"/>
          <p:nvPr/>
        </p:nvSpPr>
        <p:spPr>
          <a:xfrm>
            <a:off x="3827139" y="5205512"/>
            <a:ext cx="1249316" cy="646331"/>
          </a:xfrm>
          <a:prstGeom prst="rect">
            <a:avLst/>
          </a:prstGeom>
          <a:noFill/>
        </p:spPr>
        <p:txBody>
          <a:bodyPr wrap="none" rtlCol="0">
            <a:spAutoFit/>
          </a:bodyPr>
          <a:lstStyle/>
          <a:p>
            <a:pPr algn="ctr"/>
            <a:r>
              <a:rPr lang="de-CH" sz="1200" dirty="0"/>
              <a:t>Check-in </a:t>
            </a:r>
          </a:p>
          <a:p>
            <a:pPr algn="ctr"/>
            <a:r>
              <a:rPr lang="de-CH" sz="1200" dirty="0"/>
              <a:t>training pipeline</a:t>
            </a:r>
          </a:p>
          <a:p>
            <a:pPr algn="ctr"/>
            <a:r>
              <a:rPr lang="de-CH" sz="1200" dirty="0"/>
              <a:t>+ ML App</a:t>
            </a:r>
          </a:p>
        </p:txBody>
      </p:sp>
      <p:pic>
        <p:nvPicPr>
          <p:cNvPr id="59" name="Picture 58">
            <a:extLst>
              <a:ext uri="{FF2B5EF4-FFF2-40B4-BE49-F238E27FC236}">
                <a16:creationId xmlns:a16="http://schemas.microsoft.com/office/drawing/2014/main" id="{2595C99D-DED7-AE2D-0FC0-820537352494}"/>
              </a:ext>
            </a:extLst>
          </p:cNvPr>
          <p:cNvPicPr>
            <a:picLocks noChangeAspect="1"/>
          </p:cNvPicPr>
          <p:nvPr/>
        </p:nvPicPr>
        <p:blipFill>
          <a:blip r:embed="rId6"/>
          <a:stretch>
            <a:fillRect/>
          </a:stretch>
        </p:blipFill>
        <p:spPr>
          <a:xfrm>
            <a:off x="9727937" y="4609497"/>
            <a:ext cx="700833" cy="947072"/>
          </a:xfrm>
          <a:prstGeom prst="rect">
            <a:avLst/>
          </a:prstGeom>
        </p:spPr>
      </p:pic>
      <p:sp>
        <p:nvSpPr>
          <p:cNvPr id="61" name="TextBox 60">
            <a:extLst>
              <a:ext uri="{FF2B5EF4-FFF2-40B4-BE49-F238E27FC236}">
                <a16:creationId xmlns:a16="http://schemas.microsoft.com/office/drawing/2014/main" id="{A5D9A6BF-F660-C831-2585-402ED3E35B2A}"/>
              </a:ext>
            </a:extLst>
          </p:cNvPr>
          <p:cNvSpPr txBox="1"/>
          <p:nvPr/>
        </p:nvSpPr>
        <p:spPr>
          <a:xfrm>
            <a:off x="9727936" y="5547061"/>
            <a:ext cx="700833" cy="307777"/>
          </a:xfrm>
          <a:prstGeom prst="rect">
            <a:avLst/>
          </a:prstGeom>
          <a:noFill/>
        </p:spPr>
        <p:txBody>
          <a:bodyPr wrap="none" rtlCol="0">
            <a:spAutoFit/>
          </a:bodyPr>
          <a:lstStyle/>
          <a:p>
            <a:r>
              <a:rPr lang="de-CH" sz="1400" dirty="0"/>
              <a:t>MRMC</a:t>
            </a:r>
          </a:p>
        </p:txBody>
      </p:sp>
      <p:sp>
        <p:nvSpPr>
          <p:cNvPr id="62" name="Arrow: Down 61">
            <a:extLst>
              <a:ext uri="{FF2B5EF4-FFF2-40B4-BE49-F238E27FC236}">
                <a16:creationId xmlns:a16="http://schemas.microsoft.com/office/drawing/2014/main" id="{E5303ED7-8833-4165-F4F8-9187E35BF413}"/>
              </a:ext>
            </a:extLst>
          </p:cNvPr>
          <p:cNvSpPr/>
          <p:nvPr/>
        </p:nvSpPr>
        <p:spPr>
          <a:xfrm rot="18436173" flipV="1">
            <a:off x="7974636" y="2324608"/>
            <a:ext cx="270685" cy="3154600"/>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3" name="TextBox 62">
            <a:extLst>
              <a:ext uri="{FF2B5EF4-FFF2-40B4-BE49-F238E27FC236}">
                <a16:creationId xmlns:a16="http://schemas.microsoft.com/office/drawing/2014/main" id="{815DC4DC-8A1E-8E24-EFF0-9CCE2479B1D7}"/>
              </a:ext>
            </a:extLst>
          </p:cNvPr>
          <p:cNvSpPr txBox="1"/>
          <p:nvPr/>
        </p:nvSpPr>
        <p:spPr>
          <a:xfrm>
            <a:off x="7745710" y="4107090"/>
            <a:ext cx="2167581" cy="276999"/>
          </a:xfrm>
          <a:prstGeom prst="rect">
            <a:avLst/>
          </a:prstGeom>
          <a:noFill/>
        </p:spPr>
        <p:txBody>
          <a:bodyPr wrap="none" rtlCol="0">
            <a:spAutoFit/>
          </a:bodyPr>
          <a:lstStyle/>
          <a:p>
            <a:pPr algn="ctr"/>
            <a:r>
              <a:rPr lang="de-CH" sz="1200" dirty="0"/>
              <a:t>Evaluate Model, Metrics, Data</a:t>
            </a:r>
          </a:p>
        </p:txBody>
      </p:sp>
      <p:sp>
        <p:nvSpPr>
          <p:cNvPr id="65" name="Arrow: Down 64">
            <a:extLst>
              <a:ext uri="{FF2B5EF4-FFF2-40B4-BE49-F238E27FC236}">
                <a16:creationId xmlns:a16="http://schemas.microsoft.com/office/drawing/2014/main" id="{D4D5C635-E6D2-1D63-A63D-7324D2B3F1B8}"/>
              </a:ext>
            </a:extLst>
          </p:cNvPr>
          <p:cNvSpPr/>
          <p:nvPr/>
        </p:nvSpPr>
        <p:spPr>
          <a:xfrm rot="5400000">
            <a:off x="8326459" y="4563650"/>
            <a:ext cx="242277" cy="2393173"/>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6" name="TextBox 65">
            <a:extLst>
              <a:ext uri="{FF2B5EF4-FFF2-40B4-BE49-F238E27FC236}">
                <a16:creationId xmlns:a16="http://schemas.microsoft.com/office/drawing/2014/main" id="{9995CE7F-044F-6054-809E-13AA8F950313}"/>
              </a:ext>
            </a:extLst>
          </p:cNvPr>
          <p:cNvSpPr txBox="1"/>
          <p:nvPr/>
        </p:nvSpPr>
        <p:spPr>
          <a:xfrm>
            <a:off x="8010661" y="5362099"/>
            <a:ext cx="1149034" cy="276999"/>
          </a:xfrm>
          <a:prstGeom prst="rect">
            <a:avLst/>
          </a:prstGeom>
          <a:noFill/>
        </p:spPr>
        <p:txBody>
          <a:bodyPr wrap="none" rtlCol="0">
            <a:spAutoFit/>
          </a:bodyPr>
          <a:lstStyle/>
          <a:p>
            <a:pPr algn="ctr"/>
            <a:r>
              <a:rPr lang="de-CH" sz="1200" dirty="0"/>
              <a:t>Evaluate Code</a:t>
            </a:r>
          </a:p>
        </p:txBody>
      </p:sp>
      <p:pic>
        <p:nvPicPr>
          <p:cNvPr id="5" name="Picture 4">
            <a:extLst>
              <a:ext uri="{FF2B5EF4-FFF2-40B4-BE49-F238E27FC236}">
                <a16:creationId xmlns:a16="http://schemas.microsoft.com/office/drawing/2014/main" id="{EB9888D5-C299-1880-E7C2-F251AF9E04D2}"/>
              </a:ext>
            </a:extLst>
          </p:cNvPr>
          <p:cNvPicPr>
            <a:picLocks noChangeAspect="1"/>
          </p:cNvPicPr>
          <p:nvPr/>
        </p:nvPicPr>
        <p:blipFill>
          <a:blip r:embed="rId7"/>
          <a:stretch>
            <a:fillRect/>
          </a:stretch>
        </p:blipFill>
        <p:spPr>
          <a:xfrm>
            <a:off x="2245908" y="2024185"/>
            <a:ext cx="1653867" cy="1520491"/>
          </a:xfrm>
          <a:prstGeom prst="rect">
            <a:avLst/>
          </a:prstGeom>
        </p:spPr>
      </p:pic>
      <p:sp>
        <p:nvSpPr>
          <p:cNvPr id="8" name="TextBox 7">
            <a:extLst>
              <a:ext uri="{FF2B5EF4-FFF2-40B4-BE49-F238E27FC236}">
                <a16:creationId xmlns:a16="http://schemas.microsoft.com/office/drawing/2014/main" id="{F1EA87D0-63AD-BCE1-DC8D-19539A56D126}"/>
              </a:ext>
            </a:extLst>
          </p:cNvPr>
          <p:cNvSpPr txBox="1"/>
          <p:nvPr/>
        </p:nvSpPr>
        <p:spPr>
          <a:xfrm>
            <a:off x="4664435" y="3580035"/>
            <a:ext cx="2274597" cy="461665"/>
          </a:xfrm>
          <a:prstGeom prst="rect">
            <a:avLst/>
          </a:prstGeom>
          <a:noFill/>
        </p:spPr>
        <p:txBody>
          <a:bodyPr wrap="none" rtlCol="0">
            <a:spAutoFit/>
          </a:bodyPr>
          <a:lstStyle/>
          <a:p>
            <a:pPr algn="ctr"/>
            <a:r>
              <a:rPr lang="de-CH" sz="1200" dirty="0"/>
              <a:t>IT maintained ML Lab Platforms</a:t>
            </a:r>
          </a:p>
          <a:p>
            <a:pPr algn="ctr"/>
            <a:r>
              <a:rPr lang="de-CH" sz="1200" dirty="0"/>
              <a:t>Having prod data access</a:t>
            </a:r>
          </a:p>
        </p:txBody>
      </p:sp>
      <p:sp>
        <p:nvSpPr>
          <p:cNvPr id="9" name="Arrow: Down 8">
            <a:extLst>
              <a:ext uri="{FF2B5EF4-FFF2-40B4-BE49-F238E27FC236}">
                <a16:creationId xmlns:a16="http://schemas.microsoft.com/office/drawing/2014/main" id="{B988F7EC-BF6C-728E-1E73-B1D88C90A5DC}"/>
              </a:ext>
            </a:extLst>
          </p:cNvPr>
          <p:cNvSpPr/>
          <p:nvPr/>
        </p:nvSpPr>
        <p:spPr>
          <a:xfrm flipV="1">
            <a:off x="5645426" y="4097753"/>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4" name="Picture 13">
            <a:extLst>
              <a:ext uri="{FF2B5EF4-FFF2-40B4-BE49-F238E27FC236}">
                <a16:creationId xmlns:a16="http://schemas.microsoft.com/office/drawing/2014/main" id="{F7CE9920-A671-FEDE-B4AA-11F8CB8D250E}"/>
              </a:ext>
            </a:extLst>
          </p:cNvPr>
          <p:cNvPicPr>
            <a:picLocks noChangeAspect="1"/>
          </p:cNvPicPr>
          <p:nvPr/>
        </p:nvPicPr>
        <p:blipFill>
          <a:blip r:embed="rId8"/>
          <a:stretch>
            <a:fillRect/>
          </a:stretch>
        </p:blipFill>
        <p:spPr>
          <a:xfrm>
            <a:off x="5894102" y="4614922"/>
            <a:ext cx="723489" cy="986088"/>
          </a:xfrm>
          <a:prstGeom prst="rect">
            <a:avLst/>
          </a:prstGeom>
        </p:spPr>
      </p:pic>
      <p:sp>
        <p:nvSpPr>
          <p:cNvPr id="15" name="TextBox 14">
            <a:extLst>
              <a:ext uri="{FF2B5EF4-FFF2-40B4-BE49-F238E27FC236}">
                <a16:creationId xmlns:a16="http://schemas.microsoft.com/office/drawing/2014/main" id="{E4796F03-3C18-4E3A-9A19-448719CAA2A3}"/>
              </a:ext>
            </a:extLst>
          </p:cNvPr>
          <p:cNvSpPr txBox="1"/>
          <p:nvPr/>
        </p:nvSpPr>
        <p:spPr>
          <a:xfrm>
            <a:off x="4553506" y="4148030"/>
            <a:ext cx="2496453" cy="461665"/>
          </a:xfrm>
          <a:prstGeom prst="rect">
            <a:avLst/>
          </a:prstGeom>
          <a:noFill/>
        </p:spPr>
        <p:txBody>
          <a:bodyPr wrap="none" rtlCol="0">
            <a:spAutoFit/>
          </a:bodyPr>
          <a:lstStyle/>
          <a:p>
            <a:pPr algn="ctr"/>
            <a:r>
              <a:rPr lang="de-CH" sz="1200" dirty="0"/>
              <a:t>Run expertiment against prod data</a:t>
            </a:r>
          </a:p>
          <a:p>
            <a:pPr algn="ctr"/>
            <a:r>
              <a:rPr lang="de-CH" sz="1200" dirty="0"/>
              <a:t>And auto select and register model</a:t>
            </a:r>
          </a:p>
        </p:txBody>
      </p:sp>
      <p:sp>
        <p:nvSpPr>
          <p:cNvPr id="2" name="Arrow: Down 1">
            <a:extLst>
              <a:ext uri="{FF2B5EF4-FFF2-40B4-BE49-F238E27FC236}">
                <a16:creationId xmlns:a16="http://schemas.microsoft.com/office/drawing/2014/main" id="{70A15166-86CF-D541-36CB-D008FBE0620B}"/>
              </a:ext>
            </a:extLst>
          </p:cNvPr>
          <p:cNvSpPr/>
          <p:nvPr/>
        </p:nvSpPr>
        <p:spPr>
          <a:xfrm flipV="1">
            <a:off x="3264071" y="4224215"/>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Tree>
    <p:extLst>
      <p:ext uri="{BB962C8B-B14F-4D97-AF65-F5344CB8AC3E}">
        <p14:creationId xmlns:p14="http://schemas.microsoft.com/office/powerpoint/2010/main" val="70748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3FB9-08AB-2653-C2AD-99B1EB1CA8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ABDBBBE-74D5-0AFA-F443-A343994C35A5}"/>
              </a:ext>
            </a:extLst>
          </p:cNvPr>
          <p:cNvSpPr txBox="1"/>
          <p:nvPr/>
        </p:nvSpPr>
        <p:spPr>
          <a:xfrm>
            <a:off x="245265" y="583433"/>
            <a:ext cx="11486214" cy="705321"/>
          </a:xfrm>
          <a:prstGeom prst="rect">
            <a:avLst/>
          </a:prstGeom>
          <a:noFill/>
        </p:spPr>
        <p:txBody>
          <a:bodyPr wrap="square" rtlCol="0">
            <a:spAutoFit/>
          </a:bodyPr>
          <a:lstStyle/>
          <a:p>
            <a:pPr>
              <a:spcBef>
                <a:spcPts val="200"/>
              </a:spcBef>
            </a:pPr>
            <a:r>
              <a:rPr lang="en-GB" sz="1200" dirty="0">
                <a:solidFill>
                  <a:schemeClr val="tx2">
                    <a:lumMod val="75000"/>
                    <a:lumOff val="25000"/>
                  </a:schemeClr>
                </a:solidFill>
              </a:rPr>
              <a:t>MDLC demands specialized tools, libraries, and storage to enable its automation. Often, ML Platform </a:t>
            </a:r>
          </a:p>
          <a:p>
            <a:pPr>
              <a:spcBef>
                <a:spcPts val="200"/>
              </a:spcBef>
            </a:pPr>
            <a:endParaRPr lang="en-GB" sz="1200" dirty="0">
              <a:solidFill>
                <a:schemeClr val="tx2">
                  <a:lumMod val="75000"/>
                  <a:lumOff val="25000"/>
                </a:schemeClr>
              </a:solidFill>
            </a:endParaRPr>
          </a:p>
          <a:p>
            <a:pPr>
              <a:spcBef>
                <a:spcPts val="200"/>
              </a:spcBef>
            </a:pPr>
            <a:endParaRPr lang="en-GB" sz="200" dirty="0">
              <a:solidFill>
                <a:schemeClr val="tx2">
                  <a:lumMod val="75000"/>
                  <a:lumOff val="25000"/>
                </a:schemeClr>
              </a:solidFill>
            </a:endParaRPr>
          </a:p>
          <a:p>
            <a:pPr algn="l"/>
            <a:endParaRPr lang="en-GB" sz="1050" b="0" i="0" dirty="0">
              <a:solidFill>
                <a:srgbClr val="0D0D0D"/>
              </a:solidFill>
              <a:effectLst/>
            </a:endParaRPr>
          </a:p>
        </p:txBody>
      </p:sp>
      <p:sp>
        <p:nvSpPr>
          <p:cNvPr id="7" name="TextBox 6">
            <a:extLst>
              <a:ext uri="{FF2B5EF4-FFF2-40B4-BE49-F238E27FC236}">
                <a16:creationId xmlns:a16="http://schemas.microsoft.com/office/drawing/2014/main" id="{F508ED99-D49B-5971-5772-2EBC988F9030}"/>
              </a:ext>
            </a:extLst>
          </p:cNvPr>
          <p:cNvSpPr txBox="1"/>
          <p:nvPr/>
        </p:nvSpPr>
        <p:spPr>
          <a:xfrm>
            <a:off x="245265" y="60213"/>
            <a:ext cx="8772612" cy="523220"/>
          </a:xfrm>
          <a:prstGeom prst="rect">
            <a:avLst/>
          </a:prstGeom>
          <a:noFill/>
        </p:spPr>
        <p:txBody>
          <a:bodyPr wrap="square" rtlCol="0">
            <a:spAutoFit/>
          </a:bodyPr>
          <a:lstStyle/>
          <a:p>
            <a:pPr>
              <a:spcBef>
                <a:spcPts val="200"/>
              </a:spcBef>
            </a:pPr>
            <a:r>
              <a:rPr lang="en-GB" sz="2800" dirty="0">
                <a:solidFill>
                  <a:schemeClr val="tx2">
                    <a:lumMod val="75000"/>
                    <a:lumOff val="25000"/>
                  </a:schemeClr>
                </a:solidFill>
              </a:rPr>
              <a:t>MDLC Automation enablement tooling</a:t>
            </a:r>
          </a:p>
        </p:txBody>
      </p:sp>
      <p:pic>
        <p:nvPicPr>
          <p:cNvPr id="9" name="Picture 8">
            <a:extLst>
              <a:ext uri="{FF2B5EF4-FFF2-40B4-BE49-F238E27FC236}">
                <a16:creationId xmlns:a16="http://schemas.microsoft.com/office/drawing/2014/main" id="{14931E2A-F2D3-7FA1-0A9C-E4886F7359B7}"/>
              </a:ext>
            </a:extLst>
          </p:cNvPr>
          <p:cNvPicPr>
            <a:picLocks noChangeAspect="1"/>
          </p:cNvPicPr>
          <p:nvPr/>
        </p:nvPicPr>
        <p:blipFill>
          <a:blip r:embed="rId3"/>
          <a:stretch>
            <a:fillRect/>
          </a:stretch>
        </p:blipFill>
        <p:spPr>
          <a:xfrm>
            <a:off x="640354" y="1001558"/>
            <a:ext cx="5178490" cy="1226343"/>
          </a:xfrm>
          <a:prstGeom prst="rect">
            <a:avLst/>
          </a:prstGeom>
        </p:spPr>
      </p:pic>
      <p:pic>
        <p:nvPicPr>
          <p:cNvPr id="10" name="Picture 9">
            <a:extLst>
              <a:ext uri="{FF2B5EF4-FFF2-40B4-BE49-F238E27FC236}">
                <a16:creationId xmlns:a16="http://schemas.microsoft.com/office/drawing/2014/main" id="{ED8BFC1B-130C-544D-93B1-8737CE9F05D6}"/>
              </a:ext>
            </a:extLst>
          </p:cNvPr>
          <p:cNvPicPr>
            <a:picLocks noChangeAspect="1"/>
          </p:cNvPicPr>
          <p:nvPr/>
        </p:nvPicPr>
        <p:blipFill>
          <a:blip r:embed="rId4"/>
          <a:stretch>
            <a:fillRect/>
          </a:stretch>
        </p:blipFill>
        <p:spPr>
          <a:xfrm>
            <a:off x="5818844" y="1001558"/>
            <a:ext cx="5912635" cy="1385282"/>
          </a:xfrm>
          <a:prstGeom prst="rect">
            <a:avLst/>
          </a:prstGeom>
        </p:spPr>
      </p:pic>
      <p:pic>
        <p:nvPicPr>
          <p:cNvPr id="3" name="Picture 2">
            <a:extLst>
              <a:ext uri="{FF2B5EF4-FFF2-40B4-BE49-F238E27FC236}">
                <a16:creationId xmlns:a16="http://schemas.microsoft.com/office/drawing/2014/main" id="{2851F80E-EAC1-C7B7-85D7-9AF5180EEE1E}"/>
              </a:ext>
            </a:extLst>
          </p:cNvPr>
          <p:cNvPicPr>
            <a:picLocks noChangeAspect="1"/>
          </p:cNvPicPr>
          <p:nvPr/>
        </p:nvPicPr>
        <p:blipFill>
          <a:blip r:embed="rId5"/>
          <a:stretch>
            <a:fillRect/>
          </a:stretch>
        </p:blipFill>
        <p:spPr>
          <a:xfrm>
            <a:off x="2276100" y="3614275"/>
            <a:ext cx="743054" cy="838317"/>
          </a:xfrm>
          <a:prstGeom prst="rect">
            <a:avLst/>
          </a:prstGeom>
        </p:spPr>
      </p:pic>
      <p:pic>
        <p:nvPicPr>
          <p:cNvPr id="6" name="Picture 5">
            <a:extLst>
              <a:ext uri="{FF2B5EF4-FFF2-40B4-BE49-F238E27FC236}">
                <a16:creationId xmlns:a16="http://schemas.microsoft.com/office/drawing/2014/main" id="{E314210F-B766-C409-F8CF-C983550FF982}"/>
              </a:ext>
            </a:extLst>
          </p:cNvPr>
          <p:cNvPicPr>
            <a:picLocks noChangeAspect="1"/>
          </p:cNvPicPr>
          <p:nvPr/>
        </p:nvPicPr>
        <p:blipFill>
          <a:blip r:embed="rId6"/>
          <a:stretch>
            <a:fillRect/>
          </a:stretch>
        </p:blipFill>
        <p:spPr>
          <a:xfrm>
            <a:off x="5695394" y="3575176"/>
            <a:ext cx="539461" cy="667228"/>
          </a:xfrm>
          <a:prstGeom prst="rect">
            <a:avLst/>
          </a:prstGeom>
        </p:spPr>
      </p:pic>
      <p:sp>
        <p:nvSpPr>
          <p:cNvPr id="8" name="TextBox 7">
            <a:extLst>
              <a:ext uri="{FF2B5EF4-FFF2-40B4-BE49-F238E27FC236}">
                <a16:creationId xmlns:a16="http://schemas.microsoft.com/office/drawing/2014/main" id="{66C593CD-9447-B385-EE45-90E526E66DD8}"/>
              </a:ext>
            </a:extLst>
          </p:cNvPr>
          <p:cNvSpPr txBox="1"/>
          <p:nvPr/>
        </p:nvSpPr>
        <p:spPr>
          <a:xfrm>
            <a:off x="6180844" y="3640774"/>
            <a:ext cx="1842427" cy="646331"/>
          </a:xfrm>
          <a:prstGeom prst="rect">
            <a:avLst/>
          </a:prstGeom>
          <a:noFill/>
        </p:spPr>
        <p:txBody>
          <a:bodyPr wrap="none" rtlCol="0">
            <a:spAutoFit/>
          </a:bodyPr>
          <a:lstStyle/>
          <a:p>
            <a:r>
              <a:rPr lang="de-CH" sz="3600" dirty="0">
                <a:latin typeface="Walbaum Display" panose="02070503090703020303" pitchFamily="18" charset="0"/>
              </a:rPr>
              <a:t>Risk</a:t>
            </a:r>
            <a:r>
              <a:rPr lang="de-CH" sz="3600" dirty="0">
                <a:solidFill>
                  <a:srgbClr val="FF0000"/>
                </a:solidFill>
                <a:latin typeface="Walbaum Display" panose="02070503090703020303" pitchFamily="18" charset="0"/>
              </a:rPr>
              <a:t>Lab</a:t>
            </a:r>
            <a:endParaRPr lang="LID4096" sz="3600" dirty="0">
              <a:solidFill>
                <a:srgbClr val="FF0000"/>
              </a:solidFill>
              <a:latin typeface="Walbaum Display" panose="02070503090703020303" pitchFamily="18" charset="0"/>
            </a:endParaRPr>
          </a:p>
        </p:txBody>
      </p:sp>
      <p:sp>
        <p:nvSpPr>
          <p:cNvPr id="11" name="TextBox 10">
            <a:extLst>
              <a:ext uri="{FF2B5EF4-FFF2-40B4-BE49-F238E27FC236}">
                <a16:creationId xmlns:a16="http://schemas.microsoft.com/office/drawing/2014/main" id="{077A0E5E-EDD1-F4EA-6661-DFC08CE09B19}"/>
              </a:ext>
            </a:extLst>
          </p:cNvPr>
          <p:cNvSpPr txBox="1"/>
          <p:nvPr/>
        </p:nvSpPr>
        <p:spPr>
          <a:xfrm>
            <a:off x="5569917" y="4121870"/>
            <a:ext cx="2494209" cy="461665"/>
          </a:xfrm>
          <a:prstGeom prst="rect">
            <a:avLst/>
          </a:prstGeom>
          <a:noFill/>
        </p:spPr>
        <p:txBody>
          <a:bodyPr wrap="none" rtlCol="0">
            <a:spAutoFit/>
          </a:bodyPr>
          <a:lstStyle/>
          <a:p>
            <a:r>
              <a:rPr lang="de-CH" sz="2400" dirty="0">
                <a:latin typeface="Aptos SemiBold" panose="020F0502020204030204" pitchFamily="34" charset="0"/>
              </a:rPr>
              <a:t>databricks rental</a:t>
            </a:r>
            <a:endParaRPr lang="LID4096" sz="2400" dirty="0">
              <a:latin typeface="Aptos SemiBold" panose="020F0502020204030204" pitchFamily="34" charset="0"/>
            </a:endParaRPr>
          </a:p>
        </p:txBody>
      </p:sp>
      <p:pic>
        <p:nvPicPr>
          <p:cNvPr id="12" name="Picture 11">
            <a:extLst>
              <a:ext uri="{FF2B5EF4-FFF2-40B4-BE49-F238E27FC236}">
                <a16:creationId xmlns:a16="http://schemas.microsoft.com/office/drawing/2014/main" id="{3057775C-3BD6-D736-D8E1-3B6ED44C64CC}"/>
              </a:ext>
            </a:extLst>
          </p:cNvPr>
          <p:cNvPicPr>
            <a:picLocks noChangeAspect="1"/>
          </p:cNvPicPr>
          <p:nvPr/>
        </p:nvPicPr>
        <p:blipFill>
          <a:blip r:embed="rId7"/>
          <a:stretch>
            <a:fillRect/>
          </a:stretch>
        </p:blipFill>
        <p:spPr>
          <a:xfrm>
            <a:off x="8634197" y="2575912"/>
            <a:ext cx="2058655" cy="1179679"/>
          </a:xfrm>
          <a:prstGeom prst="rect">
            <a:avLst/>
          </a:prstGeom>
        </p:spPr>
      </p:pic>
      <p:pic>
        <p:nvPicPr>
          <p:cNvPr id="14" name="Picture 13">
            <a:extLst>
              <a:ext uri="{FF2B5EF4-FFF2-40B4-BE49-F238E27FC236}">
                <a16:creationId xmlns:a16="http://schemas.microsoft.com/office/drawing/2014/main" id="{93FD5AAA-840B-6F95-E1A6-F0D074A5B76F}"/>
              </a:ext>
            </a:extLst>
          </p:cNvPr>
          <p:cNvPicPr>
            <a:picLocks noChangeAspect="1"/>
          </p:cNvPicPr>
          <p:nvPr/>
        </p:nvPicPr>
        <p:blipFill>
          <a:blip r:embed="rId8"/>
          <a:stretch>
            <a:fillRect/>
          </a:stretch>
        </p:blipFill>
        <p:spPr>
          <a:xfrm>
            <a:off x="6440732" y="2867183"/>
            <a:ext cx="752580" cy="790685"/>
          </a:xfrm>
          <a:prstGeom prst="rect">
            <a:avLst/>
          </a:prstGeom>
        </p:spPr>
      </p:pic>
    </p:spTree>
    <p:extLst>
      <p:ext uri="{BB962C8B-B14F-4D97-AF65-F5344CB8AC3E}">
        <p14:creationId xmlns:p14="http://schemas.microsoft.com/office/powerpoint/2010/main" val="956609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pic>
        <p:nvPicPr>
          <p:cNvPr id="133" name="Picture 132">
            <a:extLst>
              <a:ext uri="{FF2B5EF4-FFF2-40B4-BE49-F238E27FC236}">
                <a16:creationId xmlns:a16="http://schemas.microsoft.com/office/drawing/2014/main" id="{18782EF1-83CD-821A-FF6B-D30AE85DCC91}"/>
              </a:ext>
            </a:extLst>
          </p:cNvPr>
          <p:cNvPicPr>
            <a:picLocks noChangeAspect="1"/>
          </p:cNvPicPr>
          <p:nvPr/>
        </p:nvPicPr>
        <p:blipFill>
          <a:blip r:embed="rId3"/>
          <a:stretch>
            <a:fillRect/>
          </a:stretch>
        </p:blipFill>
        <p:spPr>
          <a:xfrm>
            <a:off x="4144437" y="5376579"/>
            <a:ext cx="1235595" cy="871831"/>
          </a:xfrm>
          <a:prstGeom prst="rect">
            <a:avLst/>
          </a:prstGeom>
        </p:spPr>
      </p:pic>
      <p:pic>
        <p:nvPicPr>
          <p:cNvPr id="130" name="Picture 129">
            <a:extLst>
              <a:ext uri="{FF2B5EF4-FFF2-40B4-BE49-F238E27FC236}">
                <a16:creationId xmlns:a16="http://schemas.microsoft.com/office/drawing/2014/main" id="{E394B4D9-CFE7-9C3C-2C75-79A13524A549}"/>
              </a:ext>
            </a:extLst>
          </p:cNvPr>
          <p:cNvPicPr>
            <a:picLocks noChangeAspect="1"/>
          </p:cNvPicPr>
          <p:nvPr/>
        </p:nvPicPr>
        <p:blipFill>
          <a:blip r:embed="rId4"/>
          <a:stretch>
            <a:fillRect/>
          </a:stretch>
        </p:blipFill>
        <p:spPr>
          <a:xfrm>
            <a:off x="4138677" y="1826197"/>
            <a:ext cx="1245473" cy="871831"/>
          </a:xfrm>
          <a:prstGeom prst="rect">
            <a:avLst/>
          </a:prstGeom>
        </p:spPr>
      </p:pic>
      <p:pic>
        <p:nvPicPr>
          <p:cNvPr id="41" name="Picture 40">
            <a:extLst>
              <a:ext uri="{FF2B5EF4-FFF2-40B4-BE49-F238E27FC236}">
                <a16:creationId xmlns:a16="http://schemas.microsoft.com/office/drawing/2014/main" id="{5561ABFF-6649-CAA8-0E84-63C00AC2E3CC}"/>
              </a:ext>
            </a:extLst>
          </p:cNvPr>
          <p:cNvPicPr>
            <a:picLocks noChangeAspect="1"/>
          </p:cNvPicPr>
          <p:nvPr/>
        </p:nvPicPr>
        <p:blipFill>
          <a:blip r:embed="rId5"/>
          <a:stretch>
            <a:fillRect/>
          </a:stretch>
        </p:blipFill>
        <p:spPr>
          <a:xfrm>
            <a:off x="1695627" y="5348735"/>
            <a:ext cx="1275665" cy="887419"/>
          </a:xfrm>
          <a:prstGeom prst="rect">
            <a:avLst/>
          </a:prstGeom>
        </p:spPr>
      </p:pic>
      <p:pic>
        <p:nvPicPr>
          <p:cNvPr id="20" name="Picture 19">
            <a:extLst>
              <a:ext uri="{FF2B5EF4-FFF2-40B4-BE49-F238E27FC236}">
                <a16:creationId xmlns:a16="http://schemas.microsoft.com/office/drawing/2014/main" id="{B37B7A06-1D9E-8ED8-9AED-6B210613F8C7}"/>
              </a:ext>
            </a:extLst>
          </p:cNvPr>
          <p:cNvPicPr>
            <a:picLocks noChangeAspect="1"/>
          </p:cNvPicPr>
          <p:nvPr/>
        </p:nvPicPr>
        <p:blipFill>
          <a:blip r:embed="rId6"/>
          <a:stretch>
            <a:fillRect/>
          </a:stretch>
        </p:blipFill>
        <p:spPr>
          <a:xfrm>
            <a:off x="1789751" y="3432748"/>
            <a:ext cx="1244726" cy="1146926"/>
          </a:xfrm>
          <a:prstGeom prst="rect">
            <a:avLst/>
          </a:prstGeom>
        </p:spPr>
      </p:pic>
      <p:pic>
        <p:nvPicPr>
          <p:cNvPr id="4" name="Picture 3">
            <a:extLst>
              <a:ext uri="{FF2B5EF4-FFF2-40B4-BE49-F238E27FC236}">
                <a16:creationId xmlns:a16="http://schemas.microsoft.com/office/drawing/2014/main" id="{159CBF19-B411-E831-D4AD-26B0C1182E46}"/>
              </a:ext>
            </a:extLst>
          </p:cNvPr>
          <p:cNvPicPr>
            <a:picLocks noChangeAspect="1"/>
          </p:cNvPicPr>
          <p:nvPr/>
        </p:nvPicPr>
        <p:blipFill>
          <a:blip r:embed="rId7"/>
          <a:stretch>
            <a:fillRect/>
          </a:stretch>
        </p:blipFill>
        <p:spPr>
          <a:xfrm>
            <a:off x="1821489" y="1772919"/>
            <a:ext cx="1345872" cy="925883"/>
          </a:xfrm>
          <a:prstGeom prst="rect">
            <a:avLst/>
          </a:prstGeom>
        </p:spPr>
      </p:pic>
      <p:grpSp>
        <p:nvGrpSpPr>
          <p:cNvPr id="169" name="Group 168">
            <a:extLst>
              <a:ext uri="{FF2B5EF4-FFF2-40B4-BE49-F238E27FC236}">
                <a16:creationId xmlns:a16="http://schemas.microsoft.com/office/drawing/2014/main" id="{1C3984B3-F50F-7FF2-47FE-8E805B5D0F22}"/>
              </a:ext>
            </a:extLst>
          </p:cNvPr>
          <p:cNvGrpSpPr/>
          <p:nvPr/>
        </p:nvGrpSpPr>
        <p:grpSpPr>
          <a:xfrm>
            <a:off x="267350" y="1824451"/>
            <a:ext cx="1189428" cy="830647"/>
            <a:chOff x="582327" y="5104560"/>
            <a:chExt cx="1818556" cy="1214797"/>
          </a:xfrm>
        </p:grpSpPr>
        <p:pic>
          <p:nvPicPr>
            <p:cNvPr id="170" name="Picture 169">
              <a:extLst>
                <a:ext uri="{FF2B5EF4-FFF2-40B4-BE49-F238E27FC236}">
                  <a16:creationId xmlns:a16="http://schemas.microsoft.com/office/drawing/2014/main" id="{E6F6488D-21DB-F42E-6D31-D2667795EB21}"/>
                </a:ext>
              </a:extLst>
            </p:cNvPr>
            <p:cNvPicPr>
              <a:picLocks noChangeAspect="1"/>
            </p:cNvPicPr>
            <p:nvPr/>
          </p:nvPicPr>
          <p:blipFill>
            <a:blip r:embed="rId8"/>
            <a:stretch>
              <a:fillRect/>
            </a:stretch>
          </p:blipFill>
          <p:spPr>
            <a:xfrm>
              <a:off x="1022580" y="5104560"/>
              <a:ext cx="978143" cy="947301"/>
            </a:xfrm>
            <a:prstGeom prst="rect">
              <a:avLst/>
            </a:prstGeom>
          </p:spPr>
        </p:pic>
        <p:sp>
          <p:nvSpPr>
            <p:cNvPr id="171" name="TextBox 170">
              <a:extLst>
                <a:ext uri="{FF2B5EF4-FFF2-40B4-BE49-F238E27FC236}">
                  <a16:creationId xmlns:a16="http://schemas.microsoft.com/office/drawing/2014/main" id="{6933B68C-1D11-1D0C-B181-705C5F4D52FC}"/>
                </a:ext>
              </a:extLst>
            </p:cNvPr>
            <p:cNvSpPr txBox="1"/>
            <p:nvPr/>
          </p:nvSpPr>
          <p:spPr>
            <a:xfrm>
              <a:off x="582327" y="5914254"/>
              <a:ext cx="1818556" cy="405103"/>
            </a:xfrm>
            <a:prstGeom prst="rect">
              <a:avLst/>
            </a:prstGeom>
            <a:noFill/>
          </p:spPr>
          <p:txBody>
            <a:bodyPr wrap="none" rtlCol="0">
              <a:spAutoFit/>
            </a:bodyPr>
            <a:lstStyle/>
            <a:p>
              <a:r>
                <a:rPr lang="de-CH" sz="1200" dirty="0"/>
                <a:t>Data Scientists</a:t>
              </a:r>
            </a:p>
          </p:txBody>
        </p:sp>
      </p:grpSp>
      <p:pic>
        <p:nvPicPr>
          <p:cNvPr id="173" name="Picture 172">
            <a:extLst>
              <a:ext uri="{FF2B5EF4-FFF2-40B4-BE49-F238E27FC236}">
                <a16:creationId xmlns:a16="http://schemas.microsoft.com/office/drawing/2014/main" id="{F29D0980-858B-C923-D106-C401DE4DE6D2}"/>
              </a:ext>
            </a:extLst>
          </p:cNvPr>
          <p:cNvPicPr>
            <a:picLocks noChangeAspect="1"/>
          </p:cNvPicPr>
          <p:nvPr/>
        </p:nvPicPr>
        <p:blipFill>
          <a:blip r:embed="rId9"/>
          <a:stretch>
            <a:fillRect/>
          </a:stretch>
        </p:blipFill>
        <p:spPr>
          <a:xfrm>
            <a:off x="478455" y="683841"/>
            <a:ext cx="1363450" cy="471474"/>
          </a:xfrm>
          <a:prstGeom prst="rect">
            <a:avLst/>
          </a:prstGeom>
        </p:spPr>
      </p:pic>
      <p:sp>
        <p:nvSpPr>
          <p:cNvPr id="174" name="Arrow: Down 173">
            <a:extLst>
              <a:ext uri="{FF2B5EF4-FFF2-40B4-BE49-F238E27FC236}">
                <a16:creationId xmlns:a16="http://schemas.microsoft.com/office/drawing/2014/main" id="{853579B8-37FF-CE0D-80E8-0276AB700376}"/>
              </a:ext>
            </a:extLst>
          </p:cNvPr>
          <p:cNvSpPr/>
          <p:nvPr/>
        </p:nvSpPr>
        <p:spPr>
          <a:xfrm rot="10800000">
            <a:off x="868548" y="1074640"/>
            <a:ext cx="147320" cy="620406"/>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75" name="Arrow: Down 174">
            <a:extLst>
              <a:ext uri="{FF2B5EF4-FFF2-40B4-BE49-F238E27FC236}">
                <a16:creationId xmlns:a16="http://schemas.microsoft.com/office/drawing/2014/main" id="{B55DCDB0-1051-4279-1FF3-2E658F2D803E}"/>
              </a:ext>
            </a:extLst>
          </p:cNvPr>
          <p:cNvSpPr/>
          <p:nvPr/>
        </p:nvSpPr>
        <p:spPr>
          <a:xfrm rot="16200000">
            <a:off x="1413060" y="1764807"/>
            <a:ext cx="158325" cy="60546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77" name="TextBox 176">
            <a:extLst>
              <a:ext uri="{FF2B5EF4-FFF2-40B4-BE49-F238E27FC236}">
                <a16:creationId xmlns:a16="http://schemas.microsoft.com/office/drawing/2014/main" id="{BA56B9A7-0998-F80F-56AC-65F2DF423449}"/>
              </a:ext>
            </a:extLst>
          </p:cNvPr>
          <p:cNvSpPr txBox="1"/>
          <p:nvPr/>
        </p:nvSpPr>
        <p:spPr>
          <a:xfrm>
            <a:off x="1954373" y="2630678"/>
            <a:ext cx="1080104" cy="276999"/>
          </a:xfrm>
          <a:prstGeom prst="rect">
            <a:avLst/>
          </a:prstGeom>
          <a:noFill/>
        </p:spPr>
        <p:txBody>
          <a:bodyPr wrap="none" rtlCol="0">
            <a:spAutoFit/>
          </a:bodyPr>
          <a:lstStyle/>
          <a:p>
            <a:pPr algn="ctr"/>
            <a:r>
              <a:rPr lang="en-GB" sz="1200" dirty="0"/>
              <a:t>Dev Local VM</a:t>
            </a:r>
          </a:p>
        </p:txBody>
      </p:sp>
      <p:sp>
        <p:nvSpPr>
          <p:cNvPr id="178" name="Arrow: Down 177">
            <a:extLst>
              <a:ext uri="{FF2B5EF4-FFF2-40B4-BE49-F238E27FC236}">
                <a16:creationId xmlns:a16="http://schemas.microsoft.com/office/drawing/2014/main" id="{208B9817-B354-A956-4B15-100931B7626D}"/>
              </a:ext>
            </a:extLst>
          </p:cNvPr>
          <p:cNvSpPr/>
          <p:nvPr/>
        </p:nvSpPr>
        <p:spPr>
          <a:xfrm>
            <a:off x="2324219" y="2927171"/>
            <a:ext cx="151652" cy="44874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82" name="TextBox 181">
            <a:extLst>
              <a:ext uri="{FF2B5EF4-FFF2-40B4-BE49-F238E27FC236}">
                <a16:creationId xmlns:a16="http://schemas.microsoft.com/office/drawing/2014/main" id="{39C7E63C-ADD5-ADA0-D42C-55C253023D4B}"/>
              </a:ext>
            </a:extLst>
          </p:cNvPr>
          <p:cNvSpPr txBox="1"/>
          <p:nvPr/>
        </p:nvSpPr>
        <p:spPr>
          <a:xfrm>
            <a:off x="1132414" y="4528391"/>
            <a:ext cx="2289151" cy="276999"/>
          </a:xfrm>
          <a:prstGeom prst="rect">
            <a:avLst/>
          </a:prstGeom>
          <a:noFill/>
        </p:spPr>
        <p:txBody>
          <a:bodyPr wrap="square">
            <a:spAutoFit/>
          </a:bodyPr>
          <a:lstStyle/>
          <a:p>
            <a:pPr algn="ctr"/>
            <a:r>
              <a:rPr lang="en-GB" sz="1200" dirty="0"/>
              <a:t>Data Scientist Owned Storage</a:t>
            </a:r>
          </a:p>
        </p:txBody>
      </p:sp>
      <p:grpSp>
        <p:nvGrpSpPr>
          <p:cNvPr id="14" name="Group 13">
            <a:extLst>
              <a:ext uri="{FF2B5EF4-FFF2-40B4-BE49-F238E27FC236}">
                <a16:creationId xmlns:a16="http://schemas.microsoft.com/office/drawing/2014/main" id="{B7C9046B-0FA3-E295-497F-49FEDBD62850}"/>
              </a:ext>
            </a:extLst>
          </p:cNvPr>
          <p:cNvGrpSpPr/>
          <p:nvPr/>
        </p:nvGrpSpPr>
        <p:grpSpPr>
          <a:xfrm>
            <a:off x="4221508" y="604582"/>
            <a:ext cx="888090" cy="838473"/>
            <a:chOff x="5799118" y="5582996"/>
            <a:chExt cx="1018997" cy="936108"/>
          </a:xfrm>
        </p:grpSpPr>
        <p:pic>
          <p:nvPicPr>
            <p:cNvPr id="15" name="Picture 14">
              <a:extLst>
                <a:ext uri="{FF2B5EF4-FFF2-40B4-BE49-F238E27FC236}">
                  <a16:creationId xmlns:a16="http://schemas.microsoft.com/office/drawing/2014/main" id="{B816F099-5E13-FC0D-0F1C-433DAC97BB55}"/>
                </a:ext>
              </a:extLst>
            </p:cNvPr>
            <p:cNvPicPr>
              <a:picLocks noChangeAspect="1"/>
            </p:cNvPicPr>
            <p:nvPr/>
          </p:nvPicPr>
          <p:blipFill>
            <a:blip r:embed="rId10"/>
            <a:stretch>
              <a:fillRect/>
            </a:stretch>
          </p:blipFill>
          <p:spPr>
            <a:xfrm>
              <a:off x="6105421" y="5582996"/>
              <a:ext cx="516230" cy="691967"/>
            </a:xfrm>
            <a:prstGeom prst="rect">
              <a:avLst/>
            </a:prstGeom>
          </p:spPr>
        </p:pic>
        <p:sp>
          <p:nvSpPr>
            <p:cNvPr id="16" name="TextBox 15">
              <a:extLst>
                <a:ext uri="{FF2B5EF4-FFF2-40B4-BE49-F238E27FC236}">
                  <a16:creationId xmlns:a16="http://schemas.microsoft.com/office/drawing/2014/main" id="{227A74C3-EE3F-5D73-1CF0-231A7EB402A9}"/>
                </a:ext>
              </a:extLst>
            </p:cNvPr>
            <p:cNvSpPr txBox="1"/>
            <p:nvPr/>
          </p:nvSpPr>
          <p:spPr>
            <a:xfrm>
              <a:off x="5799118" y="6242105"/>
              <a:ext cx="1018997" cy="276999"/>
            </a:xfrm>
            <a:prstGeom prst="rect">
              <a:avLst/>
            </a:prstGeom>
            <a:noFill/>
          </p:spPr>
          <p:txBody>
            <a:bodyPr wrap="none" rtlCol="0">
              <a:spAutoFit/>
            </a:bodyPr>
            <a:lstStyle/>
            <a:p>
              <a:r>
                <a:rPr lang="de-CH" sz="1200" dirty="0"/>
                <a:t>ML-Engineer</a:t>
              </a:r>
            </a:p>
          </p:txBody>
        </p:sp>
      </p:grpSp>
      <p:sp>
        <p:nvSpPr>
          <p:cNvPr id="17" name="Arrow: Down 16">
            <a:extLst>
              <a:ext uri="{FF2B5EF4-FFF2-40B4-BE49-F238E27FC236}">
                <a16:creationId xmlns:a16="http://schemas.microsoft.com/office/drawing/2014/main" id="{CD4431DD-1522-9342-FAB1-D14914D6731F}"/>
              </a:ext>
            </a:extLst>
          </p:cNvPr>
          <p:cNvSpPr/>
          <p:nvPr/>
        </p:nvSpPr>
        <p:spPr>
          <a:xfrm>
            <a:off x="2325838" y="4879520"/>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9" name="Arrow: Down 18">
            <a:extLst>
              <a:ext uri="{FF2B5EF4-FFF2-40B4-BE49-F238E27FC236}">
                <a16:creationId xmlns:a16="http://schemas.microsoft.com/office/drawing/2014/main" id="{62691511-0A83-6272-805C-5343EC405143}"/>
              </a:ext>
            </a:extLst>
          </p:cNvPr>
          <p:cNvSpPr/>
          <p:nvPr/>
        </p:nvSpPr>
        <p:spPr>
          <a:xfrm rot="16200000">
            <a:off x="3027669" y="-118441"/>
            <a:ext cx="162348" cy="211601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2" name="Arrow: Down 21">
            <a:extLst>
              <a:ext uri="{FF2B5EF4-FFF2-40B4-BE49-F238E27FC236}">
                <a16:creationId xmlns:a16="http://schemas.microsoft.com/office/drawing/2014/main" id="{3ABCEB57-5EB6-B8F8-0819-517A47C35AEF}"/>
              </a:ext>
            </a:extLst>
          </p:cNvPr>
          <p:cNvSpPr/>
          <p:nvPr/>
        </p:nvSpPr>
        <p:spPr>
          <a:xfrm>
            <a:off x="4665553" y="1448661"/>
            <a:ext cx="147321" cy="348581"/>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Arrow: Down 22">
            <a:extLst>
              <a:ext uri="{FF2B5EF4-FFF2-40B4-BE49-F238E27FC236}">
                <a16:creationId xmlns:a16="http://schemas.microsoft.com/office/drawing/2014/main" id="{96CED9B9-0CC0-C4CC-7D45-2BF134E6B9AC}"/>
              </a:ext>
            </a:extLst>
          </p:cNvPr>
          <p:cNvSpPr/>
          <p:nvPr/>
        </p:nvSpPr>
        <p:spPr>
          <a:xfrm>
            <a:off x="4678546" y="2943711"/>
            <a:ext cx="151652" cy="44874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2" name="Arrow: Down 31">
            <a:extLst>
              <a:ext uri="{FF2B5EF4-FFF2-40B4-BE49-F238E27FC236}">
                <a16:creationId xmlns:a16="http://schemas.microsoft.com/office/drawing/2014/main" id="{5B21A97C-05BF-80FE-CAC0-024843E348E5}"/>
              </a:ext>
            </a:extLst>
          </p:cNvPr>
          <p:cNvSpPr/>
          <p:nvPr/>
        </p:nvSpPr>
        <p:spPr>
          <a:xfrm>
            <a:off x="4678271" y="4871079"/>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6" name="TextBox 35">
            <a:extLst>
              <a:ext uri="{FF2B5EF4-FFF2-40B4-BE49-F238E27FC236}">
                <a16:creationId xmlns:a16="http://schemas.microsoft.com/office/drawing/2014/main" id="{B767A661-7565-AC6B-7BF4-2921FE7D8221}"/>
              </a:ext>
            </a:extLst>
          </p:cNvPr>
          <p:cNvSpPr txBox="1"/>
          <p:nvPr/>
        </p:nvSpPr>
        <p:spPr>
          <a:xfrm>
            <a:off x="4096591" y="4567432"/>
            <a:ext cx="1343573" cy="276999"/>
          </a:xfrm>
          <a:prstGeom prst="rect">
            <a:avLst/>
          </a:prstGeom>
          <a:noFill/>
        </p:spPr>
        <p:txBody>
          <a:bodyPr wrap="none" rtlCol="0">
            <a:spAutoFit/>
          </a:bodyPr>
          <a:lstStyle/>
          <a:p>
            <a:pPr algn="ctr"/>
            <a:r>
              <a:rPr lang="en-GB" sz="1200" dirty="0"/>
              <a:t>IT Owned Storage</a:t>
            </a:r>
          </a:p>
        </p:txBody>
      </p:sp>
      <p:sp>
        <p:nvSpPr>
          <p:cNvPr id="39" name="TextBox 38">
            <a:extLst>
              <a:ext uri="{FF2B5EF4-FFF2-40B4-BE49-F238E27FC236}">
                <a16:creationId xmlns:a16="http://schemas.microsoft.com/office/drawing/2014/main" id="{B78A3ED5-C889-6339-58D9-DDE63C5428DB}"/>
              </a:ext>
            </a:extLst>
          </p:cNvPr>
          <p:cNvSpPr txBox="1"/>
          <p:nvPr/>
        </p:nvSpPr>
        <p:spPr>
          <a:xfrm>
            <a:off x="3991309" y="6181109"/>
            <a:ext cx="1468865" cy="276999"/>
          </a:xfrm>
          <a:prstGeom prst="rect">
            <a:avLst/>
          </a:prstGeom>
          <a:noFill/>
        </p:spPr>
        <p:txBody>
          <a:bodyPr wrap="none" rtlCol="0">
            <a:spAutoFit/>
          </a:bodyPr>
          <a:lstStyle/>
          <a:p>
            <a:pPr algn="ctr"/>
            <a:r>
              <a:rPr lang="en-GB" sz="1200" dirty="0"/>
              <a:t>IT AKS Environment</a:t>
            </a:r>
          </a:p>
        </p:txBody>
      </p:sp>
      <p:sp>
        <p:nvSpPr>
          <p:cNvPr id="3" name="TextBox 2">
            <a:extLst>
              <a:ext uri="{FF2B5EF4-FFF2-40B4-BE49-F238E27FC236}">
                <a16:creationId xmlns:a16="http://schemas.microsoft.com/office/drawing/2014/main" id="{8A8C9EB4-F907-D383-BD04-C1A03F263499}"/>
              </a:ext>
            </a:extLst>
          </p:cNvPr>
          <p:cNvSpPr txBox="1"/>
          <p:nvPr/>
        </p:nvSpPr>
        <p:spPr>
          <a:xfrm>
            <a:off x="6054858" y="1668296"/>
            <a:ext cx="5864879" cy="4814138"/>
          </a:xfrm>
          <a:prstGeom prst="rect">
            <a:avLst/>
          </a:prstGeom>
          <a:noFill/>
        </p:spPr>
        <p:txBody>
          <a:bodyPr wrap="square" rtlCol="0">
            <a:spAutoFit/>
          </a:bodyPr>
          <a:lstStyle/>
          <a:p>
            <a:pPr marL="228600" indent="-228600">
              <a:spcBef>
                <a:spcPts val="200"/>
              </a:spcBef>
              <a:buFont typeface="+mj-lt"/>
              <a:buAutoNum type="arabicPeriod"/>
            </a:pPr>
            <a:r>
              <a:rPr lang="en-GB" sz="1050" dirty="0">
                <a:solidFill>
                  <a:schemeClr val="tx2">
                    <a:lumMod val="75000"/>
                    <a:lumOff val="25000"/>
                  </a:schemeClr>
                </a:solidFill>
              </a:rPr>
              <a:t>Data scientists develop ML training pipelines and experiment scoring/selection modules in private UBS VMs or Azure VMs accessing development datasets.</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either manually run the training pipeline using a variety of ML frameworks, with model artifacts generated and persisted into the data scientist-owned Azure storage, for example, ABFS.</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can optionally pull those artifacts from storage and host the ML inference API locally for endpoint testing and ML app testing.</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check in ML training pipelines and experiment scoring/selection modules to GitLab.</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IT ML engineers check out the training and selection pipeline and schedule the model training in an IT-maintained AKS cluster having production data access. Often, an open-source pipeline framework is used, for example, Apache Airflow or Kubeflow pipeline.</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The training and experiment scoring/selection pipeline will automatically select the best-performing model and store it in the IT-owned cloud storage.</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ML engineers can deploy the ML API on AKS cluster real-time serving or cluster-based batch inferencing.</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ML engineers can follow the SDLC process to deploy ML applications on IT AKS clusters consuming the ML API endpoints. For batch inferencing, often the workload is scheduled by Apache Airflow or Kubeflow. There are commercial solutions such as Seldon, but they have not been adopted within UBS.</a:t>
            </a:r>
          </a:p>
        </p:txBody>
      </p:sp>
      <p:pic>
        <p:nvPicPr>
          <p:cNvPr id="5" name="Picture 4">
            <a:extLst>
              <a:ext uri="{FF2B5EF4-FFF2-40B4-BE49-F238E27FC236}">
                <a16:creationId xmlns:a16="http://schemas.microsoft.com/office/drawing/2014/main" id="{0E807529-EEE2-1709-440D-6D8E7DF3B63E}"/>
              </a:ext>
            </a:extLst>
          </p:cNvPr>
          <p:cNvPicPr>
            <a:picLocks noChangeAspect="1"/>
          </p:cNvPicPr>
          <p:nvPr/>
        </p:nvPicPr>
        <p:blipFill>
          <a:blip r:embed="rId11"/>
          <a:stretch>
            <a:fillRect/>
          </a:stretch>
        </p:blipFill>
        <p:spPr>
          <a:xfrm>
            <a:off x="802609" y="2879916"/>
            <a:ext cx="568754" cy="552596"/>
          </a:xfrm>
          <a:prstGeom prst="rect">
            <a:avLst/>
          </a:prstGeom>
        </p:spPr>
      </p:pic>
      <p:sp>
        <p:nvSpPr>
          <p:cNvPr id="8" name="TextBox 7">
            <a:extLst>
              <a:ext uri="{FF2B5EF4-FFF2-40B4-BE49-F238E27FC236}">
                <a16:creationId xmlns:a16="http://schemas.microsoft.com/office/drawing/2014/main" id="{8520A175-1D34-8129-3DB0-5FA7D7C50728}"/>
              </a:ext>
            </a:extLst>
          </p:cNvPr>
          <p:cNvSpPr txBox="1"/>
          <p:nvPr/>
        </p:nvSpPr>
        <p:spPr>
          <a:xfrm>
            <a:off x="683744" y="3349803"/>
            <a:ext cx="790024" cy="276999"/>
          </a:xfrm>
          <a:prstGeom prst="rect">
            <a:avLst/>
          </a:prstGeom>
          <a:noFill/>
        </p:spPr>
        <p:txBody>
          <a:bodyPr wrap="none" rtlCol="0">
            <a:spAutoFit/>
          </a:bodyPr>
          <a:lstStyle/>
          <a:p>
            <a:pPr algn="ctr"/>
            <a:r>
              <a:rPr lang="en-GB" sz="1200" dirty="0"/>
              <a:t>Dev Data</a:t>
            </a:r>
          </a:p>
        </p:txBody>
      </p:sp>
      <p:grpSp>
        <p:nvGrpSpPr>
          <p:cNvPr id="40" name="Group 39">
            <a:extLst>
              <a:ext uri="{FF2B5EF4-FFF2-40B4-BE49-F238E27FC236}">
                <a16:creationId xmlns:a16="http://schemas.microsoft.com/office/drawing/2014/main" id="{3D5881DD-89E7-02A9-0C4A-616A66D8154F}"/>
              </a:ext>
            </a:extLst>
          </p:cNvPr>
          <p:cNvGrpSpPr/>
          <p:nvPr/>
        </p:nvGrpSpPr>
        <p:grpSpPr>
          <a:xfrm>
            <a:off x="605357" y="6093266"/>
            <a:ext cx="790024" cy="754764"/>
            <a:chOff x="631795" y="5577387"/>
            <a:chExt cx="790024" cy="754764"/>
          </a:xfrm>
        </p:grpSpPr>
        <p:pic>
          <p:nvPicPr>
            <p:cNvPr id="9" name="Picture 8">
              <a:extLst>
                <a:ext uri="{FF2B5EF4-FFF2-40B4-BE49-F238E27FC236}">
                  <a16:creationId xmlns:a16="http://schemas.microsoft.com/office/drawing/2014/main" id="{2D7DC6D9-57A3-69A6-9335-3D5828933680}"/>
                </a:ext>
              </a:extLst>
            </p:cNvPr>
            <p:cNvPicPr>
              <a:picLocks noChangeAspect="1"/>
            </p:cNvPicPr>
            <p:nvPr/>
          </p:nvPicPr>
          <p:blipFill>
            <a:blip r:embed="rId11"/>
            <a:stretch>
              <a:fillRect/>
            </a:stretch>
          </p:blipFill>
          <p:spPr>
            <a:xfrm>
              <a:off x="767897" y="5577387"/>
              <a:ext cx="568754" cy="552596"/>
            </a:xfrm>
            <a:prstGeom prst="rect">
              <a:avLst/>
            </a:prstGeom>
          </p:spPr>
        </p:pic>
        <p:sp>
          <p:nvSpPr>
            <p:cNvPr id="12" name="TextBox 11">
              <a:extLst>
                <a:ext uri="{FF2B5EF4-FFF2-40B4-BE49-F238E27FC236}">
                  <a16:creationId xmlns:a16="http://schemas.microsoft.com/office/drawing/2014/main" id="{FE320C1B-D06A-B814-52F3-50D7823CC4BE}"/>
                </a:ext>
              </a:extLst>
            </p:cNvPr>
            <p:cNvSpPr txBox="1"/>
            <p:nvPr/>
          </p:nvSpPr>
          <p:spPr>
            <a:xfrm>
              <a:off x="631795" y="6055152"/>
              <a:ext cx="790024" cy="276999"/>
            </a:xfrm>
            <a:prstGeom prst="rect">
              <a:avLst/>
            </a:prstGeom>
            <a:noFill/>
          </p:spPr>
          <p:txBody>
            <a:bodyPr wrap="none" rtlCol="0">
              <a:spAutoFit/>
            </a:bodyPr>
            <a:lstStyle/>
            <a:p>
              <a:pPr algn="ctr"/>
              <a:r>
                <a:rPr lang="en-GB" sz="1200" dirty="0"/>
                <a:t>Dev Data</a:t>
              </a:r>
            </a:p>
          </p:txBody>
        </p:sp>
      </p:grpSp>
      <p:sp>
        <p:nvSpPr>
          <p:cNvPr id="13" name="Arrow: Left 12">
            <a:extLst>
              <a:ext uri="{FF2B5EF4-FFF2-40B4-BE49-F238E27FC236}">
                <a16:creationId xmlns:a16="http://schemas.microsoft.com/office/drawing/2014/main" id="{D148A7CD-6A0B-4113-8988-E6E9C8F6928E}"/>
              </a:ext>
            </a:extLst>
          </p:cNvPr>
          <p:cNvSpPr/>
          <p:nvPr/>
        </p:nvSpPr>
        <p:spPr>
          <a:xfrm rot="8194985">
            <a:off x="1268519" y="2677278"/>
            <a:ext cx="579169" cy="156175"/>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9" name="Group 28">
            <a:extLst>
              <a:ext uri="{FF2B5EF4-FFF2-40B4-BE49-F238E27FC236}">
                <a16:creationId xmlns:a16="http://schemas.microsoft.com/office/drawing/2014/main" id="{3B63B5DD-1DE9-AC06-47FC-7D92635C49B2}"/>
              </a:ext>
            </a:extLst>
          </p:cNvPr>
          <p:cNvGrpSpPr/>
          <p:nvPr/>
        </p:nvGrpSpPr>
        <p:grpSpPr>
          <a:xfrm>
            <a:off x="284521" y="5114581"/>
            <a:ext cx="1189428" cy="843019"/>
            <a:chOff x="548837" y="5104560"/>
            <a:chExt cx="1818556" cy="1232891"/>
          </a:xfrm>
        </p:grpSpPr>
        <p:pic>
          <p:nvPicPr>
            <p:cNvPr id="31" name="Picture 30">
              <a:extLst>
                <a:ext uri="{FF2B5EF4-FFF2-40B4-BE49-F238E27FC236}">
                  <a16:creationId xmlns:a16="http://schemas.microsoft.com/office/drawing/2014/main" id="{D46CE7D7-D2AC-4664-31EE-E1E9D5F4C426}"/>
                </a:ext>
              </a:extLst>
            </p:cNvPr>
            <p:cNvPicPr>
              <a:picLocks noChangeAspect="1"/>
            </p:cNvPicPr>
            <p:nvPr/>
          </p:nvPicPr>
          <p:blipFill>
            <a:blip r:embed="rId8"/>
            <a:stretch>
              <a:fillRect/>
            </a:stretch>
          </p:blipFill>
          <p:spPr>
            <a:xfrm>
              <a:off x="1022580" y="5104560"/>
              <a:ext cx="978143" cy="947301"/>
            </a:xfrm>
            <a:prstGeom prst="rect">
              <a:avLst/>
            </a:prstGeom>
          </p:spPr>
        </p:pic>
        <p:sp>
          <p:nvSpPr>
            <p:cNvPr id="38" name="TextBox 37">
              <a:extLst>
                <a:ext uri="{FF2B5EF4-FFF2-40B4-BE49-F238E27FC236}">
                  <a16:creationId xmlns:a16="http://schemas.microsoft.com/office/drawing/2014/main" id="{C49954EC-B166-FD0F-4B61-27E9E10601FF}"/>
                </a:ext>
              </a:extLst>
            </p:cNvPr>
            <p:cNvSpPr txBox="1"/>
            <p:nvPr/>
          </p:nvSpPr>
          <p:spPr>
            <a:xfrm>
              <a:off x="548837" y="5932348"/>
              <a:ext cx="1818556" cy="405103"/>
            </a:xfrm>
            <a:prstGeom prst="rect">
              <a:avLst/>
            </a:prstGeom>
            <a:noFill/>
          </p:spPr>
          <p:txBody>
            <a:bodyPr wrap="none" rtlCol="0">
              <a:spAutoFit/>
            </a:bodyPr>
            <a:lstStyle/>
            <a:p>
              <a:r>
                <a:rPr lang="de-CH" sz="1200" dirty="0"/>
                <a:t>Data Scientists</a:t>
              </a:r>
            </a:p>
          </p:txBody>
        </p:sp>
      </p:grpSp>
      <p:sp>
        <p:nvSpPr>
          <p:cNvPr id="43" name="TextBox 42">
            <a:extLst>
              <a:ext uri="{FF2B5EF4-FFF2-40B4-BE49-F238E27FC236}">
                <a16:creationId xmlns:a16="http://schemas.microsoft.com/office/drawing/2014/main" id="{AA8B4676-832D-0F0F-45B6-61316AC2DC5E}"/>
              </a:ext>
            </a:extLst>
          </p:cNvPr>
          <p:cNvSpPr txBox="1"/>
          <p:nvPr/>
        </p:nvSpPr>
        <p:spPr>
          <a:xfrm>
            <a:off x="4059178" y="2638015"/>
            <a:ext cx="1468865" cy="276999"/>
          </a:xfrm>
          <a:prstGeom prst="rect">
            <a:avLst/>
          </a:prstGeom>
          <a:noFill/>
        </p:spPr>
        <p:txBody>
          <a:bodyPr wrap="none" rtlCol="0">
            <a:spAutoFit/>
          </a:bodyPr>
          <a:lstStyle/>
          <a:p>
            <a:pPr algn="ctr"/>
            <a:r>
              <a:rPr lang="en-GB" sz="1200" dirty="0"/>
              <a:t>IT AKS Environment</a:t>
            </a:r>
          </a:p>
        </p:txBody>
      </p:sp>
      <p:pic>
        <p:nvPicPr>
          <p:cNvPr id="44" name="Picture 43">
            <a:extLst>
              <a:ext uri="{FF2B5EF4-FFF2-40B4-BE49-F238E27FC236}">
                <a16:creationId xmlns:a16="http://schemas.microsoft.com/office/drawing/2014/main" id="{9B7BF57B-B8AA-EBE3-4A5A-2751D8134798}"/>
              </a:ext>
            </a:extLst>
          </p:cNvPr>
          <p:cNvPicPr>
            <a:picLocks noChangeAspect="1"/>
          </p:cNvPicPr>
          <p:nvPr/>
        </p:nvPicPr>
        <p:blipFill>
          <a:blip r:embed="rId11"/>
          <a:stretch>
            <a:fillRect/>
          </a:stretch>
        </p:blipFill>
        <p:spPr>
          <a:xfrm>
            <a:off x="3453208" y="2836832"/>
            <a:ext cx="568754" cy="552596"/>
          </a:xfrm>
          <a:prstGeom prst="rect">
            <a:avLst/>
          </a:prstGeom>
        </p:spPr>
      </p:pic>
      <p:sp>
        <p:nvSpPr>
          <p:cNvPr id="45" name="Arrow: Left 44">
            <a:extLst>
              <a:ext uri="{FF2B5EF4-FFF2-40B4-BE49-F238E27FC236}">
                <a16:creationId xmlns:a16="http://schemas.microsoft.com/office/drawing/2014/main" id="{16EBD4ED-D7CE-C51F-2466-D72AD1C056FB}"/>
              </a:ext>
            </a:extLst>
          </p:cNvPr>
          <p:cNvSpPr/>
          <p:nvPr/>
        </p:nvSpPr>
        <p:spPr>
          <a:xfrm rot="8194985">
            <a:off x="3676733" y="2592380"/>
            <a:ext cx="443808" cy="161149"/>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6" name="TextBox 45">
            <a:extLst>
              <a:ext uri="{FF2B5EF4-FFF2-40B4-BE49-F238E27FC236}">
                <a16:creationId xmlns:a16="http://schemas.microsoft.com/office/drawing/2014/main" id="{B66DCC76-4D21-8AB1-AB43-44808CBF1046}"/>
              </a:ext>
            </a:extLst>
          </p:cNvPr>
          <p:cNvSpPr txBox="1"/>
          <p:nvPr/>
        </p:nvSpPr>
        <p:spPr>
          <a:xfrm>
            <a:off x="3319991" y="3330673"/>
            <a:ext cx="841063" cy="276999"/>
          </a:xfrm>
          <a:prstGeom prst="rect">
            <a:avLst/>
          </a:prstGeom>
          <a:noFill/>
        </p:spPr>
        <p:txBody>
          <a:bodyPr wrap="none" rtlCol="0">
            <a:spAutoFit/>
          </a:bodyPr>
          <a:lstStyle/>
          <a:p>
            <a:pPr algn="ctr"/>
            <a:r>
              <a:rPr lang="en-GB" sz="1200" dirty="0"/>
              <a:t>Prod Data</a:t>
            </a:r>
          </a:p>
        </p:txBody>
      </p:sp>
      <p:pic>
        <p:nvPicPr>
          <p:cNvPr id="49" name="Picture 48">
            <a:extLst>
              <a:ext uri="{FF2B5EF4-FFF2-40B4-BE49-F238E27FC236}">
                <a16:creationId xmlns:a16="http://schemas.microsoft.com/office/drawing/2014/main" id="{29DF9108-B09F-F33E-9EE8-656BFB5AB96D}"/>
              </a:ext>
            </a:extLst>
          </p:cNvPr>
          <p:cNvPicPr>
            <a:picLocks noChangeAspect="1"/>
          </p:cNvPicPr>
          <p:nvPr/>
        </p:nvPicPr>
        <p:blipFill>
          <a:blip r:embed="rId11"/>
          <a:stretch>
            <a:fillRect/>
          </a:stretch>
        </p:blipFill>
        <p:spPr>
          <a:xfrm>
            <a:off x="3327612" y="6139693"/>
            <a:ext cx="568754" cy="552596"/>
          </a:xfrm>
          <a:prstGeom prst="rect">
            <a:avLst/>
          </a:prstGeom>
        </p:spPr>
      </p:pic>
      <p:sp>
        <p:nvSpPr>
          <p:cNvPr id="50" name="Arrow: Left 49">
            <a:extLst>
              <a:ext uri="{FF2B5EF4-FFF2-40B4-BE49-F238E27FC236}">
                <a16:creationId xmlns:a16="http://schemas.microsoft.com/office/drawing/2014/main" id="{3F1BF25E-24DE-E898-C946-CBE55E835675}"/>
              </a:ext>
            </a:extLst>
          </p:cNvPr>
          <p:cNvSpPr/>
          <p:nvPr/>
        </p:nvSpPr>
        <p:spPr>
          <a:xfrm rot="8194985">
            <a:off x="3765458" y="6019800"/>
            <a:ext cx="443808" cy="161149"/>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1" name="TextBox 50">
            <a:extLst>
              <a:ext uri="{FF2B5EF4-FFF2-40B4-BE49-F238E27FC236}">
                <a16:creationId xmlns:a16="http://schemas.microsoft.com/office/drawing/2014/main" id="{D4461979-BDB9-075C-9482-D6794FDF2055}"/>
              </a:ext>
            </a:extLst>
          </p:cNvPr>
          <p:cNvSpPr txBox="1"/>
          <p:nvPr/>
        </p:nvSpPr>
        <p:spPr>
          <a:xfrm>
            <a:off x="3130148" y="6624508"/>
            <a:ext cx="841063" cy="276999"/>
          </a:xfrm>
          <a:prstGeom prst="rect">
            <a:avLst/>
          </a:prstGeom>
          <a:noFill/>
        </p:spPr>
        <p:txBody>
          <a:bodyPr wrap="none" rtlCol="0">
            <a:spAutoFit/>
          </a:bodyPr>
          <a:lstStyle/>
          <a:p>
            <a:pPr algn="ctr"/>
            <a:r>
              <a:rPr lang="en-GB" sz="1200" dirty="0"/>
              <a:t>Prod Data</a:t>
            </a:r>
          </a:p>
        </p:txBody>
      </p:sp>
      <p:sp>
        <p:nvSpPr>
          <p:cNvPr id="18" name="Rectangle: Rounded Corners 70">
            <a:extLst>
              <a:ext uri="{FF2B5EF4-FFF2-40B4-BE49-F238E27FC236}">
                <a16:creationId xmlns:a16="http://schemas.microsoft.com/office/drawing/2014/main" id="{E8103A65-5BEC-7B1D-7C9C-AD7F59594F63}"/>
              </a:ext>
            </a:extLst>
          </p:cNvPr>
          <p:cNvSpPr/>
          <p:nvPr/>
        </p:nvSpPr>
        <p:spPr>
          <a:xfrm>
            <a:off x="1705425" y="216586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a:t>
            </a:r>
          </a:p>
        </p:txBody>
      </p:sp>
      <p:sp>
        <p:nvSpPr>
          <p:cNvPr id="24" name="Rectangle: Rounded Corners 70">
            <a:extLst>
              <a:ext uri="{FF2B5EF4-FFF2-40B4-BE49-F238E27FC236}">
                <a16:creationId xmlns:a16="http://schemas.microsoft.com/office/drawing/2014/main" id="{823D8F49-EAC4-7EBB-2070-F238F512C412}"/>
              </a:ext>
            </a:extLst>
          </p:cNvPr>
          <p:cNvSpPr/>
          <p:nvPr/>
        </p:nvSpPr>
        <p:spPr>
          <a:xfrm>
            <a:off x="2526399" y="298970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2</a:t>
            </a:r>
          </a:p>
        </p:txBody>
      </p:sp>
      <p:sp>
        <p:nvSpPr>
          <p:cNvPr id="27" name="Rectangle: Rounded Corners 70">
            <a:extLst>
              <a:ext uri="{FF2B5EF4-FFF2-40B4-BE49-F238E27FC236}">
                <a16:creationId xmlns:a16="http://schemas.microsoft.com/office/drawing/2014/main" id="{B6BB5710-3125-12AA-EDD4-6A3970746087}"/>
              </a:ext>
            </a:extLst>
          </p:cNvPr>
          <p:cNvSpPr/>
          <p:nvPr/>
        </p:nvSpPr>
        <p:spPr>
          <a:xfrm>
            <a:off x="1565818" y="5594384"/>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3</a:t>
            </a:r>
            <a:endParaRPr lang="de-CH" sz="1400" b="1" i="0" u="none" strike="noStrike" kern="1200" cap="none" spc="0" baseline="0" dirty="0">
              <a:solidFill>
                <a:srgbClr val="FFFFFF"/>
              </a:solidFill>
              <a:uFillTx/>
              <a:latin typeface="Calibri"/>
            </a:endParaRPr>
          </a:p>
        </p:txBody>
      </p:sp>
      <p:sp>
        <p:nvSpPr>
          <p:cNvPr id="28" name="Rectangle: Rounded Corners 70">
            <a:extLst>
              <a:ext uri="{FF2B5EF4-FFF2-40B4-BE49-F238E27FC236}">
                <a16:creationId xmlns:a16="http://schemas.microsoft.com/office/drawing/2014/main" id="{E312867F-6B45-1209-1BF6-90F1273805B8}"/>
              </a:ext>
            </a:extLst>
          </p:cNvPr>
          <p:cNvSpPr/>
          <p:nvPr/>
        </p:nvSpPr>
        <p:spPr>
          <a:xfrm>
            <a:off x="1033625" y="1329930"/>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4</a:t>
            </a:r>
            <a:endParaRPr lang="de-CH" sz="1400" b="1" i="0" u="none" strike="noStrike" kern="1200" cap="none" spc="0" baseline="0" dirty="0">
              <a:solidFill>
                <a:srgbClr val="FFFFFF"/>
              </a:solidFill>
              <a:uFillTx/>
              <a:latin typeface="Calibri"/>
            </a:endParaRPr>
          </a:p>
        </p:txBody>
      </p:sp>
      <p:sp>
        <p:nvSpPr>
          <p:cNvPr id="33" name="Rectangle: Rounded Corners 70">
            <a:extLst>
              <a:ext uri="{FF2B5EF4-FFF2-40B4-BE49-F238E27FC236}">
                <a16:creationId xmlns:a16="http://schemas.microsoft.com/office/drawing/2014/main" id="{93A4F073-63CA-8801-49FA-7408240A7656}"/>
              </a:ext>
            </a:extLst>
          </p:cNvPr>
          <p:cNvSpPr/>
          <p:nvPr/>
        </p:nvSpPr>
        <p:spPr>
          <a:xfrm>
            <a:off x="3977655" y="214437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5</a:t>
            </a:r>
          </a:p>
        </p:txBody>
      </p:sp>
      <p:sp>
        <p:nvSpPr>
          <p:cNvPr id="47" name="Rectangle: Rounded Corners 70">
            <a:extLst>
              <a:ext uri="{FF2B5EF4-FFF2-40B4-BE49-F238E27FC236}">
                <a16:creationId xmlns:a16="http://schemas.microsoft.com/office/drawing/2014/main" id="{FC14CA68-93BE-9E3C-527F-5E6DC3C70F0F}"/>
              </a:ext>
            </a:extLst>
          </p:cNvPr>
          <p:cNvSpPr/>
          <p:nvPr/>
        </p:nvSpPr>
        <p:spPr>
          <a:xfrm>
            <a:off x="4851809" y="4933585"/>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7</a:t>
            </a:r>
            <a:endParaRPr lang="de-CH" sz="1400" b="1" i="0" u="none" strike="noStrike" kern="1200" cap="none" spc="0" baseline="0" dirty="0">
              <a:solidFill>
                <a:srgbClr val="FFFFFF"/>
              </a:solidFill>
              <a:uFillTx/>
              <a:latin typeface="Calibri"/>
            </a:endParaRPr>
          </a:p>
        </p:txBody>
      </p:sp>
      <p:sp>
        <p:nvSpPr>
          <p:cNvPr id="48" name="Rectangle: Rounded Corners 70">
            <a:extLst>
              <a:ext uri="{FF2B5EF4-FFF2-40B4-BE49-F238E27FC236}">
                <a16:creationId xmlns:a16="http://schemas.microsoft.com/office/drawing/2014/main" id="{33ED8607-394F-C8B7-EEA0-3088F662CFF5}"/>
              </a:ext>
            </a:extLst>
          </p:cNvPr>
          <p:cNvSpPr/>
          <p:nvPr/>
        </p:nvSpPr>
        <p:spPr>
          <a:xfrm>
            <a:off x="4021962" y="5567121"/>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8</a:t>
            </a:r>
            <a:endParaRPr lang="de-CH" sz="1400" b="1" i="0" u="none" strike="noStrike" kern="1200" cap="none" spc="0" baseline="0" dirty="0">
              <a:solidFill>
                <a:srgbClr val="FFFFFF"/>
              </a:solidFill>
              <a:uFillTx/>
              <a:latin typeface="Calibri"/>
            </a:endParaRPr>
          </a:p>
        </p:txBody>
      </p:sp>
      <p:sp>
        <p:nvSpPr>
          <p:cNvPr id="53" name="TextBox 52">
            <a:extLst>
              <a:ext uri="{FF2B5EF4-FFF2-40B4-BE49-F238E27FC236}">
                <a16:creationId xmlns:a16="http://schemas.microsoft.com/office/drawing/2014/main" id="{3F35ED7C-51B0-08D8-1CA8-3CED5806EBCA}"/>
              </a:ext>
            </a:extLst>
          </p:cNvPr>
          <p:cNvSpPr txBox="1"/>
          <p:nvPr/>
        </p:nvSpPr>
        <p:spPr>
          <a:xfrm>
            <a:off x="1779158" y="6216550"/>
            <a:ext cx="1080104" cy="276999"/>
          </a:xfrm>
          <a:prstGeom prst="rect">
            <a:avLst/>
          </a:prstGeom>
          <a:noFill/>
        </p:spPr>
        <p:txBody>
          <a:bodyPr wrap="none" rtlCol="0">
            <a:spAutoFit/>
          </a:bodyPr>
          <a:lstStyle/>
          <a:p>
            <a:pPr algn="ctr"/>
            <a:r>
              <a:rPr lang="en-GB" sz="1200" dirty="0"/>
              <a:t>Dev Local VM</a:t>
            </a:r>
          </a:p>
        </p:txBody>
      </p:sp>
      <p:pic>
        <p:nvPicPr>
          <p:cNvPr id="54" name="Picture 53">
            <a:extLst>
              <a:ext uri="{FF2B5EF4-FFF2-40B4-BE49-F238E27FC236}">
                <a16:creationId xmlns:a16="http://schemas.microsoft.com/office/drawing/2014/main" id="{20C24F72-3738-A072-4163-2125479BFF43}"/>
              </a:ext>
            </a:extLst>
          </p:cNvPr>
          <p:cNvPicPr>
            <a:picLocks noChangeAspect="1"/>
          </p:cNvPicPr>
          <p:nvPr/>
        </p:nvPicPr>
        <p:blipFill>
          <a:blip r:embed="rId6"/>
          <a:stretch>
            <a:fillRect/>
          </a:stretch>
        </p:blipFill>
        <p:spPr>
          <a:xfrm>
            <a:off x="4086412" y="3468015"/>
            <a:ext cx="1244726" cy="1146926"/>
          </a:xfrm>
          <a:prstGeom prst="rect">
            <a:avLst/>
          </a:prstGeom>
        </p:spPr>
      </p:pic>
      <p:sp>
        <p:nvSpPr>
          <p:cNvPr id="6" name="Arrow: Left 5">
            <a:extLst>
              <a:ext uri="{FF2B5EF4-FFF2-40B4-BE49-F238E27FC236}">
                <a16:creationId xmlns:a16="http://schemas.microsoft.com/office/drawing/2014/main" id="{C542924B-8DCA-0ED7-0C53-890BB441F0D6}"/>
              </a:ext>
            </a:extLst>
          </p:cNvPr>
          <p:cNvSpPr/>
          <p:nvPr/>
        </p:nvSpPr>
        <p:spPr>
          <a:xfrm rot="8066101">
            <a:off x="1225557" y="6010863"/>
            <a:ext cx="465285" cy="177642"/>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56" name="Group 55">
            <a:extLst>
              <a:ext uri="{FF2B5EF4-FFF2-40B4-BE49-F238E27FC236}">
                <a16:creationId xmlns:a16="http://schemas.microsoft.com/office/drawing/2014/main" id="{E6D4927D-B5FD-E1FC-DACE-3E7121198A62}"/>
              </a:ext>
            </a:extLst>
          </p:cNvPr>
          <p:cNvGrpSpPr/>
          <p:nvPr/>
        </p:nvGrpSpPr>
        <p:grpSpPr>
          <a:xfrm>
            <a:off x="3190970" y="5175620"/>
            <a:ext cx="799548" cy="753888"/>
            <a:chOff x="5821909" y="5583259"/>
            <a:chExt cx="1018997" cy="938420"/>
          </a:xfrm>
        </p:grpSpPr>
        <p:pic>
          <p:nvPicPr>
            <p:cNvPr id="57" name="Picture 56">
              <a:extLst>
                <a:ext uri="{FF2B5EF4-FFF2-40B4-BE49-F238E27FC236}">
                  <a16:creationId xmlns:a16="http://schemas.microsoft.com/office/drawing/2014/main" id="{49312238-2EAE-476E-1F39-CE674C2F40F8}"/>
                </a:ext>
              </a:extLst>
            </p:cNvPr>
            <p:cNvPicPr>
              <a:picLocks noChangeAspect="1"/>
            </p:cNvPicPr>
            <p:nvPr/>
          </p:nvPicPr>
          <p:blipFill>
            <a:blip r:embed="rId10"/>
            <a:stretch>
              <a:fillRect/>
            </a:stretch>
          </p:blipFill>
          <p:spPr>
            <a:xfrm>
              <a:off x="6205285" y="5583259"/>
              <a:ext cx="516230" cy="691968"/>
            </a:xfrm>
            <a:prstGeom prst="rect">
              <a:avLst/>
            </a:prstGeom>
          </p:spPr>
        </p:pic>
        <p:sp>
          <p:nvSpPr>
            <p:cNvPr id="58" name="TextBox 57">
              <a:extLst>
                <a:ext uri="{FF2B5EF4-FFF2-40B4-BE49-F238E27FC236}">
                  <a16:creationId xmlns:a16="http://schemas.microsoft.com/office/drawing/2014/main" id="{1385B27B-9119-47A7-8621-9EB596997B6B}"/>
                </a:ext>
              </a:extLst>
            </p:cNvPr>
            <p:cNvSpPr txBox="1"/>
            <p:nvPr/>
          </p:nvSpPr>
          <p:spPr>
            <a:xfrm>
              <a:off x="5821909" y="6244681"/>
              <a:ext cx="1018997" cy="276998"/>
            </a:xfrm>
            <a:prstGeom prst="rect">
              <a:avLst/>
            </a:prstGeom>
            <a:noFill/>
          </p:spPr>
          <p:txBody>
            <a:bodyPr wrap="none" rtlCol="0">
              <a:spAutoFit/>
            </a:bodyPr>
            <a:lstStyle/>
            <a:p>
              <a:r>
                <a:rPr lang="de-CH" sz="1200" dirty="0"/>
                <a:t>ML-Engineer</a:t>
              </a:r>
            </a:p>
          </p:txBody>
        </p:sp>
      </p:grpSp>
      <p:sp>
        <p:nvSpPr>
          <p:cNvPr id="60" name="Rectangle: Rounded Corners 70">
            <a:extLst>
              <a:ext uri="{FF2B5EF4-FFF2-40B4-BE49-F238E27FC236}">
                <a16:creationId xmlns:a16="http://schemas.microsoft.com/office/drawing/2014/main" id="{B6C48B2E-6BBE-602C-60D7-5197AF103E84}"/>
              </a:ext>
            </a:extLst>
          </p:cNvPr>
          <p:cNvSpPr/>
          <p:nvPr/>
        </p:nvSpPr>
        <p:spPr>
          <a:xfrm>
            <a:off x="4882924" y="301111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6</a:t>
            </a:r>
            <a:endParaRPr lang="de-CH" sz="1400" b="1"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811698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3B64E802-1BA5-D182-6179-FCC256EF7C6C}"/>
              </a:ext>
            </a:extLst>
          </p:cNvPr>
          <p:cNvPicPr>
            <a:picLocks noChangeAspect="1"/>
          </p:cNvPicPr>
          <p:nvPr/>
        </p:nvPicPr>
        <p:blipFill>
          <a:blip r:embed="rId3"/>
          <a:stretch>
            <a:fillRect/>
          </a:stretch>
        </p:blipFill>
        <p:spPr>
          <a:xfrm>
            <a:off x="1544583" y="5613303"/>
            <a:ext cx="1318604" cy="921773"/>
          </a:xfrm>
          <a:prstGeom prst="rect">
            <a:avLst/>
          </a:prstGeom>
        </p:spPr>
      </p:pic>
      <p:sp>
        <p:nvSpPr>
          <p:cNvPr id="14" name="Arrow: U-Turn 13">
            <a:extLst>
              <a:ext uri="{FF2B5EF4-FFF2-40B4-BE49-F238E27FC236}">
                <a16:creationId xmlns:a16="http://schemas.microsoft.com/office/drawing/2014/main" id="{D3A50270-0172-B549-C1AB-C2E6E59C6BD2}"/>
              </a:ext>
            </a:extLst>
          </p:cNvPr>
          <p:cNvSpPr/>
          <p:nvPr/>
        </p:nvSpPr>
        <p:spPr>
          <a:xfrm rot="16200000" flipV="1">
            <a:off x="1112386" y="4016086"/>
            <a:ext cx="3812453" cy="382185"/>
          </a:xfrm>
          <a:prstGeom prst="uturnArrow">
            <a:avLst>
              <a:gd name="adj1" fmla="val 11486"/>
              <a:gd name="adj2" fmla="val 11035"/>
              <a:gd name="adj3" fmla="val 20185"/>
              <a:gd name="adj4" fmla="val 14935"/>
              <a:gd name="adj5" fmla="val 960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pic>
        <p:nvPicPr>
          <p:cNvPr id="159" name="Picture 158">
            <a:extLst>
              <a:ext uri="{FF2B5EF4-FFF2-40B4-BE49-F238E27FC236}">
                <a16:creationId xmlns:a16="http://schemas.microsoft.com/office/drawing/2014/main" id="{8AD1700A-B581-43D5-D26B-E89019FE5BEE}"/>
              </a:ext>
            </a:extLst>
          </p:cNvPr>
          <p:cNvPicPr>
            <a:picLocks noChangeAspect="1"/>
          </p:cNvPicPr>
          <p:nvPr/>
        </p:nvPicPr>
        <p:blipFill>
          <a:blip r:embed="rId4"/>
          <a:stretch>
            <a:fillRect/>
          </a:stretch>
        </p:blipFill>
        <p:spPr>
          <a:xfrm>
            <a:off x="1567536" y="3796424"/>
            <a:ext cx="1227407" cy="1146256"/>
          </a:xfrm>
          <a:prstGeom prst="rect">
            <a:avLst/>
          </a:prstGeom>
        </p:spPr>
      </p:pic>
      <p:grpSp>
        <p:nvGrpSpPr>
          <p:cNvPr id="2" name="Group 1">
            <a:extLst>
              <a:ext uri="{FF2B5EF4-FFF2-40B4-BE49-F238E27FC236}">
                <a16:creationId xmlns:a16="http://schemas.microsoft.com/office/drawing/2014/main" id="{B30F59DA-AD75-774F-B66B-C2ED09EBE547}"/>
              </a:ext>
            </a:extLst>
          </p:cNvPr>
          <p:cNvGrpSpPr/>
          <p:nvPr/>
        </p:nvGrpSpPr>
        <p:grpSpPr>
          <a:xfrm>
            <a:off x="160047" y="1915919"/>
            <a:ext cx="1162253" cy="850582"/>
            <a:chOff x="439075" y="5104560"/>
            <a:chExt cx="1818556" cy="1316922"/>
          </a:xfrm>
        </p:grpSpPr>
        <p:pic>
          <p:nvPicPr>
            <p:cNvPr id="7" name="Picture 6">
              <a:extLst>
                <a:ext uri="{FF2B5EF4-FFF2-40B4-BE49-F238E27FC236}">
                  <a16:creationId xmlns:a16="http://schemas.microsoft.com/office/drawing/2014/main" id="{6745B9C3-8508-697B-05CD-3050D2BC15F3}"/>
                </a:ext>
              </a:extLst>
            </p:cNvPr>
            <p:cNvPicPr>
              <a:picLocks noChangeAspect="1"/>
            </p:cNvPicPr>
            <p:nvPr/>
          </p:nvPicPr>
          <p:blipFill>
            <a:blip r:embed="rId5"/>
            <a:stretch>
              <a:fillRect/>
            </a:stretch>
          </p:blipFill>
          <p:spPr>
            <a:xfrm>
              <a:off x="1022580" y="5104560"/>
              <a:ext cx="978143" cy="947301"/>
            </a:xfrm>
            <a:prstGeom prst="rect">
              <a:avLst/>
            </a:prstGeom>
          </p:spPr>
        </p:pic>
        <p:sp>
          <p:nvSpPr>
            <p:cNvPr id="28" name="TextBox 27">
              <a:extLst>
                <a:ext uri="{FF2B5EF4-FFF2-40B4-BE49-F238E27FC236}">
                  <a16:creationId xmlns:a16="http://schemas.microsoft.com/office/drawing/2014/main" id="{20706FB3-71B3-E0B4-B159-1D070205158D}"/>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sp>
        <p:nvSpPr>
          <p:cNvPr id="10" name="Arrow: Down 9">
            <a:extLst>
              <a:ext uri="{FF2B5EF4-FFF2-40B4-BE49-F238E27FC236}">
                <a16:creationId xmlns:a16="http://schemas.microsoft.com/office/drawing/2014/main" id="{4AE2E334-669F-BD3E-7862-B67E30DDF666}"/>
              </a:ext>
            </a:extLst>
          </p:cNvPr>
          <p:cNvSpPr/>
          <p:nvPr/>
        </p:nvSpPr>
        <p:spPr>
          <a:xfrm rot="14103961">
            <a:off x="1418954" y="1437358"/>
            <a:ext cx="158325" cy="60546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7" name="Arrow: Down 26">
            <a:extLst>
              <a:ext uri="{FF2B5EF4-FFF2-40B4-BE49-F238E27FC236}">
                <a16:creationId xmlns:a16="http://schemas.microsoft.com/office/drawing/2014/main" id="{7E63FDC9-30B9-C232-3304-6B394B242963}"/>
              </a:ext>
            </a:extLst>
          </p:cNvPr>
          <p:cNvSpPr/>
          <p:nvPr/>
        </p:nvSpPr>
        <p:spPr>
          <a:xfrm>
            <a:off x="2122857" y="3345405"/>
            <a:ext cx="145227" cy="422866"/>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7" name="TextBox 46">
            <a:extLst>
              <a:ext uri="{FF2B5EF4-FFF2-40B4-BE49-F238E27FC236}">
                <a16:creationId xmlns:a16="http://schemas.microsoft.com/office/drawing/2014/main" id="{853A6DFC-3FB3-9502-825C-40E75AA542BF}"/>
              </a:ext>
            </a:extLst>
          </p:cNvPr>
          <p:cNvSpPr txBox="1"/>
          <p:nvPr/>
        </p:nvSpPr>
        <p:spPr>
          <a:xfrm>
            <a:off x="1503390" y="2881768"/>
            <a:ext cx="1376979" cy="461665"/>
          </a:xfrm>
          <a:prstGeom prst="rect">
            <a:avLst/>
          </a:prstGeom>
          <a:noFill/>
        </p:spPr>
        <p:txBody>
          <a:bodyPr wrap="none" rtlCol="0">
            <a:spAutoFit/>
          </a:bodyPr>
          <a:lstStyle/>
          <a:p>
            <a:pPr algn="ctr"/>
            <a:r>
              <a:rPr lang="en-GB" sz="1200" dirty="0"/>
              <a:t>Prod RiskLab ML </a:t>
            </a:r>
          </a:p>
          <a:p>
            <a:pPr algn="ctr"/>
            <a:r>
              <a:rPr lang="en-GB" sz="1200" dirty="0"/>
              <a:t>Training Platforms</a:t>
            </a:r>
          </a:p>
        </p:txBody>
      </p:sp>
      <p:sp>
        <p:nvSpPr>
          <p:cNvPr id="48" name="TextBox 47">
            <a:extLst>
              <a:ext uri="{FF2B5EF4-FFF2-40B4-BE49-F238E27FC236}">
                <a16:creationId xmlns:a16="http://schemas.microsoft.com/office/drawing/2014/main" id="{DB304991-91DF-78DD-EF91-7913C042ECF4}"/>
              </a:ext>
            </a:extLst>
          </p:cNvPr>
          <p:cNvSpPr txBox="1"/>
          <p:nvPr/>
        </p:nvSpPr>
        <p:spPr>
          <a:xfrm>
            <a:off x="1342882" y="4884206"/>
            <a:ext cx="1596912" cy="276999"/>
          </a:xfrm>
          <a:prstGeom prst="rect">
            <a:avLst/>
          </a:prstGeom>
          <a:noFill/>
        </p:spPr>
        <p:txBody>
          <a:bodyPr wrap="none" rtlCol="0">
            <a:spAutoFit/>
          </a:bodyPr>
          <a:lstStyle/>
          <a:p>
            <a:pPr algn="ctr"/>
            <a:r>
              <a:rPr lang="en-GB" sz="1200" dirty="0"/>
              <a:t>Prod RiskLab MLFlow</a:t>
            </a:r>
          </a:p>
        </p:txBody>
      </p:sp>
      <p:sp>
        <p:nvSpPr>
          <p:cNvPr id="128" name="Arrow: U-Turn 127">
            <a:extLst>
              <a:ext uri="{FF2B5EF4-FFF2-40B4-BE49-F238E27FC236}">
                <a16:creationId xmlns:a16="http://schemas.microsoft.com/office/drawing/2014/main" id="{246181AA-4C73-BA35-CD5C-8FEFB4D8503C}"/>
              </a:ext>
            </a:extLst>
          </p:cNvPr>
          <p:cNvSpPr/>
          <p:nvPr/>
        </p:nvSpPr>
        <p:spPr>
          <a:xfrm flipV="1">
            <a:off x="1862810" y="4368375"/>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32" name="Arrow: Down 131">
            <a:extLst>
              <a:ext uri="{FF2B5EF4-FFF2-40B4-BE49-F238E27FC236}">
                <a16:creationId xmlns:a16="http://schemas.microsoft.com/office/drawing/2014/main" id="{62F5418A-5C6B-2AC0-2699-344ED9FDC7BD}"/>
              </a:ext>
            </a:extLst>
          </p:cNvPr>
          <p:cNvSpPr/>
          <p:nvPr/>
        </p:nvSpPr>
        <p:spPr>
          <a:xfrm>
            <a:off x="2122858" y="5134062"/>
            <a:ext cx="143298" cy="47816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51" name="TextBox 150">
            <a:extLst>
              <a:ext uri="{FF2B5EF4-FFF2-40B4-BE49-F238E27FC236}">
                <a16:creationId xmlns:a16="http://schemas.microsoft.com/office/drawing/2014/main" id="{59A24673-1380-18A1-B441-757ECBDCA402}"/>
              </a:ext>
            </a:extLst>
          </p:cNvPr>
          <p:cNvSpPr txBox="1"/>
          <p:nvPr/>
        </p:nvSpPr>
        <p:spPr>
          <a:xfrm>
            <a:off x="5197342" y="1348251"/>
            <a:ext cx="6870526" cy="5021888"/>
          </a:xfrm>
          <a:prstGeom prst="rect">
            <a:avLst/>
          </a:prstGeom>
          <a:noFill/>
        </p:spPr>
        <p:txBody>
          <a:bodyPr wrap="square" rtlCol="0">
            <a:spAutoFit/>
          </a:bodyPr>
          <a:lstStyle/>
          <a:p>
            <a:pPr marL="228600" indent="-228600">
              <a:spcBef>
                <a:spcPts val="200"/>
              </a:spcBef>
              <a:buFont typeface="+mj-lt"/>
              <a:buAutoNum type="arabicPeriod"/>
            </a:pPr>
            <a:r>
              <a:rPr lang="en-GB" sz="1050" dirty="0">
                <a:solidFill>
                  <a:schemeClr val="tx2">
                    <a:lumMod val="75000"/>
                    <a:lumOff val="25000"/>
                  </a:schemeClr>
                </a:solidFill>
              </a:rPr>
              <a:t>Data Scientists develops ML training pipeline (</a:t>
            </a:r>
            <a:r>
              <a:rPr lang="en-GB" sz="1050" dirty="0" err="1">
                <a:solidFill>
                  <a:schemeClr val="tx2">
                    <a:lumMod val="75000"/>
                    <a:lumOff val="25000"/>
                  </a:schemeClr>
                </a:solidFill>
              </a:rPr>
              <a:t>Kedro</a:t>
            </a:r>
            <a:r>
              <a:rPr lang="en-GB" sz="1050" dirty="0">
                <a:solidFill>
                  <a:schemeClr val="tx2">
                    <a:lumMod val="75000"/>
                    <a:lumOff val="25000"/>
                  </a:schemeClr>
                </a:solidFill>
              </a:rPr>
              <a:t>) in Production model development environment with direct production data access</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checks in ML training pipeline to GitLab.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schedule Domino Jobs, which checks out training pipeline from GitLab and starts executing the training pipeline within Domino AKS.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 Training pipeline generates one or more experiments and each experiments has model artifacts created and stored within MLFlow experiment tracking.</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can optionally register an experiment run’s artifacts to MLFlow model registry for Lab model publishing</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publishes ML model as an Domino Model API for batch or real time inferencing.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Data scientists can also develop ML application (for example, </a:t>
            </a:r>
            <a:r>
              <a:rPr lang="en-GB" sz="1050" dirty="0" err="1">
                <a:solidFill>
                  <a:schemeClr val="tx2">
                    <a:lumMod val="75000"/>
                    <a:lumOff val="25000"/>
                  </a:schemeClr>
                </a:solidFill>
              </a:rPr>
              <a:t>Streamlit</a:t>
            </a:r>
            <a:r>
              <a:rPr lang="en-GB" sz="1050" dirty="0">
                <a:solidFill>
                  <a:schemeClr val="tx2">
                    <a:lumMod val="75000"/>
                    <a:lumOff val="25000"/>
                  </a:schemeClr>
                </a:solidFill>
              </a:rPr>
              <a:t>, Dash, ReactJS) and publish the ML App to Domino App. RiskLab can support EUA ML applications inference with production data.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Domino can setup your model to be </a:t>
            </a:r>
            <a:r>
              <a:rPr lang="en-GB" sz="1050" dirty="0" err="1">
                <a:solidFill>
                  <a:schemeClr val="tx2">
                    <a:lumMod val="75000"/>
                    <a:lumOff val="25000"/>
                  </a:schemeClr>
                </a:solidFill>
              </a:rPr>
              <a:t>countinous</a:t>
            </a:r>
            <a:r>
              <a:rPr lang="en-GB" sz="1050" dirty="0">
                <a:solidFill>
                  <a:schemeClr val="tx2">
                    <a:lumMod val="75000"/>
                    <a:lumOff val="25000"/>
                  </a:schemeClr>
                </a:solidFill>
              </a:rPr>
              <a:t> monitored, and define scheduled check to alert on drift and </a:t>
            </a:r>
            <a:r>
              <a:rPr lang="en-GB" sz="1050" dirty="0" err="1">
                <a:solidFill>
                  <a:schemeClr val="tx2">
                    <a:lumMod val="75000"/>
                    <a:lumOff val="25000"/>
                  </a:schemeClr>
                </a:solidFill>
              </a:rPr>
              <a:t>progtrammtically</a:t>
            </a:r>
            <a:r>
              <a:rPr lang="en-GB" sz="1050" dirty="0">
                <a:solidFill>
                  <a:schemeClr val="tx2">
                    <a:lumMod val="75000"/>
                    <a:lumOff val="25000"/>
                  </a:schemeClr>
                </a:solidFill>
              </a:rPr>
              <a:t> retrain model.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solidFill>
                  <a:schemeClr val="tx2">
                    <a:lumMod val="75000"/>
                    <a:lumOff val="25000"/>
                  </a:schemeClr>
                </a:solidFill>
              </a:rPr>
              <a:t>Domino Data Lab tracks ML Bill of Materials information for end to end Model governance (Preview)</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endParaRPr lang="en-GB" sz="1050" dirty="0">
              <a:solidFill>
                <a:schemeClr val="tx2">
                  <a:lumMod val="75000"/>
                  <a:lumOff val="25000"/>
                </a:schemeClr>
              </a:solidFill>
            </a:endParaRPr>
          </a:p>
          <a:p>
            <a:pPr algn="ctr">
              <a:spcBef>
                <a:spcPts val="200"/>
              </a:spcBef>
            </a:pPr>
            <a:endParaRPr lang="en-GB" sz="1400" dirty="0">
              <a:solidFill>
                <a:schemeClr val="tx2">
                  <a:lumMod val="75000"/>
                  <a:lumOff val="25000"/>
                </a:schemeClr>
              </a:solidFill>
            </a:endParaRPr>
          </a:p>
        </p:txBody>
      </p:sp>
      <p:pic>
        <p:nvPicPr>
          <p:cNvPr id="152" name="Picture 151">
            <a:extLst>
              <a:ext uri="{FF2B5EF4-FFF2-40B4-BE49-F238E27FC236}">
                <a16:creationId xmlns:a16="http://schemas.microsoft.com/office/drawing/2014/main" id="{1D718571-DCBD-1D41-70C5-F855430CC80D}"/>
              </a:ext>
            </a:extLst>
          </p:cNvPr>
          <p:cNvPicPr>
            <a:picLocks noChangeAspect="1"/>
          </p:cNvPicPr>
          <p:nvPr/>
        </p:nvPicPr>
        <p:blipFill>
          <a:blip r:embed="rId6"/>
          <a:stretch>
            <a:fillRect/>
          </a:stretch>
        </p:blipFill>
        <p:spPr>
          <a:xfrm>
            <a:off x="1447949" y="1023598"/>
            <a:ext cx="1363450" cy="471474"/>
          </a:xfrm>
          <a:prstGeom prst="rect">
            <a:avLst/>
          </a:prstGeom>
        </p:spPr>
      </p:pic>
      <p:sp>
        <p:nvSpPr>
          <p:cNvPr id="153" name="Arrow: Down 152">
            <a:extLst>
              <a:ext uri="{FF2B5EF4-FFF2-40B4-BE49-F238E27FC236}">
                <a16:creationId xmlns:a16="http://schemas.microsoft.com/office/drawing/2014/main" id="{8DA69C70-09F9-6098-E18E-2AC946418A7B}"/>
              </a:ext>
            </a:extLst>
          </p:cNvPr>
          <p:cNvSpPr/>
          <p:nvPr/>
        </p:nvSpPr>
        <p:spPr>
          <a:xfrm>
            <a:off x="2221060" y="1511308"/>
            <a:ext cx="144347" cy="404611"/>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56" name="Picture 155">
            <a:extLst>
              <a:ext uri="{FF2B5EF4-FFF2-40B4-BE49-F238E27FC236}">
                <a16:creationId xmlns:a16="http://schemas.microsoft.com/office/drawing/2014/main" id="{1EEC6857-5BBF-E775-E3F0-C6A95E8F6439}"/>
              </a:ext>
            </a:extLst>
          </p:cNvPr>
          <p:cNvPicPr>
            <a:picLocks noChangeAspect="1"/>
          </p:cNvPicPr>
          <p:nvPr/>
        </p:nvPicPr>
        <p:blipFill>
          <a:blip r:embed="rId7"/>
          <a:stretch>
            <a:fillRect/>
          </a:stretch>
        </p:blipFill>
        <p:spPr>
          <a:xfrm>
            <a:off x="1501142" y="1988628"/>
            <a:ext cx="1340561" cy="921774"/>
          </a:xfrm>
          <a:prstGeom prst="rect">
            <a:avLst/>
          </a:prstGeom>
        </p:spPr>
      </p:pic>
      <p:sp>
        <p:nvSpPr>
          <p:cNvPr id="37" name="TextBox 36">
            <a:extLst>
              <a:ext uri="{FF2B5EF4-FFF2-40B4-BE49-F238E27FC236}">
                <a16:creationId xmlns:a16="http://schemas.microsoft.com/office/drawing/2014/main" id="{D9FEF617-E192-C538-E1DF-46BB5BF1E86A}"/>
              </a:ext>
            </a:extLst>
          </p:cNvPr>
          <p:cNvSpPr txBox="1"/>
          <p:nvPr/>
        </p:nvSpPr>
        <p:spPr>
          <a:xfrm>
            <a:off x="1200938" y="6465143"/>
            <a:ext cx="1960601" cy="276999"/>
          </a:xfrm>
          <a:prstGeom prst="rect">
            <a:avLst/>
          </a:prstGeom>
          <a:noFill/>
        </p:spPr>
        <p:txBody>
          <a:bodyPr wrap="none" rtlCol="0">
            <a:spAutoFit/>
          </a:bodyPr>
          <a:lstStyle/>
          <a:p>
            <a:pPr algn="ctr"/>
            <a:r>
              <a:rPr lang="en-GB" sz="1200" dirty="0"/>
              <a:t>Prod RiskLab ML Platforms</a:t>
            </a:r>
          </a:p>
        </p:txBody>
      </p:sp>
      <p:sp>
        <p:nvSpPr>
          <p:cNvPr id="43" name="Arrow: Left 42">
            <a:extLst>
              <a:ext uri="{FF2B5EF4-FFF2-40B4-BE49-F238E27FC236}">
                <a16:creationId xmlns:a16="http://schemas.microsoft.com/office/drawing/2014/main" id="{D0BBB0BC-E3FF-57A1-137A-C4A105FFA080}"/>
              </a:ext>
            </a:extLst>
          </p:cNvPr>
          <p:cNvSpPr/>
          <p:nvPr/>
        </p:nvSpPr>
        <p:spPr>
          <a:xfrm rot="8808413">
            <a:off x="1163190" y="2810647"/>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Arrow: Left 44">
            <a:extLst>
              <a:ext uri="{FF2B5EF4-FFF2-40B4-BE49-F238E27FC236}">
                <a16:creationId xmlns:a16="http://schemas.microsoft.com/office/drawing/2014/main" id="{22578600-6441-BA2A-8C90-AAC2A436BBB7}"/>
              </a:ext>
            </a:extLst>
          </p:cNvPr>
          <p:cNvSpPr/>
          <p:nvPr/>
        </p:nvSpPr>
        <p:spPr>
          <a:xfrm rot="9975316">
            <a:off x="1020899" y="6274111"/>
            <a:ext cx="485810" cy="187836"/>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 name="Group 5">
            <a:extLst>
              <a:ext uri="{FF2B5EF4-FFF2-40B4-BE49-F238E27FC236}">
                <a16:creationId xmlns:a16="http://schemas.microsoft.com/office/drawing/2014/main" id="{203EC512-8155-2BC5-629A-FF2A4D197CC0}"/>
              </a:ext>
            </a:extLst>
          </p:cNvPr>
          <p:cNvGrpSpPr/>
          <p:nvPr/>
        </p:nvGrpSpPr>
        <p:grpSpPr>
          <a:xfrm>
            <a:off x="206161" y="6086504"/>
            <a:ext cx="841063" cy="771496"/>
            <a:chOff x="3632494" y="5780606"/>
            <a:chExt cx="841063" cy="771496"/>
          </a:xfrm>
        </p:grpSpPr>
        <p:sp>
          <p:nvSpPr>
            <p:cNvPr id="8" name="TextBox 7">
              <a:extLst>
                <a:ext uri="{FF2B5EF4-FFF2-40B4-BE49-F238E27FC236}">
                  <a16:creationId xmlns:a16="http://schemas.microsoft.com/office/drawing/2014/main" id="{5F058F21-54D6-05C8-C716-05ACBADE1A45}"/>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9" name="Picture 8">
              <a:extLst>
                <a:ext uri="{FF2B5EF4-FFF2-40B4-BE49-F238E27FC236}">
                  <a16:creationId xmlns:a16="http://schemas.microsoft.com/office/drawing/2014/main" id="{DFE2281B-0A0B-5519-BFEF-3998A17D190A}"/>
                </a:ext>
              </a:extLst>
            </p:cNvPr>
            <p:cNvPicPr>
              <a:picLocks noChangeAspect="1"/>
            </p:cNvPicPr>
            <p:nvPr/>
          </p:nvPicPr>
          <p:blipFill>
            <a:blip r:embed="rId8"/>
            <a:stretch>
              <a:fillRect/>
            </a:stretch>
          </p:blipFill>
          <p:spPr>
            <a:xfrm>
              <a:off x="3857050" y="5780606"/>
              <a:ext cx="568754" cy="552596"/>
            </a:xfrm>
            <a:prstGeom prst="rect">
              <a:avLst/>
            </a:prstGeom>
          </p:spPr>
        </p:pic>
      </p:grpSp>
      <p:grpSp>
        <p:nvGrpSpPr>
          <p:cNvPr id="11" name="Group 10">
            <a:extLst>
              <a:ext uri="{FF2B5EF4-FFF2-40B4-BE49-F238E27FC236}">
                <a16:creationId xmlns:a16="http://schemas.microsoft.com/office/drawing/2014/main" id="{D1C0CAD8-E487-E728-BD02-F70C33CF26DB}"/>
              </a:ext>
            </a:extLst>
          </p:cNvPr>
          <p:cNvGrpSpPr/>
          <p:nvPr/>
        </p:nvGrpSpPr>
        <p:grpSpPr>
          <a:xfrm>
            <a:off x="349972" y="2832759"/>
            <a:ext cx="841063" cy="771496"/>
            <a:chOff x="3632494" y="5780606"/>
            <a:chExt cx="841063" cy="771496"/>
          </a:xfrm>
        </p:grpSpPr>
        <p:sp>
          <p:nvSpPr>
            <p:cNvPr id="12" name="TextBox 11">
              <a:extLst>
                <a:ext uri="{FF2B5EF4-FFF2-40B4-BE49-F238E27FC236}">
                  <a16:creationId xmlns:a16="http://schemas.microsoft.com/office/drawing/2014/main" id="{7C33E33D-8E6C-2861-46D1-4137085047A2}"/>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13" name="Picture 12">
              <a:extLst>
                <a:ext uri="{FF2B5EF4-FFF2-40B4-BE49-F238E27FC236}">
                  <a16:creationId xmlns:a16="http://schemas.microsoft.com/office/drawing/2014/main" id="{A9E1D9BC-81BD-1741-17D8-58D5747594E7}"/>
                </a:ext>
              </a:extLst>
            </p:cNvPr>
            <p:cNvPicPr>
              <a:picLocks noChangeAspect="1"/>
            </p:cNvPicPr>
            <p:nvPr/>
          </p:nvPicPr>
          <p:blipFill>
            <a:blip r:embed="rId8"/>
            <a:stretch>
              <a:fillRect/>
            </a:stretch>
          </p:blipFill>
          <p:spPr>
            <a:xfrm>
              <a:off x="3857050" y="5780606"/>
              <a:ext cx="568754" cy="552596"/>
            </a:xfrm>
            <a:prstGeom prst="rect">
              <a:avLst/>
            </a:prstGeom>
          </p:spPr>
        </p:pic>
      </p:grpSp>
      <p:sp>
        <p:nvSpPr>
          <p:cNvPr id="4" name="Rectangle: Rounded Corners 70">
            <a:extLst>
              <a:ext uri="{FF2B5EF4-FFF2-40B4-BE49-F238E27FC236}">
                <a16:creationId xmlns:a16="http://schemas.microsoft.com/office/drawing/2014/main" id="{246EFF13-4193-8E40-20A0-925D7491DF69}"/>
              </a:ext>
            </a:extLst>
          </p:cNvPr>
          <p:cNvSpPr/>
          <p:nvPr/>
        </p:nvSpPr>
        <p:spPr>
          <a:xfrm>
            <a:off x="1354177" y="224666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a:t>
            </a:r>
          </a:p>
        </p:txBody>
      </p:sp>
      <p:sp>
        <p:nvSpPr>
          <p:cNvPr id="5" name="Rectangle: Rounded Corners 70">
            <a:extLst>
              <a:ext uri="{FF2B5EF4-FFF2-40B4-BE49-F238E27FC236}">
                <a16:creationId xmlns:a16="http://schemas.microsoft.com/office/drawing/2014/main" id="{8C4A2A89-5F21-87D0-2051-6DB8EB8E33A6}"/>
              </a:ext>
            </a:extLst>
          </p:cNvPr>
          <p:cNvSpPr/>
          <p:nvPr/>
        </p:nvSpPr>
        <p:spPr>
          <a:xfrm>
            <a:off x="1340752" y="160330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2</a:t>
            </a:r>
          </a:p>
        </p:txBody>
      </p:sp>
      <p:sp>
        <p:nvSpPr>
          <p:cNvPr id="44" name="Rectangle: Rounded Corners 70">
            <a:extLst>
              <a:ext uri="{FF2B5EF4-FFF2-40B4-BE49-F238E27FC236}">
                <a16:creationId xmlns:a16="http://schemas.microsoft.com/office/drawing/2014/main" id="{D561505F-7839-51A5-B4FB-AA8E27592AF9}"/>
              </a:ext>
            </a:extLst>
          </p:cNvPr>
          <p:cNvSpPr/>
          <p:nvPr/>
        </p:nvSpPr>
        <p:spPr>
          <a:xfrm>
            <a:off x="2485307" y="158226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3</a:t>
            </a:r>
          </a:p>
        </p:txBody>
      </p:sp>
      <p:sp>
        <p:nvSpPr>
          <p:cNvPr id="54" name="Rectangle: Rounded Corners 70">
            <a:extLst>
              <a:ext uri="{FF2B5EF4-FFF2-40B4-BE49-F238E27FC236}">
                <a16:creationId xmlns:a16="http://schemas.microsoft.com/office/drawing/2014/main" id="{CAAFBD8A-909C-61FD-CADA-C0F6647FD458}"/>
              </a:ext>
            </a:extLst>
          </p:cNvPr>
          <p:cNvSpPr/>
          <p:nvPr/>
        </p:nvSpPr>
        <p:spPr>
          <a:xfrm>
            <a:off x="2335059" y="340356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4</a:t>
            </a:r>
          </a:p>
        </p:txBody>
      </p:sp>
      <p:sp>
        <p:nvSpPr>
          <p:cNvPr id="55" name="Rectangle: Rounded Corners 70">
            <a:extLst>
              <a:ext uri="{FF2B5EF4-FFF2-40B4-BE49-F238E27FC236}">
                <a16:creationId xmlns:a16="http://schemas.microsoft.com/office/drawing/2014/main" id="{3CBA19FC-5C3D-1B7C-B561-3E128F467449}"/>
              </a:ext>
            </a:extLst>
          </p:cNvPr>
          <p:cNvSpPr/>
          <p:nvPr/>
        </p:nvSpPr>
        <p:spPr>
          <a:xfrm>
            <a:off x="2055846" y="4292647"/>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5</a:t>
            </a:r>
          </a:p>
        </p:txBody>
      </p:sp>
      <p:sp>
        <p:nvSpPr>
          <p:cNvPr id="56" name="Rectangle: Rounded Corners 70">
            <a:extLst>
              <a:ext uri="{FF2B5EF4-FFF2-40B4-BE49-F238E27FC236}">
                <a16:creationId xmlns:a16="http://schemas.microsoft.com/office/drawing/2014/main" id="{023786AC-40A2-6A9D-CDF4-FC0A1EFB307D}"/>
              </a:ext>
            </a:extLst>
          </p:cNvPr>
          <p:cNvSpPr/>
          <p:nvPr/>
        </p:nvSpPr>
        <p:spPr>
          <a:xfrm>
            <a:off x="2314386" y="5227345"/>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6</a:t>
            </a:r>
          </a:p>
        </p:txBody>
      </p:sp>
      <p:sp>
        <p:nvSpPr>
          <p:cNvPr id="57" name="Rectangle: Rounded Corners 70">
            <a:extLst>
              <a:ext uri="{FF2B5EF4-FFF2-40B4-BE49-F238E27FC236}">
                <a16:creationId xmlns:a16="http://schemas.microsoft.com/office/drawing/2014/main" id="{F9CB64FF-BEBE-0196-12D1-2F89EC4830DB}"/>
              </a:ext>
            </a:extLst>
          </p:cNvPr>
          <p:cNvSpPr/>
          <p:nvPr/>
        </p:nvSpPr>
        <p:spPr>
          <a:xfrm>
            <a:off x="1410195" y="586206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7</a:t>
            </a:r>
          </a:p>
        </p:txBody>
      </p:sp>
      <p:pic>
        <p:nvPicPr>
          <p:cNvPr id="142" name="Picture 141">
            <a:extLst>
              <a:ext uri="{FF2B5EF4-FFF2-40B4-BE49-F238E27FC236}">
                <a16:creationId xmlns:a16="http://schemas.microsoft.com/office/drawing/2014/main" id="{6CF293E2-EF83-41CD-68A2-90D502919AFD}"/>
              </a:ext>
            </a:extLst>
          </p:cNvPr>
          <p:cNvPicPr>
            <a:picLocks noChangeAspect="1"/>
          </p:cNvPicPr>
          <p:nvPr/>
        </p:nvPicPr>
        <p:blipFill>
          <a:blip r:embed="rId9"/>
          <a:stretch>
            <a:fillRect/>
          </a:stretch>
        </p:blipFill>
        <p:spPr>
          <a:xfrm>
            <a:off x="3360513" y="3718659"/>
            <a:ext cx="1309279" cy="911763"/>
          </a:xfrm>
          <a:prstGeom prst="rect">
            <a:avLst/>
          </a:prstGeom>
        </p:spPr>
      </p:pic>
      <p:cxnSp>
        <p:nvCxnSpPr>
          <p:cNvPr id="149" name="Straight Arrow Connector 148">
            <a:extLst>
              <a:ext uri="{FF2B5EF4-FFF2-40B4-BE49-F238E27FC236}">
                <a16:creationId xmlns:a16="http://schemas.microsoft.com/office/drawing/2014/main" id="{54250EA4-015F-A35F-0E75-C97B8A95BDA5}"/>
              </a:ext>
            </a:extLst>
          </p:cNvPr>
          <p:cNvCxnSpPr>
            <a:cxnSpLocks/>
          </p:cNvCxnSpPr>
          <p:nvPr/>
        </p:nvCxnSpPr>
        <p:spPr>
          <a:xfrm>
            <a:off x="2939794" y="2385168"/>
            <a:ext cx="616172" cy="1288660"/>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ABA26D1A-9C38-9811-D1E6-AD69D347FDDB}"/>
              </a:ext>
            </a:extLst>
          </p:cNvPr>
          <p:cNvCxnSpPr>
            <a:cxnSpLocks/>
          </p:cNvCxnSpPr>
          <p:nvPr/>
        </p:nvCxnSpPr>
        <p:spPr>
          <a:xfrm>
            <a:off x="2873762" y="4178073"/>
            <a:ext cx="456579" cy="0"/>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14E10322-8B4A-0E2B-F012-AB1A2F0917DF}"/>
              </a:ext>
            </a:extLst>
          </p:cNvPr>
          <p:cNvCxnSpPr>
            <a:cxnSpLocks/>
          </p:cNvCxnSpPr>
          <p:nvPr/>
        </p:nvCxnSpPr>
        <p:spPr>
          <a:xfrm flipV="1">
            <a:off x="2833357" y="4668312"/>
            <a:ext cx="695544" cy="1446664"/>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3" name="Rectangle: Rounded Corners 70">
            <a:extLst>
              <a:ext uri="{FF2B5EF4-FFF2-40B4-BE49-F238E27FC236}">
                <a16:creationId xmlns:a16="http://schemas.microsoft.com/office/drawing/2014/main" id="{4FBEC1C0-5E92-FA7A-DBBD-68301A90BD8D}"/>
              </a:ext>
            </a:extLst>
          </p:cNvPr>
          <p:cNvSpPr/>
          <p:nvPr/>
        </p:nvSpPr>
        <p:spPr>
          <a:xfrm>
            <a:off x="3888063" y="4513857"/>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dirty="0">
                <a:solidFill>
                  <a:srgbClr val="FFFFFF"/>
                </a:solidFill>
                <a:latin typeface="Calibri"/>
              </a:rPr>
              <a:t>9</a:t>
            </a:r>
            <a:endParaRPr lang="de-CH" sz="1400" b="1" i="0" u="none" strike="noStrike" kern="1200" cap="none" spc="0" baseline="0" dirty="0">
              <a:solidFill>
                <a:srgbClr val="FFFFFF"/>
              </a:solidFill>
              <a:uFillTx/>
              <a:latin typeface="Calibri"/>
            </a:endParaRPr>
          </a:p>
        </p:txBody>
      </p:sp>
      <p:sp>
        <p:nvSpPr>
          <p:cNvPr id="3" name="TextBox 2">
            <a:extLst>
              <a:ext uri="{FF2B5EF4-FFF2-40B4-BE49-F238E27FC236}">
                <a16:creationId xmlns:a16="http://schemas.microsoft.com/office/drawing/2014/main" id="{EE374A24-63E9-9181-44A7-C0AF534E840A}"/>
              </a:ext>
            </a:extLst>
          </p:cNvPr>
          <p:cNvSpPr txBox="1"/>
          <p:nvPr/>
        </p:nvSpPr>
        <p:spPr>
          <a:xfrm>
            <a:off x="245265" y="60213"/>
            <a:ext cx="11674472" cy="461665"/>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MDLC in Practice: Case 2: Data Scientist Centric Training and Inference on ML Platform</a:t>
            </a:r>
          </a:p>
        </p:txBody>
      </p:sp>
      <p:sp>
        <p:nvSpPr>
          <p:cNvPr id="15" name="Rectangle: Rounded Corners 70">
            <a:extLst>
              <a:ext uri="{FF2B5EF4-FFF2-40B4-BE49-F238E27FC236}">
                <a16:creationId xmlns:a16="http://schemas.microsoft.com/office/drawing/2014/main" id="{70B4A16C-14A8-07B6-CC2C-A64C2DEC0B24}"/>
              </a:ext>
            </a:extLst>
          </p:cNvPr>
          <p:cNvSpPr/>
          <p:nvPr/>
        </p:nvSpPr>
        <p:spPr>
          <a:xfrm>
            <a:off x="3257683" y="2340337"/>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8</a:t>
            </a:r>
          </a:p>
        </p:txBody>
      </p:sp>
      <p:grpSp>
        <p:nvGrpSpPr>
          <p:cNvPr id="16" name="Group 15">
            <a:extLst>
              <a:ext uri="{FF2B5EF4-FFF2-40B4-BE49-F238E27FC236}">
                <a16:creationId xmlns:a16="http://schemas.microsoft.com/office/drawing/2014/main" id="{83FB2278-70F9-7438-F1A1-E7123A88B91E}"/>
              </a:ext>
            </a:extLst>
          </p:cNvPr>
          <p:cNvGrpSpPr/>
          <p:nvPr/>
        </p:nvGrpSpPr>
        <p:grpSpPr>
          <a:xfrm>
            <a:off x="145501" y="3945896"/>
            <a:ext cx="1214247" cy="850582"/>
            <a:chOff x="439075" y="5104560"/>
            <a:chExt cx="1818556" cy="1316922"/>
          </a:xfrm>
        </p:grpSpPr>
        <p:pic>
          <p:nvPicPr>
            <p:cNvPr id="17" name="Picture 16">
              <a:extLst>
                <a:ext uri="{FF2B5EF4-FFF2-40B4-BE49-F238E27FC236}">
                  <a16:creationId xmlns:a16="http://schemas.microsoft.com/office/drawing/2014/main" id="{7FBB6381-3226-09EC-1E08-29851B6A8BDE}"/>
                </a:ext>
              </a:extLst>
            </p:cNvPr>
            <p:cNvPicPr>
              <a:picLocks noChangeAspect="1"/>
            </p:cNvPicPr>
            <p:nvPr/>
          </p:nvPicPr>
          <p:blipFill>
            <a:blip r:embed="rId5"/>
            <a:stretch>
              <a:fillRect/>
            </a:stretch>
          </p:blipFill>
          <p:spPr>
            <a:xfrm>
              <a:off x="1022580" y="5104560"/>
              <a:ext cx="978143" cy="947301"/>
            </a:xfrm>
            <a:prstGeom prst="rect">
              <a:avLst/>
            </a:prstGeom>
          </p:spPr>
        </p:pic>
        <p:sp>
          <p:nvSpPr>
            <p:cNvPr id="18" name="TextBox 17">
              <a:extLst>
                <a:ext uri="{FF2B5EF4-FFF2-40B4-BE49-F238E27FC236}">
                  <a16:creationId xmlns:a16="http://schemas.microsoft.com/office/drawing/2014/main" id="{F65C6925-358D-E381-7C81-25ECBFEB9A49}"/>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grpSp>
        <p:nvGrpSpPr>
          <p:cNvPr id="19" name="Group 18">
            <a:extLst>
              <a:ext uri="{FF2B5EF4-FFF2-40B4-BE49-F238E27FC236}">
                <a16:creationId xmlns:a16="http://schemas.microsoft.com/office/drawing/2014/main" id="{F9F93857-710B-1BAC-CB7D-6105B56807F0}"/>
              </a:ext>
            </a:extLst>
          </p:cNvPr>
          <p:cNvGrpSpPr/>
          <p:nvPr/>
        </p:nvGrpSpPr>
        <p:grpSpPr>
          <a:xfrm>
            <a:off x="135222" y="5275769"/>
            <a:ext cx="1214247" cy="850582"/>
            <a:chOff x="439075" y="5104560"/>
            <a:chExt cx="1818556" cy="1316922"/>
          </a:xfrm>
        </p:grpSpPr>
        <p:pic>
          <p:nvPicPr>
            <p:cNvPr id="20" name="Picture 19">
              <a:extLst>
                <a:ext uri="{FF2B5EF4-FFF2-40B4-BE49-F238E27FC236}">
                  <a16:creationId xmlns:a16="http://schemas.microsoft.com/office/drawing/2014/main" id="{62C023F2-5172-E9D9-BC55-26CEEDB714E9}"/>
                </a:ext>
              </a:extLst>
            </p:cNvPr>
            <p:cNvPicPr>
              <a:picLocks noChangeAspect="1"/>
            </p:cNvPicPr>
            <p:nvPr/>
          </p:nvPicPr>
          <p:blipFill>
            <a:blip r:embed="rId5"/>
            <a:stretch>
              <a:fillRect/>
            </a:stretch>
          </p:blipFill>
          <p:spPr>
            <a:xfrm>
              <a:off x="1022580" y="5104560"/>
              <a:ext cx="978143" cy="947301"/>
            </a:xfrm>
            <a:prstGeom prst="rect">
              <a:avLst/>
            </a:prstGeom>
          </p:spPr>
        </p:pic>
        <p:sp>
          <p:nvSpPr>
            <p:cNvPr id="21" name="TextBox 20">
              <a:extLst>
                <a:ext uri="{FF2B5EF4-FFF2-40B4-BE49-F238E27FC236}">
                  <a16:creationId xmlns:a16="http://schemas.microsoft.com/office/drawing/2014/main" id="{6D59AA77-04B9-509B-AB20-A09BE5BC7F2B}"/>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spTree>
    <p:extLst>
      <p:ext uri="{BB962C8B-B14F-4D97-AF65-F5344CB8AC3E}">
        <p14:creationId xmlns:p14="http://schemas.microsoft.com/office/powerpoint/2010/main" val="3563392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CECDAB1E-FA19-B026-0CE0-3A50B09B3B2C}"/>
              </a:ext>
            </a:extLst>
          </p:cNvPr>
          <p:cNvPicPr>
            <a:picLocks noChangeAspect="1"/>
          </p:cNvPicPr>
          <p:nvPr/>
        </p:nvPicPr>
        <p:blipFill>
          <a:blip r:embed="rId3"/>
          <a:stretch>
            <a:fillRect/>
          </a:stretch>
        </p:blipFill>
        <p:spPr>
          <a:xfrm>
            <a:off x="1718601" y="5430851"/>
            <a:ext cx="1333614" cy="949406"/>
          </a:xfrm>
          <a:prstGeom prst="rect">
            <a:avLst/>
          </a:prstGeom>
        </p:spPr>
      </p:pic>
      <p:pic>
        <p:nvPicPr>
          <p:cNvPr id="41" name="Picture 40">
            <a:extLst>
              <a:ext uri="{FF2B5EF4-FFF2-40B4-BE49-F238E27FC236}">
                <a16:creationId xmlns:a16="http://schemas.microsoft.com/office/drawing/2014/main" id="{7655B352-A025-1DC3-3029-DFFD32037BE9}"/>
              </a:ext>
            </a:extLst>
          </p:cNvPr>
          <p:cNvPicPr>
            <a:picLocks noChangeAspect="1"/>
          </p:cNvPicPr>
          <p:nvPr/>
        </p:nvPicPr>
        <p:blipFill>
          <a:blip r:embed="rId4"/>
          <a:stretch>
            <a:fillRect/>
          </a:stretch>
        </p:blipFill>
        <p:spPr>
          <a:xfrm>
            <a:off x="1806739" y="1650122"/>
            <a:ext cx="1360082" cy="946565"/>
          </a:xfrm>
          <a:prstGeom prst="rect">
            <a:avLst/>
          </a:prstGeom>
        </p:spPr>
      </p:pic>
      <p:grpSp>
        <p:nvGrpSpPr>
          <p:cNvPr id="169" name="Group 168">
            <a:extLst>
              <a:ext uri="{FF2B5EF4-FFF2-40B4-BE49-F238E27FC236}">
                <a16:creationId xmlns:a16="http://schemas.microsoft.com/office/drawing/2014/main" id="{1C3984B3-F50F-7FF2-47FE-8E805B5D0F22}"/>
              </a:ext>
            </a:extLst>
          </p:cNvPr>
          <p:cNvGrpSpPr/>
          <p:nvPr/>
        </p:nvGrpSpPr>
        <p:grpSpPr>
          <a:xfrm>
            <a:off x="189422" y="1785045"/>
            <a:ext cx="1189428" cy="900477"/>
            <a:chOff x="439075" y="5104560"/>
            <a:chExt cx="1818556" cy="1316922"/>
          </a:xfrm>
        </p:grpSpPr>
        <p:pic>
          <p:nvPicPr>
            <p:cNvPr id="170" name="Picture 169">
              <a:extLst>
                <a:ext uri="{FF2B5EF4-FFF2-40B4-BE49-F238E27FC236}">
                  <a16:creationId xmlns:a16="http://schemas.microsoft.com/office/drawing/2014/main" id="{E6F6488D-21DB-F42E-6D31-D2667795EB21}"/>
                </a:ext>
              </a:extLst>
            </p:cNvPr>
            <p:cNvPicPr>
              <a:picLocks noChangeAspect="1"/>
            </p:cNvPicPr>
            <p:nvPr/>
          </p:nvPicPr>
          <p:blipFill>
            <a:blip r:embed="rId5"/>
            <a:stretch>
              <a:fillRect/>
            </a:stretch>
          </p:blipFill>
          <p:spPr>
            <a:xfrm>
              <a:off x="1022580" y="5104560"/>
              <a:ext cx="978143" cy="947301"/>
            </a:xfrm>
            <a:prstGeom prst="rect">
              <a:avLst/>
            </a:prstGeom>
          </p:spPr>
        </p:pic>
        <p:sp>
          <p:nvSpPr>
            <p:cNvPr id="171" name="TextBox 170">
              <a:extLst>
                <a:ext uri="{FF2B5EF4-FFF2-40B4-BE49-F238E27FC236}">
                  <a16:creationId xmlns:a16="http://schemas.microsoft.com/office/drawing/2014/main" id="{6933B68C-1D11-1D0C-B181-705C5F4D52FC}"/>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pic>
        <p:nvPicPr>
          <p:cNvPr id="173" name="Picture 172">
            <a:extLst>
              <a:ext uri="{FF2B5EF4-FFF2-40B4-BE49-F238E27FC236}">
                <a16:creationId xmlns:a16="http://schemas.microsoft.com/office/drawing/2014/main" id="{F29D0980-858B-C923-D106-C401DE4DE6D2}"/>
              </a:ext>
            </a:extLst>
          </p:cNvPr>
          <p:cNvPicPr>
            <a:picLocks noChangeAspect="1"/>
          </p:cNvPicPr>
          <p:nvPr/>
        </p:nvPicPr>
        <p:blipFill>
          <a:blip r:embed="rId6"/>
          <a:stretch>
            <a:fillRect/>
          </a:stretch>
        </p:blipFill>
        <p:spPr>
          <a:xfrm>
            <a:off x="226424" y="699277"/>
            <a:ext cx="1363450" cy="471474"/>
          </a:xfrm>
          <a:prstGeom prst="rect">
            <a:avLst/>
          </a:prstGeom>
        </p:spPr>
      </p:pic>
      <p:sp>
        <p:nvSpPr>
          <p:cNvPr id="174" name="Arrow: Down 173">
            <a:extLst>
              <a:ext uri="{FF2B5EF4-FFF2-40B4-BE49-F238E27FC236}">
                <a16:creationId xmlns:a16="http://schemas.microsoft.com/office/drawing/2014/main" id="{853579B8-37FF-CE0D-80E8-0276AB700376}"/>
              </a:ext>
            </a:extLst>
          </p:cNvPr>
          <p:cNvSpPr/>
          <p:nvPr/>
        </p:nvSpPr>
        <p:spPr>
          <a:xfrm rot="10800000">
            <a:off x="832324" y="1161453"/>
            <a:ext cx="151652" cy="57848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75" name="Arrow: Down 174">
            <a:extLst>
              <a:ext uri="{FF2B5EF4-FFF2-40B4-BE49-F238E27FC236}">
                <a16:creationId xmlns:a16="http://schemas.microsoft.com/office/drawing/2014/main" id="{B55DCDB0-1051-4279-1FF3-2E658F2D803E}"/>
              </a:ext>
            </a:extLst>
          </p:cNvPr>
          <p:cNvSpPr/>
          <p:nvPr/>
        </p:nvSpPr>
        <p:spPr>
          <a:xfrm rot="16200000">
            <a:off x="1385395" y="1809721"/>
            <a:ext cx="117438" cy="477711"/>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77" name="TextBox 176">
            <a:extLst>
              <a:ext uri="{FF2B5EF4-FFF2-40B4-BE49-F238E27FC236}">
                <a16:creationId xmlns:a16="http://schemas.microsoft.com/office/drawing/2014/main" id="{BA56B9A7-0998-F80F-56AC-65F2DF423449}"/>
              </a:ext>
            </a:extLst>
          </p:cNvPr>
          <p:cNvSpPr txBox="1"/>
          <p:nvPr/>
        </p:nvSpPr>
        <p:spPr>
          <a:xfrm>
            <a:off x="1417596" y="2584053"/>
            <a:ext cx="2086079" cy="461665"/>
          </a:xfrm>
          <a:prstGeom prst="rect">
            <a:avLst/>
          </a:prstGeom>
          <a:noFill/>
        </p:spPr>
        <p:txBody>
          <a:bodyPr wrap="square" rtlCol="0">
            <a:spAutoFit/>
          </a:bodyPr>
          <a:lstStyle/>
          <a:p>
            <a:pPr algn="ctr"/>
            <a:r>
              <a:rPr lang="en-GB" sz="1200" dirty="0"/>
              <a:t>Prod RiskLab Databricks </a:t>
            </a:r>
          </a:p>
          <a:p>
            <a:pPr algn="ctr"/>
            <a:r>
              <a:rPr lang="en-GB" sz="1200" dirty="0"/>
              <a:t>Rental ML Training Platforms</a:t>
            </a:r>
          </a:p>
        </p:txBody>
      </p:sp>
      <p:sp>
        <p:nvSpPr>
          <p:cNvPr id="178" name="Arrow: Down 177">
            <a:extLst>
              <a:ext uri="{FF2B5EF4-FFF2-40B4-BE49-F238E27FC236}">
                <a16:creationId xmlns:a16="http://schemas.microsoft.com/office/drawing/2014/main" id="{208B9817-B354-A956-4B15-100931B7626D}"/>
              </a:ext>
            </a:extLst>
          </p:cNvPr>
          <p:cNvSpPr/>
          <p:nvPr/>
        </p:nvSpPr>
        <p:spPr>
          <a:xfrm>
            <a:off x="2297658" y="2982928"/>
            <a:ext cx="151652" cy="44874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82" name="TextBox 181">
            <a:extLst>
              <a:ext uri="{FF2B5EF4-FFF2-40B4-BE49-F238E27FC236}">
                <a16:creationId xmlns:a16="http://schemas.microsoft.com/office/drawing/2014/main" id="{39C7E63C-ADD5-ADA0-D42C-55C253023D4B}"/>
              </a:ext>
            </a:extLst>
          </p:cNvPr>
          <p:cNvSpPr txBox="1"/>
          <p:nvPr/>
        </p:nvSpPr>
        <p:spPr>
          <a:xfrm>
            <a:off x="1340416" y="4520155"/>
            <a:ext cx="2111137" cy="461665"/>
          </a:xfrm>
          <a:prstGeom prst="rect">
            <a:avLst/>
          </a:prstGeom>
          <a:noFill/>
        </p:spPr>
        <p:txBody>
          <a:bodyPr wrap="square">
            <a:spAutoFit/>
          </a:bodyPr>
          <a:lstStyle/>
          <a:p>
            <a:pPr algn="ctr"/>
            <a:r>
              <a:rPr lang="en-GB" sz="1200" dirty="0"/>
              <a:t>Prod RiskLab Databricks MLFlow Experiment Tracking</a:t>
            </a:r>
          </a:p>
        </p:txBody>
      </p:sp>
      <p:grpSp>
        <p:nvGrpSpPr>
          <p:cNvPr id="14" name="Group 13">
            <a:extLst>
              <a:ext uri="{FF2B5EF4-FFF2-40B4-BE49-F238E27FC236}">
                <a16:creationId xmlns:a16="http://schemas.microsoft.com/office/drawing/2014/main" id="{B7C9046B-0FA3-E295-497F-49FEDBD62850}"/>
              </a:ext>
            </a:extLst>
          </p:cNvPr>
          <p:cNvGrpSpPr/>
          <p:nvPr/>
        </p:nvGrpSpPr>
        <p:grpSpPr>
          <a:xfrm>
            <a:off x="4098788" y="554649"/>
            <a:ext cx="1018997" cy="879318"/>
            <a:chOff x="5846610" y="5582996"/>
            <a:chExt cx="1018997" cy="879318"/>
          </a:xfrm>
        </p:grpSpPr>
        <p:pic>
          <p:nvPicPr>
            <p:cNvPr id="15" name="Picture 14">
              <a:extLst>
                <a:ext uri="{FF2B5EF4-FFF2-40B4-BE49-F238E27FC236}">
                  <a16:creationId xmlns:a16="http://schemas.microsoft.com/office/drawing/2014/main" id="{B816F099-5E13-FC0D-0F1C-433DAC97BB55}"/>
                </a:ext>
              </a:extLst>
            </p:cNvPr>
            <p:cNvPicPr>
              <a:picLocks noChangeAspect="1"/>
            </p:cNvPicPr>
            <p:nvPr/>
          </p:nvPicPr>
          <p:blipFill>
            <a:blip r:embed="rId7"/>
            <a:stretch>
              <a:fillRect/>
            </a:stretch>
          </p:blipFill>
          <p:spPr>
            <a:xfrm>
              <a:off x="6105421" y="5582996"/>
              <a:ext cx="516230" cy="691967"/>
            </a:xfrm>
            <a:prstGeom prst="rect">
              <a:avLst/>
            </a:prstGeom>
          </p:spPr>
        </p:pic>
        <p:sp>
          <p:nvSpPr>
            <p:cNvPr id="16" name="TextBox 15">
              <a:extLst>
                <a:ext uri="{FF2B5EF4-FFF2-40B4-BE49-F238E27FC236}">
                  <a16:creationId xmlns:a16="http://schemas.microsoft.com/office/drawing/2014/main" id="{227A74C3-EE3F-5D73-1CF0-231A7EB402A9}"/>
                </a:ext>
              </a:extLst>
            </p:cNvPr>
            <p:cNvSpPr txBox="1"/>
            <p:nvPr/>
          </p:nvSpPr>
          <p:spPr>
            <a:xfrm>
              <a:off x="5846610" y="6185315"/>
              <a:ext cx="1018997" cy="276999"/>
            </a:xfrm>
            <a:prstGeom prst="rect">
              <a:avLst/>
            </a:prstGeom>
            <a:noFill/>
          </p:spPr>
          <p:txBody>
            <a:bodyPr wrap="none" rtlCol="0">
              <a:spAutoFit/>
            </a:bodyPr>
            <a:lstStyle/>
            <a:p>
              <a:r>
                <a:rPr lang="de-CH" sz="1200" dirty="0"/>
                <a:t>ML-Engineer</a:t>
              </a:r>
            </a:p>
          </p:txBody>
        </p:sp>
      </p:grpSp>
      <p:sp>
        <p:nvSpPr>
          <p:cNvPr id="17" name="Arrow: Down 16">
            <a:extLst>
              <a:ext uri="{FF2B5EF4-FFF2-40B4-BE49-F238E27FC236}">
                <a16:creationId xmlns:a16="http://schemas.microsoft.com/office/drawing/2014/main" id="{CD4431DD-1522-9342-FAB1-D14914D6731F}"/>
              </a:ext>
            </a:extLst>
          </p:cNvPr>
          <p:cNvSpPr/>
          <p:nvPr/>
        </p:nvSpPr>
        <p:spPr>
          <a:xfrm>
            <a:off x="2322779" y="4995091"/>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9" name="Arrow: Down 18">
            <a:extLst>
              <a:ext uri="{FF2B5EF4-FFF2-40B4-BE49-F238E27FC236}">
                <a16:creationId xmlns:a16="http://schemas.microsoft.com/office/drawing/2014/main" id="{62691511-0A83-6272-805C-5343EC405143}"/>
              </a:ext>
            </a:extLst>
          </p:cNvPr>
          <p:cNvSpPr/>
          <p:nvPr/>
        </p:nvSpPr>
        <p:spPr>
          <a:xfrm rot="16200000">
            <a:off x="2885373" y="-165535"/>
            <a:ext cx="162348" cy="211601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21" name="Picture 20">
            <a:extLst>
              <a:ext uri="{FF2B5EF4-FFF2-40B4-BE49-F238E27FC236}">
                <a16:creationId xmlns:a16="http://schemas.microsoft.com/office/drawing/2014/main" id="{7FE0EA4D-7F8B-BDBC-50BF-D0C41D8F2CBF}"/>
              </a:ext>
            </a:extLst>
          </p:cNvPr>
          <p:cNvPicPr>
            <a:picLocks noChangeAspect="1"/>
          </p:cNvPicPr>
          <p:nvPr/>
        </p:nvPicPr>
        <p:blipFill>
          <a:blip r:embed="rId8"/>
          <a:stretch>
            <a:fillRect/>
          </a:stretch>
        </p:blipFill>
        <p:spPr>
          <a:xfrm>
            <a:off x="3998755" y="1720073"/>
            <a:ext cx="1352925" cy="932698"/>
          </a:xfrm>
          <a:prstGeom prst="rect">
            <a:avLst/>
          </a:prstGeom>
        </p:spPr>
      </p:pic>
      <p:sp>
        <p:nvSpPr>
          <p:cNvPr id="22" name="Arrow: Down 21">
            <a:extLst>
              <a:ext uri="{FF2B5EF4-FFF2-40B4-BE49-F238E27FC236}">
                <a16:creationId xmlns:a16="http://schemas.microsoft.com/office/drawing/2014/main" id="{3ABCEB57-5EB6-B8F8-0819-517A47C35AEF}"/>
              </a:ext>
            </a:extLst>
          </p:cNvPr>
          <p:cNvSpPr/>
          <p:nvPr/>
        </p:nvSpPr>
        <p:spPr>
          <a:xfrm>
            <a:off x="4576299" y="1381596"/>
            <a:ext cx="151653" cy="32806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Arrow: Down 22">
            <a:extLst>
              <a:ext uri="{FF2B5EF4-FFF2-40B4-BE49-F238E27FC236}">
                <a16:creationId xmlns:a16="http://schemas.microsoft.com/office/drawing/2014/main" id="{96CED9B9-0CC0-C4CC-7D45-2BF134E6B9AC}"/>
              </a:ext>
            </a:extLst>
          </p:cNvPr>
          <p:cNvSpPr/>
          <p:nvPr/>
        </p:nvSpPr>
        <p:spPr>
          <a:xfrm>
            <a:off x="4622180" y="2979579"/>
            <a:ext cx="151652" cy="44874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30" name="Picture 29">
            <a:extLst>
              <a:ext uri="{FF2B5EF4-FFF2-40B4-BE49-F238E27FC236}">
                <a16:creationId xmlns:a16="http://schemas.microsoft.com/office/drawing/2014/main" id="{A4759D62-FCEC-7699-56E1-969043618D66}"/>
              </a:ext>
            </a:extLst>
          </p:cNvPr>
          <p:cNvPicPr>
            <a:picLocks noChangeAspect="1"/>
          </p:cNvPicPr>
          <p:nvPr/>
        </p:nvPicPr>
        <p:blipFill>
          <a:blip r:embed="rId9"/>
          <a:stretch>
            <a:fillRect/>
          </a:stretch>
        </p:blipFill>
        <p:spPr>
          <a:xfrm>
            <a:off x="4098788" y="3463999"/>
            <a:ext cx="1273898" cy="1164377"/>
          </a:xfrm>
          <a:prstGeom prst="rect">
            <a:avLst/>
          </a:prstGeom>
        </p:spPr>
      </p:pic>
      <p:sp>
        <p:nvSpPr>
          <p:cNvPr id="32" name="Arrow: Down 31">
            <a:extLst>
              <a:ext uri="{FF2B5EF4-FFF2-40B4-BE49-F238E27FC236}">
                <a16:creationId xmlns:a16="http://schemas.microsoft.com/office/drawing/2014/main" id="{5B21A97C-05BF-80FE-CAC0-024843E348E5}"/>
              </a:ext>
            </a:extLst>
          </p:cNvPr>
          <p:cNvSpPr/>
          <p:nvPr/>
        </p:nvSpPr>
        <p:spPr>
          <a:xfrm>
            <a:off x="4675217" y="4986650"/>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4" name="Arrow: U-Turn 33">
            <a:extLst>
              <a:ext uri="{FF2B5EF4-FFF2-40B4-BE49-F238E27FC236}">
                <a16:creationId xmlns:a16="http://schemas.microsoft.com/office/drawing/2014/main" id="{C410487C-64EF-E80E-6162-4C0450B7480F}"/>
              </a:ext>
            </a:extLst>
          </p:cNvPr>
          <p:cNvSpPr/>
          <p:nvPr/>
        </p:nvSpPr>
        <p:spPr>
          <a:xfrm flipV="1">
            <a:off x="4451180" y="4078265"/>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pic>
        <p:nvPicPr>
          <p:cNvPr id="35" name="Picture 34">
            <a:extLst>
              <a:ext uri="{FF2B5EF4-FFF2-40B4-BE49-F238E27FC236}">
                <a16:creationId xmlns:a16="http://schemas.microsoft.com/office/drawing/2014/main" id="{D85C3C3C-02B6-4BA3-EACF-9E4C7438590F}"/>
              </a:ext>
            </a:extLst>
          </p:cNvPr>
          <p:cNvPicPr>
            <a:picLocks noChangeAspect="1"/>
          </p:cNvPicPr>
          <p:nvPr/>
        </p:nvPicPr>
        <p:blipFill>
          <a:blip r:embed="rId10"/>
          <a:stretch>
            <a:fillRect/>
          </a:stretch>
        </p:blipFill>
        <p:spPr>
          <a:xfrm>
            <a:off x="4169956" y="5449854"/>
            <a:ext cx="1213367" cy="856377"/>
          </a:xfrm>
          <a:prstGeom prst="rect">
            <a:avLst/>
          </a:prstGeom>
        </p:spPr>
      </p:pic>
      <p:sp>
        <p:nvSpPr>
          <p:cNvPr id="39" name="TextBox 38">
            <a:extLst>
              <a:ext uri="{FF2B5EF4-FFF2-40B4-BE49-F238E27FC236}">
                <a16:creationId xmlns:a16="http://schemas.microsoft.com/office/drawing/2014/main" id="{B78A3ED5-C889-6339-58D9-DDE63C5428DB}"/>
              </a:ext>
            </a:extLst>
          </p:cNvPr>
          <p:cNvSpPr txBox="1"/>
          <p:nvPr/>
        </p:nvSpPr>
        <p:spPr>
          <a:xfrm>
            <a:off x="4177132" y="6318179"/>
            <a:ext cx="1190518" cy="461665"/>
          </a:xfrm>
          <a:prstGeom prst="rect">
            <a:avLst/>
          </a:prstGeom>
          <a:noFill/>
        </p:spPr>
        <p:txBody>
          <a:bodyPr wrap="none" rtlCol="0">
            <a:spAutoFit/>
          </a:bodyPr>
          <a:lstStyle/>
          <a:p>
            <a:pPr algn="ctr"/>
            <a:r>
              <a:rPr lang="en-GB" sz="1200" dirty="0"/>
              <a:t>IT ML Inference</a:t>
            </a:r>
          </a:p>
          <a:p>
            <a:pPr algn="ctr"/>
            <a:r>
              <a:rPr lang="en-GB" sz="1200" dirty="0"/>
              <a:t>Platforms</a:t>
            </a:r>
          </a:p>
        </p:txBody>
      </p:sp>
      <p:sp>
        <p:nvSpPr>
          <p:cNvPr id="3" name="TextBox 2">
            <a:extLst>
              <a:ext uri="{FF2B5EF4-FFF2-40B4-BE49-F238E27FC236}">
                <a16:creationId xmlns:a16="http://schemas.microsoft.com/office/drawing/2014/main" id="{8A8C9EB4-F907-D383-BD04-C1A03F263499}"/>
              </a:ext>
            </a:extLst>
          </p:cNvPr>
          <p:cNvSpPr txBox="1"/>
          <p:nvPr/>
        </p:nvSpPr>
        <p:spPr>
          <a:xfrm>
            <a:off x="6101025" y="508983"/>
            <a:ext cx="5864879" cy="6499215"/>
          </a:xfrm>
          <a:prstGeom prst="rect">
            <a:avLst/>
          </a:prstGeom>
          <a:noFill/>
        </p:spPr>
        <p:txBody>
          <a:bodyPr wrap="square" rtlCol="0">
            <a:spAutoFit/>
          </a:bodyPr>
          <a:lstStyle/>
          <a:p>
            <a:pPr marL="228600" indent="-228600">
              <a:spcBef>
                <a:spcPts val="200"/>
              </a:spcBef>
              <a:buFont typeface="+mj-lt"/>
              <a:buAutoNum type="arabicPeriod"/>
            </a:pPr>
            <a:r>
              <a:rPr lang="en-GB" sz="1200" dirty="0">
                <a:solidFill>
                  <a:schemeClr val="tx2">
                    <a:lumMod val="75000"/>
                    <a:lumOff val="25000"/>
                  </a:schemeClr>
                </a:solidFill>
              </a:rPr>
              <a:t>Data Scientists develops ML training pipeline and experiment scoring / selection module in RiskLab Databricks rental workspace (MLFlow Pipeline / </a:t>
            </a:r>
            <a:r>
              <a:rPr lang="en-GB" sz="1200" dirty="0" err="1">
                <a:solidFill>
                  <a:schemeClr val="tx2">
                    <a:lumMod val="75000"/>
                    <a:lumOff val="25000"/>
                  </a:schemeClr>
                </a:solidFill>
              </a:rPr>
              <a:t>Kedro</a:t>
            </a:r>
            <a:r>
              <a:rPr lang="en-GB" sz="1200" dirty="0">
                <a:solidFill>
                  <a:schemeClr val="tx2">
                    <a:lumMod val="75000"/>
                    <a:lumOff val="25000"/>
                  </a:schemeClr>
                </a:solidFill>
              </a:rPr>
              <a:t>) in production tier model development environment with direct product data access.</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Data Scientists either manually runs the pipeline or schedule </a:t>
            </a:r>
            <a:r>
              <a:rPr lang="en-GB" sz="1200" dirty="0" err="1">
                <a:solidFill>
                  <a:schemeClr val="tx2">
                    <a:lumMod val="75000"/>
                    <a:lumOff val="25000"/>
                  </a:schemeClr>
                </a:solidFill>
              </a:rPr>
              <a:t>databricks</a:t>
            </a:r>
            <a:r>
              <a:rPr lang="en-GB" sz="1200" dirty="0">
                <a:solidFill>
                  <a:schemeClr val="tx2">
                    <a:lumMod val="75000"/>
                    <a:lumOff val="25000"/>
                  </a:schemeClr>
                </a:solidFill>
              </a:rPr>
              <a:t> ML training jobs. Training pipeline generates one or more experiments and each experiments has model artifacts created and stored within </a:t>
            </a:r>
            <a:r>
              <a:rPr lang="en-GB" sz="1200" dirty="0" err="1">
                <a:solidFill>
                  <a:schemeClr val="tx2">
                    <a:lumMod val="75000"/>
                    <a:lumOff val="25000"/>
                  </a:schemeClr>
                </a:solidFill>
              </a:rPr>
              <a:t>Risklab</a:t>
            </a:r>
            <a:r>
              <a:rPr lang="en-GB" sz="1200" dirty="0">
                <a:solidFill>
                  <a:schemeClr val="tx2">
                    <a:lumMod val="75000"/>
                    <a:lumOff val="25000"/>
                  </a:schemeClr>
                </a:solidFill>
              </a:rPr>
              <a:t> Databricks Rental MLFlow experiment tracking sever</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Data scientists can optionally manually publish ML model onto Databricks serverless Model serving API (UBS curated End of Q2, 2024)</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Data Scientist can optionally develop and hosting ML Application in RiskLab Databricks Rental Lakehouse App (Private Preview, no UBS curation date) , or hosting in an external solution.</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Data Scientists checks in ML training pipeline and experiment scoring / selection module to GitLab</a:t>
            </a:r>
          </a:p>
          <a:p>
            <a:pPr marL="228600" indent="-228600">
              <a:spcBef>
                <a:spcPts val="200"/>
              </a:spcBef>
              <a:buFont typeface="+mj-lt"/>
              <a:buAutoNum type="arabicPeriod"/>
            </a:pPr>
            <a:endParaRPr lang="en-GB" sz="14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IT ML Engineer checks out training and selection pipeline and schedule the model training in an IT environment having production data access. </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The training and experiment scoring, and selection pipeline will auto select the best performing model and registry it with Central / Divisional MLFlow model registry. </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ML Engineer can deploy the ML API for Serverless real time serving or Cluster based batch inferencing. </a:t>
            </a:r>
          </a:p>
          <a:p>
            <a:pPr marL="228600" indent="-228600">
              <a:spcBef>
                <a:spcPts val="200"/>
              </a:spcBef>
              <a:buFont typeface="+mj-lt"/>
              <a:buAutoNum type="arabicPeriod"/>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ML Engineer can follow SDLC process to deploy ML application within Lakehouse App or from an external IT maintained Application hosting. </a:t>
            </a:r>
          </a:p>
          <a:p>
            <a:pPr algn="ctr">
              <a:spcBef>
                <a:spcPts val="200"/>
              </a:spcBef>
            </a:pPr>
            <a:endParaRPr lang="en-GB" sz="1400" dirty="0">
              <a:solidFill>
                <a:schemeClr val="tx2">
                  <a:lumMod val="75000"/>
                  <a:lumOff val="25000"/>
                </a:schemeClr>
              </a:solidFill>
            </a:endParaRPr>
          </a:p>
        </p:txBody>
      </p:sp>
      <p:pic>
        <p:nvPicPr>
          <p:cNvPr id="5" name="Picture 4">
            <a:extLst>
              <a:ext uri="{FF2B5EF4-FFF2-40B4-BE49-F238E27FC236}">
                <a16:creationId xmlns:a16="http://schemas.microsoft.com/office/drawing/2014/main" id="{0E807529-EEE2-1709-440D-6D8E7DF3B63E}"/>
              </a:ext>
            </a:extLst>
          </p:cNvPr>
          <p:cNvPicPr>
            <a:picLocks noChangeAspect="1"/>
          </p:cNvPicPr>
          <p:nvPr/>
        </p:nvPicPr>
        <p:blipFill>
          <a:blip r:embed="rId11"/>
          <a:stretch>
            <a:fillRect/>
          </a:stretch>
        </p:blipFill>
        <p:spPr>
          <a:xfrm>
            <a:off x="691838" y="2841314"/>
            <a:ext cx="568754" cy="552596"/>
          </a:xfrm>
          <a:prstGeom prst="rect">
            <a:avLst/>
          </a:prstGeom>
        </p:spPr>
      </p:pic>
      <p:sp>
        <p:nvSpPr>
          <p:cNvPr id="6" name="Arrow: Left 5">
            <a:extLst>
              <a:ext uri="{FF2B5EF4-FFF2-40B4-BE49-F238E27FC236}">
                <a16:creationId xmlns:a16="http://schemas.microsoft.com/office/drawing/2014/main" id="{C542924B-8DCA-0ED7-0C53-890BB441F0D6}"/>
              </a:ext>
            </a:extLst>
          </p:cNvPr>
          <p:cNvSpPr/>
          <p:nvPr/>
        </p:nvSpPr>
        <p:spPr>
          <a:xfrm rot="8767175">
            <a:off x="1194598" y="5900031"/>
            <a:ext cx="522298" cy="169373"/>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8520A175-1D34-8129-3DB0-5FA7D7C50728}"/>
              </a:ext>
            </a:extLst>
          </p:cNvPr>
          <p:cNvSpPr txBox="1"/>
          <p:nvPr/>
        </p:nvSpPr>
        <p:spPr>
          <a:xfrm>
            <a:off x="278811" y="3358371"/>
            <a:ext cx="1436034" cy="276999"/>
          </a:xfrm>
          <a:prstGeom prst="rect">
            <a:avLst/>
          </a:prstGeom>
          <a:noFill/>
        </p:spPr>
        <p:txBody>
          <a:bodyPr wrap="none" rtlCol="0">
            <a:spAutoFit/>
          </a:bodyPr>
          <a:lstStyle/>
          <a:p>
            <a:pPr algn="ctr"/>
            <a:r>
              <a:rPr lang="en-GB" sz="1200" dirty="0"/>
              <a:t>Prod Data RIskLab </a:t>
            </a:r>
          </a:p>
        </p:txBody>
      </p:sp>
      <p:grpSp>
        <p:nvGrpSpPr>
          <p:cNvPr id="40" name="Group 39">
            <a:extLst>
              <a:ext uri="{FF2B5EF4-FFF2-40B4-BE49-F238E27FC236}">
                <a16:creationId xmlns:a16="http://schemas.microsoft.com/office/drawing/2014/main" id="{3D5881DD-89E7-02A9-0C4A-616A66D8154F}"/>
              </a:ext>
            </a:extLst>
          </p:cNvPr>
          <p:cNvGrpSpPr/>
          <p:nvPr/>
        </p:nvGrpSpPr>
        <p:grpSpPr>
          <a:xfrm>
            <a:off x="125770" y="5873960"/>
            <a:ext cx="1403974" cy="754764"/>
            <a:chOff x="324820" y="5577387"/>
            <a:chExt cx="1403974" cy="754764"/>
          </a:xfrm>
        </p:grpSpPr>
        <p:pic>
          <p:nvPicPr>
            <p:cNvPr id="9" name="Picture 8">
              <a:extLst>
                <a:ext uri="{FF2B5EF4-FFF2-40B4-BE49-F238E27FC236}">
                  <a16:creationId xmlns:a16="http://schemas.microsoft.com/office/drawing/2014/main" id="{2D7DC6D9-57A3-69A6-9335-3D5828933680}"/>
                </a:ext>
              </a:extLst>
            </p:cNvPr>
            <p:cNvPicPr>
              <a:picLocks noChangeAspect="1"/>
            </p:cNvPicPr>
            <p:nvPr/>
          </p:nvPicPr>
          <p:blipFill>
            <a:blip r:embed="rId11"/>
            <a:stretch>
              <a:fillRect/>
            </a:stretch>
          </p:blipFill>
          <p:spPr>
            <a:xfrm>
              <a:off x="767897" y="5577387"/>
              <a:ext cx="568754" cy="552596"/>
            </a:xfrm>
            <a:prstGeom prst="rect">
              <a:avLst/>
            </a:prstGeom>
          </p:spPr>
        </p:pic>
        <p:sp>
          <p:nvSpPr>
            <p:cNvPr id="12" name="TextBox 11">
              <a:extLst>
                <a:ext uri="{FF2B5EF4-FFF2-40B4-BE49-F238E27FC236}">
                  <a16:creationId xmlns:a16="http://schemas.microsoft.com/office/drawing/2014/main" id="{FE320C1B-D06A-B814-52F3-50D7823CC4BE}"/>
                </a:ext>
              </a:extLst>
            </p:cNvPr>
            <p:cNvSpPr txBox="1"/>
            <p:nvPr/>
          </p:nvSpPr>
          <p:spPr>
            <a:xfrm>
              <a:off x="324820" y="6055152"/>
              <a:ext cx="1403974" cy="276999"/>
            </a:xfrm>
            <a:prstGeom prst="rect">
              <a:avLst/>
            </a:prstGeom>
            <a:noFill/>
          </p:spPr>
          <p:txBody>
            <a:bodyPr wrap="none" rtlCol="0">
              <a:spAutoFit/>
            </a:bodyPr>
            <a:lstStyle/>
            <a:p>
              <a:pPr algn="ctr"/>
              <a:r>
                <a:rPr lang="en-GB" sz="1200" dirty="0"/>
                <a:t>Prod Data RIskLab</a:t>
              </a:r>
            </a:p>
          </p:txBody>
        </p:sp>
      </p:grpSp>
      <p:sp>
        <p:nvSpPr>
          <p:cNvPr id="13" name="Arrow: Left 12">
            <a:extLst>
              <a:ext uri="{FF2B5EF4-FFF2-40B4-BE49-F238E27FC236}">
                <a16:creationId xmlns:a16="http://schemas.microsoft.com/office/drawing/2014/main" id="{D148A7CD-6A0B-4113-8988-E6E9C8F6928E}"/>
              </a:ext>
            </a:extLst>
          </p:cNvPr>
          <p:cNvSpPr/>
          <p:nvPr/>
        </p:nvSpPr>
        <p:spPr>
          <a:xfrm rot="8194985">
            <a:off x="1136620" y="2654746"/>
            <a:ext cx="579169" cy="156175"/>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9" name="Group 28">
            <a:extLst>
              <a:ext uri="{FF2B5EF4-FFF2-40B4-BE49-F238E27FC236}">
                <a16:creationId xmlns:a16="http://schemas.microsoft.com/office/drawing/2014/main" id="{3B63B5DD-1DE9-AC06-47FC-7D92635C49B2}"/>
              </a:ext>
            </a:extLst>
          </p:cNvPr>
          <p:cNvGrpSpPr/>
          <p:nvPr/>
        </p:nvGrpSpPr>
        <p:grpSpPr>
          <a:xfrm>
            <a:off x="159002" y="5069730"/>
            <a:ext cx="1189428" cy="900477"/>
            <a:chOff x="439075" y="5104560"/>
            <a:chExt cx="1818556" cy="1316922"/>
          </a:xfrm>
        </p:grpSpPr>
        <p:pic>
          <p:nvPicPr>
            <p:cNvPr id="31" name="Picture 30">
              <a:extLst>
                <a:ext uri="{FF2B5EF4-FFF2-40B4-BE49-F238E27FC236}">
                  <a16:creationId xmlns:a16="http://schemas.microsoft.com/office/drawing/2014/main" id="{D46CE7D7-D2AC-4664-31EE-E1E9D5F4C426}"/>
                </a:ext>
              </a:extLst>
            </p:cNvPr>
            <p:cNvPicPr>
              <a:picLocks noChangeAspect="1"/>
            </p:cNvPicPr>
            <p:nvPr/>
          </p:nvPicPr>
          <p:blipFill>
            <a:blip r:embed="rId5"/>
            <a:stretch>
              <a:fillRect/>
            </a:stretch>
          </p:blipFill>
          <p:spPr>
            <a:xfrm>
              <a:off x="1022580" y="5104560"/>
              <a:ext cx="978143" cy="947301"/>
            </a:xfrm>
            <a:prstGeom prst="rect">
              <a:avLst/>
            </a:prstGeom>
          </p:spPr>
        </p:pic>
        <p:sp>
          <p:nvSpPr>
            <p:cNvPr id="38" name="TextBox 37">
              <a:extLst>
                <a:ext uri="{FF2B5EF4-FFF2-40B4-BE49-F238E27FC236}">
                  <a16:creationId xmlns:a16="http://schemas.microsoft.com/office/drawing/2014/main" id="{C49954EC-B166-FD0F-4B61-27E9E10601FF}"/>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sp>
        <p:nvSpPr>
          <p:cNvPr id="43" name="TextBox 42">
            <a:extLst>
              <a:ext uri="{FF2B5EF4-FFF2-40B4-BE49-F238E27FC236}">
                <a16:creationId xmlns:a16="http://schemas.microsoft.com/office/drawing/2014/main" id="{AA8B4676-832D-0F0F-45B6-61316AC2DC5E}"/>
              </a:ext>
            </a:extLst>
          </p:cNvPr>
          <p:cNvSpPr txBox="1"/>
          <p:nvPr/>
        </p:nvSpPr>
        <p:spPr>
          <a:xfrm>
            <a:off x="4183545" y="2589129"/>
            <a:ext cx="1075679" cy="461665"/>
          </a:xfrm>
          <a:prstGeom prst="rect">
            <a:avLst/>
          </a:prstGeom>
          <a:noFill/>
        </p:spPr>
        <p:txBody>
          <a:bodyPr wrap="none" rtlCol="0">
            <a:spAutoFit/>
          </a:bodyPr>
          <a:lstStyle/>
          <a:p>
            <a:pPr algn="ctr"/>
            <a:r>
              <a:rPr lang="en-GB" sz="1200" dirty="0"/>
              <a:t>IT ML Training</a:t>
            </a:r>
          </a:p>
          <a:p>
            <a:pPr algn="ctr"/>
            <a:r>
              <a:rPr lang="en-GB" sz="1200" dirty="0"/>
              <a:t>Platforms</a:t>
            </a:r>
          </a:p>
        </p:txBody>
      </p:sp>
      <p:pic>
        <p:nvPicPr>
          <p:cNvPr id="44" name="Picture 43">
            <a:extLst>
              <a:ext uri="{FF2B5EF4-FFF2-40B4-BE49-F238E27FC236}">
                <a16:creationId xmlns:a16="http://schemas.microsoft.com/office/drawing/2014/main" id="{9B7BF57B-B8AA-EBE3-4A5A-2751D8134798}"/>
              </a:ext>
            </a:extLst>
          </p:cNvPr>
          <p:cNvPicPr>
            <a:picLocks noChangeAspect="1"/>
          </p:cNvPicPr>
          <p:nvPr/>
        </p:nvPicPr>
        <p:blipFill>
          <a:blip r:embed="rId11"/>
          <a:stretch>
            <a:fillRect/>
          </a:stretch>
        </p:blipFill>
        <p:spPr>
          <a:xfrm>
            <a:off x="3328857" y="2865120"/>
            <a:ext cx="568754" cy="552596"/>
          </a:xfrm>
          <a:prstGeom prst="rect">
            <a:avLst/>
          </a:prstGeom>
        </p:spPr>
      </p:pic>
      <p:sp>
        <p:nvSpPr>
          <p:cNvPr id="45" name="Arrow: Left 44">
            <a:extLst>
              <a:ext uri="{FF2B5EF4-FFF2-40B4-BE49-F238E27FC236}">
                <a16:creationId xmlns:a16="http://schemas.microsoft.com/office/drawing/2014/main" id="{16EBD4ED-D7CE-C51F-2466-D72AD1C056FB}"/>
              </a:ext>
            </a:extLst>
          </p:cNvPr>
          <p:cNvSpPr/>
          <p:nvPr/>
        </p:nvSpPr>
        <p:spPr>
          <a:xfrm rot="8194985">
            <a:off x="3775277" y="2774634"/>
            <a:ext cx="443808" cy="161149"/>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6" name="TextBox 45">
            <a:extLst>
              <a:ext uri="{FF2B5EF4-FFF2-40B4-BE49-F238E27FC236}">
                <a16:creationId xmlns:a16="http://schemas.microsoft.com/office/drawing/2014/main" id="{B66DCC76-4D21-8AB1-AB43-44808CBF1046}"/>
              </a:ext>
            </a:extLst>
          </p:cNvPr>
          <p:cNvSpPr txBox="1"/>
          <p:nvPr/>
        </p:nvSpPr>
        <p:spPr>
          <a:xfrm>
            <a:off x="2993514" y="3368846"/>
            <a:ext cx="841063" cy="276999"/>
          </a:xfrm>
          <a:prstGeom prst="rect">
            <a:avLst/>
          </a:prstGeom>
          <a:noFill/>
        </p:spPr>
        <p:txBody>
          <a:bodyPr wrap="none" rtlCol="0">
            <a:spAutoFit/>
          </a:bodyPr>
          <a:lstStyle/>
          <a:p>
            <a:pPr algn="ctr"/>
            <a:r>
              <a:rPr lang="en-GB" sz="1200" dirty="0"/>
              <a:t>Prod Data</a:t>
            </a:r>
          </a:p>
        </p:txBody>
      </p:sp>
      <p:pic>
        <p:nvPicPr>
          <p:cNvPr id="49" name="Picture 48">
            <a:extLst>
              <a:ext uri="{FF2B5EF4-FFF2-40B4-BE49-F238E27FC236}">
                <a16:creationId xmlns:a16="http://schemas.microsoft.com/office/drawing/2014/main" id="{29DF9108-B09F-F33E-9EE8-656BFB5AB96D}"/>
              </a:ext>
            </a:extLst>
          </p:cNvPr>
          <p:cNvPicPr>
            <a:picLocks noChangeAspect="1"/>
          </p:cNvPicPr>
          <p:nvPr/>
        </p:nvPicPr>
        <p:blipFill>
          <a:blip r:embed="rId11"/>
          <a:stretch>
            <a:fillRect/>
          </a:stretch>
        </p:blipFill>
        <p:spPr>
          <a:xfrm>
            <a:off x="3441347" y="6052458"/>
            <a:ext cx="568754" cy="552596"/>
          </a:xfrm>
          <a:prstGeom prst="rect">
            <a:avLst/>
          </a:prstGeom>
        </p:spPr>
      </p:pic>
      <p:sp>
        <p:nvSpPr>
          <p:cNvPr id="50" name="Arrow: Left 49">
            <a:extLst>
              <a:ext uri="{FF2B5EF4-FFF2-40B4-BE49-F238E27FC236}">
                <a16:creationId xmlns:a16="http://schemas.microsoft.com/office/drawing/2014/main" id="{3F1BF25E-24DE-E898-C946-CBE55E835675}"/>
              </a:ext>
            </a:extLst>
          </p:cNvPr>
          <p:cNvSpPr/>
          <p:nvPr/>
        </p:nvSpPr>
        <p:spPr>
          <a:xfrm rot="8194985">
            <a:off x="3761639" y="5835844"/>
            <a:ext cx="443808" cy="161149"/>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1" name="TextBox 50">
            <a:extLst>
              <a:ext uri="{FF2B5EF4-FFF2-40B4-BE49-F238E27FC236}">
                <a16:creationId xmlns:a16="http://schemas.microsoft.com/office/drawing/2014/main" id="{D4461979-BDB9-075C-9482-D6794FDF2055}"/>
              </a:ext>
            </a:extLst>
          </p:cNvPr>
          <p:cNvSpPr txBox="1"/>
          <p:nvPr/>
        </p:nvSpPr>
        <p:spPr>
          <a:xfrm>
            <a:off x="3106004" y="6556184"/>
            <a:ext cx="841063" cy="276999"/>
          </a:xfrm>
          <a:prstGeom prst="rect">
            <a:avLst/>
          </a:prstGeom>
          <a:noFill/>
        </p:spPr>
        <p:txBody>
          <a:bodyPr wrap="none" rtlCol="0">
            <a:spAutoFit/>
          </a:bodyPr>
          <a:lstStyle/>
          <a:p>
            <a:pPr algn="ctr"/>
            <a:r>
              <a:rPr lang="en-GB" sz="1200" dirty="0"/>
              <a:t>Prod Data</a:t>
            </a:r>
          </a:p>
        </p:txBody>
      </p:sp>
      <p:grpSp>
        <p:nvGrpSpPr>
          <p:cNvPr id="56" name="Group 55">
            <a:extLst>
              <a:ext uri="{FF2B5EF4-FFF2-40B4-BE49-F238E27FC236}">
                <a16:creationId xmlns:a16="http://schemas.microsoft.com/office/drawing/2014/main" id="{E6D4927D-B5FD-E1FC-DACE-3E7121198A62}"/>
              </a:ext>
            </a:extLst>
          </p:cNvPr>
          <p:cNvGrpSpPr/>
          <p:nvPr/>
        </p:nvGrpSpPr>
        <p:grpSpPr>
          <a:xfrm>
            <a:off x="3197372" y="4963536"/>
            <a:ext cx="1018997" cy="936108"/>
            <a:chOff x="5799118" y="5582996"/>
            <a:chExt cx="1018997" cy="936108"/>
          </a:xfrm>
        </p:grpSpPr>
        <p:pic>
          <p:nvPicPr>
            <p:cNvPr id="57" name="Picture 56">
              <a:extLst>
                <a:ext uri="{FF2B5EF4-FFF2-40B4-BE49-F238E27FC236}">
                  <a16:creationId xmlns:a16="http://schemas.microsoft.com/office/drawing/2014/main" id="{49312238-2EAE-476E-1F39-CE674C2F40F8}"/>
                </a:ext>
              </a:extLst>
            </p:cNvPr>
            <p:cNvPicPr>
              <a:picLocks noChangeAspect="1"/>
            </p:cNvPicPr>
            <p:nvPr/>
          </p:nvPicPr>
          <p:blipFill>
            <a:blip r:embed="rId7"/>
            <a:stretch>
              <a:fillRect/>
            </a:stretch>
          </p:blipFill>
          <p:spPr>
            <a:xfrm>
              <a:off x="6105421" y="5582996"/>
              <a:ext cx="516230" cy="691967"/>
            </a:xfrm>
            <a:prstGeom prst="rect">
              <a:avLst/>
            </a:prstGeom>
          </p:spPr>
        </p:pic>
        <p:sp>
          <p:nvSpPr>
            <p:cNvPr id="58" name="TextBox 57">
              <a:extLst>
                <a:ext uri="{FF2B5EF4-FFF2-40B4-BE49-F238E27FC236}">
                  <a16:creationId xmlns:a16="http://schemas.microsoft.com/office/drawing/2014/main" id="{1385B27B-9119-47A7-8621-9EB596997B6B}"/>
                </a:ext>
              </a:extLst>
            </p:cNvPr>
            <p:cNvSpPr txBox="1"/>
            <p:nvPr/>
          </p:nvSpPr>
          <p:spPr>
            <a:xfrm>
              <a:off x="5799118" y="6242105"/>
              <a:ext cx="1018997" cy="276999"/>
            </a:xfrm>
            <a:prstGeom prst="rect">
              <a:avLst/>
            </a:prstGeom>
            <a:noFill/>
          </p:spPr>
          <p:txBody>
            <a:bodyPr wrap="none" rtlCol="0">
              <a:spAutoFit/>
            </a:bodyPr>
            <a:lstStyle/>
            <a:p>
              <a:r>
                <a:rPr lang="de-CH" sz="1200" dirty="0"/>
                <a:t>ML-Engineer</a:t>
              </a:r>
            </a:p>
          </p:txBody>
        </p:sp>
      </p:grpSp>
      <p:sp>
        <p:nvSpPr>
          <p:cNvPr id="18" name="Rectangle: Rounded Corners 70">
            <a:extLst>
              <a:ext uri="{FF2B5EF4-FFF2-40B4-BE49-F238E27FC236}">
                <a16:creationId xmlns:a16="http://schemas.microsoft.com/office/drawing/2014/main" id="{E8103A65-5BEC-7B1D-7C9C-AD7F59594F63}"/>
              </a:ext>
            </a:extLst>
          </p:cNvPr>
          <p:cNvSpPr/>
          <p:nvPr/>
        </p:nvSpPr>
        <p:spPr>
          <a:xfrm>
            <a:off x="1721191" y="21264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a:t>
            </a:r>
          </a:p>
        </p:txBody>
      </p:sp>
      <p:sp>
        <p:nvSpPr>
          <p:cNvPr id="24" name="Rectangle: Rounded Corners 70">
            <a:extLst>
              <a:ext uri="{FF2B5EF4-FFF2-40B4-BE49-F238E27FC236}">
                <a16:creationId xmlns:a16="http://schemas.microsoft.com/office/drawing/2014/main" id="{823D8F49-EAC4-7EBB-2070-F238F512C412}"/>
              </a:ext>
            </a:extLst>
          </p:cNvPr>
          <p:cNvSpPr/>
          <p:nvPr/>
        </p:nvSpPr>
        <p:spPr>
          <a:xfrm>
            <a:off x="2468587" y="299813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2</a:t>
            </a:r>
          </a:p>
        </p:txBody>
      </p:sp>
      <p:sp>
        <p:nvSpPr>
          <p:cNvPr id="26" name="Rectangle: Rounded Corners 70">
            <a:extLst>
              <a:ext uri="{FF2B5EF4-FFF2-40B4-BE49-F238E27FC236}">
                <a16:creationId xmlns:a16="http://schemas.microsoft.com/office/drawing/2014/main" id="{0BBB9C6B-C41E-6030-CAF0-D910EA525329}"/>
              </a:ext>
            </a:extLst>
          </p:cNvPr>
          <p:cNvSpPr/>
          <p:nvPr/>
        </p:nvSpPr>
        <p:spPr>
          <a:xfrm>
            <a:off x="2484835" y="5041806"/>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3</a:t>
            </a:r>
          </a:p>
        </p:txBody>
      </p:sp>
      <p:sp>
        <p:nvSpPr>
          <p:cNvPr id="27" name="Rectangle: Rounded Corners 70">
            <a:extLst>
              <a:ext uri="{FF2B5EF4-FFF2-40B4-BE49-F238E27FC236}">
                <a16:creationId xmlns:a16="http://schemas.microsoft.com/office/drawing/2014/main" id="{B6BB5710-3125-12AA-EDD4-6A3970746087}"/>
              </a:ext>
            </a:extLst>
          </p:cNvPr>
          <p:cNvSpPr/>
          <p:nvPr/>
        </p:nvSpPr>
        <p:spPr>
          <a:xfrm>
            <a:off x="1743894" y="5893810"/>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4</a:t>
            </a:r>
          </a:p>
        </p:txBody>
      </p:sp>
      <p:sp>
        <p:nvSpPr>
          <p:cNvPr id="28" name="Rectangle: Rounded Corners 70">
            <a:extLst>
              <a:ext uri="{FF2B5EF4-FFF2-40B4-BE49-F238E27FC236}">
                <a16:creationId xmlns:a16="http://schemas.microsoft.com/office/drawing/2014/main" id="{E312867F-6B45-1209-1BF6-90F1273805B8}"/>
              </a:ext>
            </a:extLst>
          </p:cNvPr>
          <p:cNvSpPr/>
          <p:nvPr/>
        </p:nvSpPr>
        <p:spPr>
          <a:xfrm>
            <a:off x="967321" y="131111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5</a:t>
            </a:r>
          </a:p>
        </p:txBody>
      </p:sp>
      <p:sp>
        <p:nvSpPr>
          <p:cNvPr id="33" name="Rectangle: Rounded Corners 70">
            <a:extLst>
              <a:ext uri="{FF2B5EF4-FFF2-40B4-BE49-F238E27FC236}">
                <a16:creationId xmlns:a16="http://schemas.microsoft.com/office/drawing/2014/main" id="{93A4F073-63CA-8801-49FA-7408240A7656}"/>
              </a:ext>
            </a:extLst>
          </p:cNvPr>
          <p:cNvSpPr/>
          <p:nvPr/>
        </p:nvSpPr>
        <p:spPr>
          <a:xfrm>
            <a:off x="3898831" y="210496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6</a:t>
            </a:r>
          </a:p>
        </p:txBody>
      </p:sp>
      <p:sp>
        <p:nvSpPr>
          <p:cNvPr id="37" name="Rectangle: Rounded Corners 70">
            <a:extLst>
              <a:ext uri="{FF2B5EF4-FFF2-40B4-BE49-F238E27FC236}">
                <a16:creationId xmlns:a16="http://schemas.microsoft.com/office/drawing/2014/main" id="{12CE816E-DB85-6328-1D1D-6B384DB32511}"/>
              </a:ext>
            </a:extLst>
          </p:cNvPr>
          <p:cNvSpPr/>
          <p:nvPr/>
        </p:nvSpPr>
        <p:spPr>
          <a:xfrm>
            <a:off x="4622180" y="390408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7</a:t>
            </a:r>
          </a:p>
        </p:txBody>
      </p:sp>
      <p:sp>
        <p:nvSpPr>
          <p:cNvPr id="47" name="Rectangle: Rounded Corners 70">
            <a:extLst>
              <a:ext uri="{FF2B5EF4-FFF2-40B4-BE49-F238E27FC236}">
                <a16:creationId xmlns:a16="http://schemas.microsoft.com/office/drawing/2014/main" id="{FC14CA68-93BE-9E3C-527F-5E6DC3C70F0F}"/>
              </a:ext>
            </a:extLst>
          </p:cNvPr>
          <p:cNvSpPr/>
          <p:nvPr/>
        </p:nvSpPr>
        <p:spPr>
          <a:xfrm>
            <a:off x="4848755" y="5049156"/>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8</a:t>
            </a:r>
          </a:p>
        </p:txBody>
      </p:sp>
      <p:sp>
        <p:nvSpPr>
          <p:cNvPr id="48" name="Rectangle: Rounded Corners 70">
            <a:extLst>
              <a:ext uri="{FF2B5EF4-FFF2-40B4-BE49-F238E27FC236}">
                <a16:creationId xmlns:a16="http://schemas.microsoft.com/office/drawing/2014/main" id="{33ED8607-394F-C8B7-EEA0-3088F662CFF5}"/>
              </a:ext>
            </a:extLst>
          </p:cNvPr>
          <p:cNvSpPr/>
          <p:nvPr/>
        </p:nvSpPr>
        <p:spPr>
          <a:xfrm>
            <a:off x="4074227" y="591253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9</a:t>
            </a:r>
          </a:p>
        </p:txBody>
      </p:sp>
      <p:sp>
        <p:nvSpPr>
          <p:cNvPr id="2" name="Arrow: U-Turn 1">
            <a:extLst>
              <a:ext uri="{FF2B5EF4-FFF2-40B4-BE49-F238E27FC236}">
                <a16:creationId xmlns:a16="http://schemas.microsoft.com/office/drawing/2014/main" id="{7BEAA5EC-B945-9C5A-0B14-8FEB5E6557E9}"/>
              </a:ext>
            </a:extLst>
          </p:cNvPr>
          <p:cNvSpPr/>
          <p:nvPr/>
        </p:nvSpPr>
        <p:spPr>
          <a:xfrm rot="16200000" flipV="1">
            <a:off x="3645875" y="3851494"/>
            <a:ext cx="3812453" cy="382185"/>
          </a:xfrm>
          <a:prstGeom prst="uturnArrow">
            <a:avLst>
              <a:gd name="adj1" fmla="val 11486"/>
              <a:gd name="adj2" fmla="val 11035"/>
              <a:gd name="adj3" fmla="val 20185"/>
              <a:gd name="adj4" fmla="val 14935"/>
              <a:gd name="adj5" fmla="val 960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36" name="TextBox 35">
            <a:extLst>
              <a:ext uri="{FF2B5EF4-FFF2-40B4-BE49-F238E27FC236}">
                <a16:creationId xmlns:a16="http://schemas.microsoft.com/office/drawing/2014/main" id="{B767A661-7565-AC6B-7BF4-2921FE7D8221}"/>
              </a:ext>
            </a:extLst>
          </p:cNvPr>
          <p:cNvSpPr txBox="1"/>
          <p:nvPr/>
        </p:nvSpPr>
        <p:spPr>
          <a:xfrm>
            <a:off x="3607919" y="4567409"/>
            <a:ext cx="2567819" cy="461665"/>
          </a:xfrm>
          <a:prstGeom prst="rect">
            <a:avLst/>
          </a:prstGeom>
          <a:noFill/>
        </p:spPr>
        <p:txBody>
          <a:bodyPr wrap="none" rtlCol="0">
            <a:spAutoFit/>
          </a:bodyPr>
          <a:lstStyle/>
          <a:p>
            <a:pPr algn="ctr"/>
            <a:r>
              <a:rPr lang="en-GB" sz="1200" dirty="0"/>
              <a:t>Central/Divisional  IT MLFlow</a:t>
            </a:r>
          </a:p>
          <a:p>
            <a:pPr algn="ctr"/>
            <a:r>
              <a:rPr lang="en-GB" sz="1200" dirty="0"/>
              <a:t>Experiment Tacking / Model Registry</a:t>
            </a:r>
          </a:p>
        </p:txBody>
      </p:sp>
      <p:sp>
        <p:nvSpPr>
          <p:cNvPr id="42" name="TextBox 41">
            <a:extLst>
              <a:ext uri="{FF2B5EF4-FFF2-40B4-BE49-F238E27FC236}">
                <a16:creationId xmlns:a16="http://schemas.microsoft.com/office/drawing/2014/main" id="{5DA2B9AF-BA0C-0D4A-64E4-A9B80F835FED}"/>
              </a:ext>
            </a:extLst>
          </p:cNvPr>
          <p:cNvSpPr txBox="1"/>
          <p:nvPr/>
        </p:nvSpPr>
        <p:spPr>
          <a:xfrm>
            <a:off x="1279739" y="6318179"/>
            <a:ext cx="2086079" cy="461665"/>
          </a:xfrm>
          <a:prstGeom prst="rect">
            <a:avLst/>
          </a:prstGeom>
          <a:noFill/>
        </p:spPr>
        <p:txBody>
          <a:bodyPr wrap="square" rtlCol="0">
            <a:spAutoFit/>
          </a:bodyPr>
          <a:lstStyle/>
          <a:p>
            <a:pPr algn="ctr"/>
            <a:r>
              <a:rPr lang="en-GB" sz="1200" dirty="0"/>
              <a:t>Prod RiskLab Databricks </a:t>
            </a:r>
          </a:p>
          <a:p>
            <a:pPr algn="ctr"/>
            <a:r>
              <a:rPr lang="en-GB" sz="1200" dirty="0"/>
              <a:t>Rental ML Platforms</a:t>
            </a:r>
          </a:p>
        </p:txBody>
      </p:sp>
      <p:pic>
        <p:nvPicPr>
          <p:cNvPr id="60" name="Picture 59">
            <a:extLst>
              <a:ext uri="{FF2B5EF4-FFF2-40B4-BE49-F238E27FC236}">
                <a16:creationId xmlns:a16="http://schemas.microsoft.com/office/drawing/2014/main" id="{60B60479-AE32-0A9F-A31D-5C7E720570DC}"/>
              </a:ext>
            </a:extLst>
          </p:cNvPr>
          <p:cNvPicPr>
            <a:picLocks noChangeAspect="1"/>
          </p:cNvPicPr>
          <p:nvPr/>
        </p:nvPicPr>
        <p:blipFill>
          <a:blip r:embed="rId12"/>
          <a:stretch>
            <a:fillRect/>
          </a:stretch>
        </p:blipFill>
        <p:spPr>
          <a:xfrm>
            <a:off x="1704480" y="3444942"/>
            <a:ext cx="1250865" cy="1150084"/>
          </a:xfrm>
          <a:prstGeom prst="rect">
            <a:avLst/>
          </a:prstGeom>
        </p:spPr>
      </p:pic>
    </p:spTree>
    <p:extLst>
      <p:ext uri="{BB962C8B-B14F-4D97-AF65-F5344CB8AC3E}">
        <p14:creationId xmlns:p14="http://schemas.microsoft.com/office/powerpoint/2010/main" val="3026427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2C49-3561-E6D0-08BD-17A365FFD425}"/>
            </a:ext>
          </a:extLst>
        </p:cNvPr>
        <p:cNvGrpSpPr/>
        <p:nvPr/>
      </p:nvGrpSpPr>
      <p:grpSpPr>
        <a:xfrm>
          <a:off x="0" y="0"/>
          <a:ext cx="0" cy="0"/>
          <a:chOff x="0" y="0"/>
          <a:chExt cx="0" cy="0"/>
        </a:xfrm>
      </p:grpSpPr>
      <p:grpSp>
        <p:nvGrpSpPr>
          <p:cNvPr id="119" name="Group 118">
            <a:extLst>
              <a:ext uri="{FF2B5EF4-FFF2-40B4-BE49-F238E27FC236}">
                <a16:creationId xmlns:a16="http://schemas.microsoft.com/office/drawing/2014/main" id="{96EF63FD-A94B-BD4A-D0E5-136795EF9845}"/>
              </a:ext>
            </a:extLst>
          </p:cNvPr>
          <p:cNvGrpSpPr/>
          <p:nvPr/>
        </p:nvGrpSpPr>
        <p:grpSpPr>
          <a:xfrm>
            <a:off x="6570080" y="4955354"/>
            <a:ext cx="1018997" cy="921749"/>
            <a:chOff x="5759746" y="5589120"/>
            <a:chExt cx="1018997" cy="921749"/>
          </a:xfrm>
        </p:grpSpPr>
        <p:pic>
          <p:nvPicPr>
            <p:cNvPr id="117" name="Picture 116">
              <a:extLst>
                <a:ext uri="{FF2B5EF4-FFF2-40B4-BE49-F238E27FC236}">
                  <a16:creationId xmlns:a16="http://schemas.microsoft.com/office/drawing/2014/main" id="{BC045BD4-0E58-3A4C-46D3-E79EA252C39F}"/>
                </a:ext>
              </a:extLst>
            </p:cNvPr>
            <p:cNvPicPr>
              <a:picLocks noChangeAspect="1"/>
            </p:cNvPicPr>
            <p:nvPr/>
          </p:nvPicPr>
          <p:blipFill>
            <a:blip r:embed="rId3"/>
            <a:stretch>
              <a:fillRect/>
            </a:stretch>
          </p:blipFill>
          <p:spPr>
            <a:xfrm>
              <a:off x="6042189" y="5589120"/>
              <a:ext cx="516230" cy="691967"/>
            </a:xfrm>
            <a:prstGeom prst="rect">
              <a:avLst/>
            </a:prstGeom>
          </p:spPr>
        </p:pic>
        <p:sp>
          <p:nvSpPr>
            <p:cNvPr id="118" name="TextBox 117">
              <a:extLst>
                <a:ext uri="{FF2B5EF4-FFF2-40B4-BE49-F238E27FC236}">
                  <a16:creationId xmlns:a16="http://schemas.microsoft.com/office/drawing/2014/main" id="{2689394A-2596-F6B6-570E-22C105ADC766}"/>
                </a:ext>
              </a:extLst>
            </p:cNvPr>
            <p:cNvSpPr txBox="1"/>
            <p:nvPr/>
          </p:nvSpPr>
          <p:spPr>
            <a:xfrm>
              <a:off x="5759746" y="6233870"/>
              <a:ext cx="1018997" cy="276999"/>
            </a:xfrm>
            <a:prstGeom prst="rect">
              <a:avLst/>
            </a:prstGeom>
            <a:noFill/>
          </p:spPr>
          <p:txBody>
            <a:bodyPr wrap="none" rtlCol="0">
              <a:spAutoFit/>
            </a:bodyPr>
            <a:lstStyle/>
            <a:p>
              <a:r>
                <a:rPr lang="de-CH" sz="1200" dirty="0"/>
                <a:t>ML-Engineer</a:t>
              </a:r>
            </a:p>
          </p:txBody>
        </p:sp>
      </p:grpSp>
      <p:pic>
        <p:nvPicPr>
          <p:cNvPr id="77" name="Picture 76">
            <a:extLst>
              <a:ext uri="{FF2B5EF4-FFF2-40B4-BE49-F238E27FC236}">
                <a16:creationId xmlns:a16="http://schemas.microsoft.com/office/drawing/2014/main" id="{51B96F19-766C-6518-BED3-B619E3670E3B}"/>
              </a:ext>
            </a:extLst>
          </p:cNvPr>
          <p:cNvPicPr>
            <a:picLocks noChangeAspect="1"/>
          </p:cNvPicPr>
          <p:nvPr/>
        </p:nvPicPr>
        <p:blipFill>
          <a:blip r:embed="rId4"/>
          <a:stretch>
            <a:fillRect/>
          </a:stretch>
        </p:blipFill>
        <p:spPr>
          <a:xfrm>
            <a:off x="4720313" y="3456804"/>
            <a:ext cx="1273898" cy="1164377"/>
          </a:xfrm>
          <a:prstGeom prst="rect">
            <a:avLst/>
          </a:prstGeom>
        </p:spPr>
      </p:pic>
      <p:grpSp>
        <p:nvGrpSpPr>
          <p:cNvPr id="2" name="Group 1">
            <a:extLst>
              <a:ext uri="{FF2B5EF4-FFF2-40B4-BE49-F238E27FC236}">
                <a16:creationId xmlns:a16="http://schemas.microsoft.com/office/drawing/2014/main" id="{A963A0C0-F29E-E674-E134-45C834F4904B}"/>
              </a:ext>
            </a:extLst>
          </p:cNvPr>
          <p:cNvGrpSpPr/>
          <p:nvPr/>
        </p:nvGrpSpPr>
        <p:grpSpPr>
          <a:xfrm>
            <a:off x="2005013" y="548097"/>
            <a:ext cx="1189428" cy="900477"/>
            <a:chOff x="439075" y="5104560"/>
            <a:chExt cx="1818556" cy="1316922"/>
          </a:xfrm>
        </p:grpSpPr>
        <p:pic>
          <p:nvPicPr>
            <p:cNvPr id="7" name="Picture 6">
              <a:extLst>
                <a:ext uri="{FF2B5EF4-FFF2-40B4-BE49-F238E27FC236}">
                  <a16:creationId xmlns:a16="http://schemas.microsoft.com/office/drawing/2014/main" id="{CF9B130D-6AF3-BE96-FED6-1C33194743B3}"/>
                </a:ext>
              </a:extLst>
            </p:cNvPr>
            <p:cNvPicPr>
              <a:picLocks noChangeAspect="1"/>
            </p:cNvPicPr>
            <p:nvPr/>
          </p:nvPicPr>
          <p:blipFill>
            <a:blip r:embed="rId5"/>
            <a:stretch>
              <a:fillRect/>
            </a:stretch>
          </p:blipFill>
          <p:spPr>
            <a:xfrm>
              <a:off x="1022580" y="5104560"/>
              <a:ext cx="978143" cy="947301"/>
            </a:xfrm>
            <a:prstGeom prst="rect">
              <a:avLst/>
            </a:prstGeom>
          </p:spPr>
        </p:pic>
        <p:sp>
          <p:nvSpPr>
            <p:cNvPr id="28" name="TextBox 27">
              <a:extLst>
                <a:ext uri="{FF2B5EF4-FFF2-40B4-BE49-F238E27FC236}">
                  <a16:creationId xmlns:a16="http://schemas.microsoft.com/office/drawing/2014/main" id="{787CB5F5-ABC0-A7CA-65D3-D3342EB86CB4}"/>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sp>
        <p:nvSpPr>
          <p:cNvPr id="10" name="Arrow: Down 9">
            <a:extLst>
              <a:ext uri="{FF2B5EF4-FFF2-40B4-BE49-F238E27FC236}">
                <a16:creationId xmlns:a16="http://schemas.microsoft.com/office/drawing/2014/main" id="{02F056A8-9E2A-5402-C996-628A30E50717}"/>
              </a:ext>
            </a:extLst>
          </p:cNvPr>
          <p:cNvSpPr/>
          <p:nvPr/>
        </p:nvSpPr>
        <p:spPr>
          <a:xfrm>
            <a:off x="2644248" y="1397737"/>
            <a:ext cx="115439" cy="435327"/>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grpSp>
        <p:nvGrpSpPr>
          <p:cNvPr id="13" name="Group 12">
            <a:extLst>
              <a:ext uri="{FF2B5EF4-FFF2-40B4-BE49-F238E27FC236}">
                <a16:creationId xmlns:a16="http://schemas.microsoft.com/office/drawing/2014/main" id="{387D7718-F410-0B16-87A9-4E4F3C00542D}"/>
              </a:ext>
            </a:extLst>
          </p:cNvPr>
          <p:cNvGrpSpPr/>
          <p:nvPr/>
        </p:nvGrpSpPr>
        <p:grpSpPr>
          <a:xfrm>
            <a:off x="4643881" y="461931"/>
            <a:ext cx="1363450" cy="774470"/>
            <a:chOff x="2586242" y="615634"/>
            <a:chExt cx="1564881" cy="877906"/>
          </a:xfrm>
        </p:grpSpPr>
        <p:pic>
          <p:nvPicPr>
            <p:cNvPr id="11" name="Picture 10">
              <a:extLst>
                <a:ext uri="{FF2B5EF4-FFF2-40B4-BE49-F238E27FC236}">
                  <a16:creationId xmlns:a16="http://schemas.microsoft.com/office/drawing/2014/main" id="{1098F22E-5446-E4A4-74BC-75DDAB62356E}"/>
                </a:ext>
              </a:extLst>
            </p:cNvPr>
            <p:cNvPicPr>
              <a:picLocks noChangeAspect="1"/>
            </p:cNvPicPr>
            <p:nvPr/>
          </p:nvPicPr>
          <p:blipFill>
            <a:blip r:embed="rId6"/>
            <a:stretch>
              <a:fillRect/>
            </a:stretch>
          </p:blipFill>
          <p:spPr>
            <a:xfrm>
              <a:off x="2586242" y="615634"/>
              <a:ext cx="1564881" cy="534443"/>
            </a:xfrm>
            <a:prstGeom prst="rect">
              <a:avLst/>
            </a:prstGeom>
          </p:spPr>
        </p:pic>
        <p:sp>
          <p:nvSpPr>
            <p:cNvPr id="12" name="Rectangle: Rounded Corners 11">
              <a:extLst>
                <a:ext uri="{FF2B5EF4-FFF2-40B4-BE49-F238E27FC236}">
                  <a16:creationId xmlns:a16="http://schemas.microsoft.com/office/drawing/2014/main" id="{3CC8FE5F-182B-4349-B679-31A6E19B6CBB}"/>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Snapchat Branch</a:t>
              </a:r>
              <a:endParaRPr lang="LID4096" sz="1200" dirty="0">
                <a:solidFill>
                  <a:schemeClr val="tx1"/>
                </a:solidFill>
              </a:endParaRPr>
            </a:p>
          </p:txBody>
        </p:sp>
      </p:grpSp>
      <p:sp>
        <p:nvSpPr>
          <p:cNvPr id="27" name="Arrow: Down 26">
            <a:extLst>
              <a:ext uri="{FF2B5EF4-FFF2-40B4-BE49-F238E27FC236}">
                <a16:creationId xmlns:a16="http://schemas.microsoft.com/office/drawing/2014/main" id="{206108EA-D324-D772-1C36-E06B8030A25C}"/>
              </a:ext>
            </a:extLst>
          </p:cNvPr>
          <p:cNvSpPr/>
          <p:nvPr/>
        </p:nvSpPr>
        <p:spPr>
          <a:xfrm>
            <a:off x="2615451" y="3019037"/>
            <a:ext cx="164638" cy="44420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9" name="Arrow: Down 28">
            <a:extLst>
              <a:ext uri="{FF2B5EF4-FFF2-40B4-BE49-F238E27FC236}">
                <a16:creationId xmlns:a16="http://schemas.microsoft.com/office/drawing/2014/main" id="{A15D7B80-477D-1A60-D8D7-19FD9D174DC7}"/>
              </a:ext>
            </a:extLst>
          </p:cNvPr>
          <p:cNvSpPr/>
          <p:nvPr/>
        </p:nvSpPr>
        <p:spPr>
          <a:xfrm rot="16200000">
            <a:off x="3791115" y="348371"/>
            <a:ext cx="133187" cy="1227790"/>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41" name="Arrow: Down 40">
            <a:extLst>
              <a:ext uri="{FF2B5EF4-FFF2-40B4-BE49-F238E27FC236}">
                <a16:creationId xmlns:a16="http://schemas.microsoft.com/office/drawing/2014/main" id="{4338D659-A7DE-3EE4-3EE0-811C06818D5E}"/>
              </a:ext>
            </a:extLst>
          </p:cNvPr>
          <p:cNvSpPr/>
          <p:nvPr/>
        </p:nvSpPr>
        <p:spPr>
          <a:xfrm>
            <a:off x="5304394" y="1388955"/>
            <a:ext cx="115440"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6" name="Arrow: Down 45">
            <a:extLst>
              <a:ext uri="{FF2B5EF4-FFF2-40B4-BE49-F238E27FC236}">
                <a16:creationId xmlns:a16="http://schemas.microsoft.com/office/drawing/2014/main" id="{B7163F68-D197-05D6-E89B-6908C984EFB6}"/>
              </a:ext>
            </a:extLst>
          </p:cNvPr>
          <p:cNvSpPr/>
          <p:nvPr/>
        </p:nvSpPr>
        <p:spPr>
          <a:xfrm>
            <a:off x="5327827" y="2998213"/>
            <a:ext cx="164638" cy="481134"/>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7" name="TextBox 46">
            <a:extLst>
              <a:ext uri="{FF2B5EF4-FFF2-40B4-BE49-F238E27FC236}">
                <a16:creationId xmlns:a16="http://schemas.microsoft.com/office/drawing/2014/main" id="{167CFBE0-DAE3-7788-7BB6-9E3C7160ED2B}"/>
              </a:ext>
            </a:extLst>
          </p:cNvPr>
          <p:cNvSpPr txBox="1"/>
          <p:nvPr/>
        </p:nvSpPr>
        <p:spPr>
          <a:xfrm>
            <a:off x="1852997" y="2714039"/>
            <a:ext cx="1680075" cy="276999"/>
          </a:xfrm>
          <a:prstGeom prst="rect">
            <a:avLst/>
          </a:prstGeom>
          <a:noFill/>
        </p:spPr>
        <p:txBody>
          <a:bodyPr wrap="none" rtlCol="0">
            <a:spAutoFit/>
          </a:bodyPr>
          <a:lstStyle/>
          <a:p>
            <a:pPr algn="ctr"/>
            <a:r>
              <a:rPr lang="en-GB" sz="1200" dirty="0"/>
              <a:t>Prod Lab ML Platforms</a:t>
            </a:r>
          </a:p>
        </p:txBody>
      </p:sp>
      <p:sp>
        <p:nvSpPr>
          <p:cNvPr id="48" name="TextBox 47">
            <a:extLst>
              <a:ext uri="{FF2B5EF4-FFF2-40B4-BE49-F238E27FC236}">
                <a16:creationId xmlns:a16="http://schemas.microsoft.com/office/drawing/2014/main" id="{23449FA7-4E10-7992-B724-4666842BAFAB}"/>
              </a:ext>
            </a:extLst>
          </p:cNvPr>
          <p:cNvSpPr txBox="1"/>
          <p:nvPr/>
        </p:nvSpPr>
        <p:spPr>
          <a:xfrm>
            <a:off x="1670859" y="4579173"/>
            <a:ext cx="1938992" cy="461665"/>
          </a:xfrm>
          <a:prstGeom prst="rect">
            <a:avLst/>
          </a:prstGeom>
          <a:noFill/>
        </p:spPr>
        <p:txBody>
          <a:bodyPr wrap="none" rtlCol="0">
            <a:spAutoFit/>
          </a:bodyPr>
          <a:lstStyle/>
          <a:p>
            <a:pPr algn="ctr"/>
            <a:r>
              <a:rPr lang="en-GB" sz="1200" dirty="0"/>
              <a:t>Data Scientist Lab MLFlow</a:t>
            </a:r>
          </a:p>
          <a:p>
            <a:pPr algn="ctr"/>
            <a:r>
              <a:rPr lang="en-GB" sz="1200" dirty="0"/>
              <a:t>Experiment Tacking</a:t>
            </a:r>
          </a:p>
        </p:txBody>
      </p:sp>
      <p:sp>
        <p:nvSpPr>
          <p:cNvPr id="49" name="TextBox 48">
            <a:extLst>
              <a:ext uri="{FF2B5EF4-FFF2-40B4-BE49-F238E27FC236}">
                <a16:creationId xmlns:a16="http://schemas.microsoft.com/office/drawing/2014/main" id="{4276EB82-7BB5-8AC6-C927-DC2F62F40869}"/>
              </a:ext>
            </a:extLst>
          </p:cNvPr>
          <p:cNvSpPr txBox="1"/>
          <p:nvPr/>
        </p:nvSpPr>
        <p:spPr>
          <a:xfrm>
            <a:off x="4059721" y="4591134"/>
            <a:ext cx="2624821" cy="461665"/>
          </a:xfrm>
          <a:prstGeom prst="rect">
            <a:avLst/>
          </a:prstGeom>
          <a:noFill/>
        </p:spPr>
        <p:txBody>
          <a:bodyPr wrap="none" rtlCol="0">
            <a:spAutoFit/>
          </a:bodyPr>
          <a:lstStyle/>
          <a:p>
            <a:pPr algn="ctr"/>
            <a:r>
              <a:rPr lang="en-GB" sz="1200" dirty="0"/>
              <a:t>Central/Divisional  Snapshot MLFlow</a:t>
            </a:r>
          </a:p>
          <a:p>
            <a:pPr algn="ctr"/>
            <a:r>
              <a:rPr lang="en-GB" sz="1200" dirty="0"/>
              <a:t>Experiment Tacking / Model Registry</a:t>
            </a:r>
          </a:p>
        </p:txBody>
      </p:sp>
      <p:pic>
        <p:nvPicPr>
          <p:cNvPr id="55" name="Picture 54">
            <a:extLst>
              <a:ext uri="{FF2B5EF4-FFF2-40B4-BE49-F238E27FC236}">
                <a16:creationId xmlns:a16="http://schemas.microsoft.com/office/drawing/2014/main" id="{95426C9E-D52E-58A8-DF56-39E458D5DD49}"/>
              </a:ext>
            </a:extLst>
          </p:cNvPr>
          <p:cNvPicPr>
            <a:picLocks noChangeAspect="1"/>
          </p:cNvPicPr>
          <p:nvPr/>
        </p:nvPicPr>
        <p:blipFill>
          <a:blip r:embed="rId7"/>
          <a:stretch>
            <a:fillRect/>
          </a:stretch>
        </p:blipFill>
        <p:spPr>
          <a:xfrm>
            <a:off x="3005071" y="2948527"/>
            <a:ext cx="277713" cy="324783"/>
          </a:xfrm>
          <a:prstGeom prst="rect">
            <a:avLst/>
          </a:prstGeom>
        </p:spPr>
      </p:pic>
      <p:sp>
        <p:nvSpPr>
          <p:cNvPr id="58" name="TextBox 57">
            <a:extLst>
              <a:ext uri="{FF2B5EF4-FFF2-40B4-BE49-F238E27FC236}">
                <a16:creationId xmlns:a16="http://schemas.microsoft.com/office/drawing/2014/main" id="{929D36F8-9D43-F30F-A5D6-6AAB4B8FF039}"/>
              </a:ext>
            </a:extLst>
          </p:cNvPr>
          <p:cNvSpPr txBox="1"/>
          <p:nvPr/>
        </p:nvSpPr>
        <p:spPr>
          <a:xfrm>
            <a:off x="4320489" y="2728704"/>
            <a:ext cx="2114874" cy="276999"/>
          </a:xfrm>
          <a:prstGeom prst="rect">
            <a:avLst/>
          </a:prstGeom>
          <a:noFill/>
        </p:spPr>
        <p:txBody>
          <a:bodyPr wrap="none" rtlCol="0">
            <a:spAutoFit/>
          </a:bodyPr>
          <a:lstStyle/>
          <a:p>
            <a:pPr algn="ctr"/>
            <a:r>
              <a:rPr lang="en-GB" sz="1200" dirty="0"/>
              <a:t>IT Snapshot CT  ML Platforms</a:t>
            </a:r>
          </a:p>
        </p:txBody>
      </p:sp>
      <p:pic>
        <p:nvPicPr>
          <p:cNvPr id="68" name="Picture 67">
            <a:extLst>
              <a:ext uri="{FF2B5EF4-FFF2-40B4-BE49-F238E27FC236}">
                <a16:creationId xmlns:a16="http://schemas.microsoft.com/office/drawing/2014/main" id="{C296D3B3-AC4E-5612-9FDA-5B24C53217CC}"/>
              </a:ext>
            </a:extLst>
          </p:cNvPr>
          <p:cNvPicPr>
            <a:picLocks noChangeAspect="1"/>
          </p:cNvPicPr>
          <p:nvPr/>
        </p:nvPicPr>
        <p:blipFill>
          <a:blip r:embed="rId8"/>
          <a:stretch>
            <a:fillRect/>
          </a:stretch>
        </p:blipFill>
        <p:spPr>
          <a:xfrm>
            <a:off x="4652110" y="1870168"/>
            <a:ext cx="1363450" cy="939884"/>
          </a:xfrm>
          <a:prstGeom prst="rect">
            <a:avLst/>
          </a:prstGeom>
        </p:spPr>
      </p:pic>
      <p:pic>
        <p:nvPicPr>
          <p:cNvPr id="70" name="Picture 69">
            <a:extLst>
              <a:ext uri="{FF2B5EF4-FFF2-40B4-BE49-F238E27FC236}">
                <a16:creationId xmlns:a16="http://schemas.microsoft.com/office/drawing/2014/main" id="{F71A45A4-4266-467C-6504-F927E61CD8C6}"/>
              </a:ext>
            </a:extLst>
          </p:cNvPr>
          <p:cNvPicPr>
            <a:picLocks noChangeAspect="1"/>
          </p:cNvPicPr>
          <p:nvPr/>
        </p:nvPicPr>
        <p:blipFill>
          <a:blip r:embed="rId9"/>
          <a:stretch>
            <a:fillRect/>
          </a:stretch>
        </p:blipFill>
        <p:spPr>
          <a:xfrm>
            <a:off x="4723028" y="5469302"/>
            <a:ext cx="1316596" cy="926715"/>
          </a:xfrm>
          <a:prstGeom prst="rect">
            <a:avLst/>
          </a:prstGeom>
        </p:spPr>
      </p:pic>
      <p:pic>
        <p:nvPicPr>
          <p:cNvPr id="72" name="Picture 71">
            <a:extLst>
              <a:ext uri="{FF2B5EF4-FFF2-40B4-BE49-F238E27FC236}">
                <a16:creationId xmlns:a16="http://schemas.microsoft.com/office/drawing/2014/main" id="{39CA4416-4458-1B7C-4D20-C23D6174D3A9}"/>
              </a:ext>
            </a:extLst>
          </p:cNvPr>
          <p:cNvPicPr>
            <a:picLocks noChangeAspect="1"/>
          </p:cNvPicPr>
          <p:nvPr/>
        </p:nvPicPr>
        <p:blipFill>
          <a:blip r:embed="rId10"/>
          <a:stretch>
            <a:fillRect/>
          </a:stretch>
        </p:blipFill>
        <p:spPr>
          <a:xfrm>
            <a:off x="1964851" y="1843243"/>
            <a:ext cx="1363450" cy="943927"/>
          </a:xfrm>
          <a:prstGeom prst="rect">
            <a:avLst/>
          </a:prstGeom>
        </p:spPr>
      </p:pic>
      <p:sp>
        <p:nvSpPr>
          <p:cNvPr id="75" name="TextBox 74">
            <a:extLst>
              <a:ext uri="{FF2B5EF4-FFF2-40B4-BE49-F238E27FC236}">
                <a16:creationId xmlns:a16="http://schemas.microsoft.com/office/drawing/2014/main" id="{CC01ED34-1A06-CD47-3FDB-ECB40EEB5462}"/>
              </a:ext>
            </a:extLst>
          </p:cNvPr>
          <p:cNvSpPr txBox="1"/>
          <p:nvPr/>
        </p:nvSpPr>
        <p:spPr>
          <a:xfrm>
            <a:off x="4424812" y="6351882"/>
            <a:ext cx="1934183" cy="461665"/>
          </a:xfrm>
          <a:prstGeom prst="rect">
            <a:avLst/>
          </a:prstGeom>
          <a:noFill/>
        </p:spPr>
        <p:txBody>
          <a:bodyPr wrap="none" rtlCol="0">
            <a:spAutoFit/>
          </a:bodyPr>
          <a:lstStyle/>
          <a:p>
            <a:pPr algn="ctr"/>
            <a:r>
              <a:rPr lang="en-GB" sz="1200" dirty="0"/>
              <a:t>IT TEST / MRMC Validation </a:t>
            </a:r>
          </a:p>
          <a:p>
            <a:pPr algn="ctr"/>
            <a:r>
              <a:rPr lang="en-GB" sz="1200" dirty="0"/>
              <a:t>ML Platforms</a:t>
            </a:r>
          </a:p>
        </p:txBody>
      </p:sp>
      <p:sp>
        <p:nvSpPr>
          <p:cNvPr id="78" name="Arrow: Down 77">
            <a:extLst>
              <a:ext uri="{FF2B5EF4-FFF2-40B4-BE49-F238E27FC236}">
                <a16:creationId xmlns:a16="http://schemas.microsoft.com/office/drawing/2014/main" id="{C36D2ECF-B6F9-2676-D2DC-71B9EE2BC89A}"/>
              </a:ext>
            </a:extLst>
          </p:cNvPr>
          <p:cNvSpPr/>
          <p:nvPr/>
        </p:nvSpPr>
        <p:spPr>
          <a:xfrm>
            <a:off x="5389648" y="5042269"/>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80" name="Picture 79">
            <a:extLst>
              <a:ext uri="{FF2B5EF4-FFF2-40B4-BE49-F238E27FC236}">
                <a16:creationId xmlns:a16="http://schemas.microsoft.com/office/drawing/2014/main" id="{567A2CB4-73C1-B131-0881-EDA528235E51}"/>
              </a:ext>
            </a:extLst>
          </p:cNvPr>
          <p:cNvPicPr>
            <a:picLocks noChangeAspect="1"/>
          </p:cNvPicPr>
          <p:nvPr/>
        </p:nvPicPr>
        <p:blipFill>
          <a:blip r:embed="rId4"/>
          <a:stretch>
            <a:fillRect/>
          </a:stretch>
        </p:blipFill>
        <p:spPr>
          <a:xfrm>
            <a:off x="7762885" y="3456801"/>
            <a:ext cx="1273898" cy="1164377"/>
          </a:xfrm>
          <a:prstGeom prst="rect">
            <a:avLst/>
          </a:prstGeom>
        </p:spPr>
      </p:pic>
      <p:grpSp>
        <p:nvGrpSpPr>
          <p:cNvPr id="81" name="Group 80">
            <a:extLst>
              <a:ext uri="{FF2B5EF4-FFF2-40B4-BE49-F238E27FC236}">
                <a16:creationId xmlns:a16="http://schemas.microsoft.com/office/drawing/2014/main" id="{AA7B1C89-8612-2CB9-EC52-B875CFE4C80C}"/>
              </a:ext>
            </a:extLst>
          </p:cNvPr>
          <p:cNvGrpSpPr/>
          <p:nvPr/>
        </p:nvGrpSpPr>
        <p:grpSpPr>
          <a:xfrm>
            <a:off x="7577799" y="451303"/>
            <a:ext cx="1363450" cy="774470"/>
            <a:chOff x="2586242" y="615634"/>
            <a:chExt cx="1564881" cy="877906"/>
          </a:xfrm>
        </p:grpSpPr>
        <p:pic>
          <p:nvPicPr>
            <p:cNvPr id="82" name="Picture 81">
              <a:extLst>
                <a:ext uri="{FF2B5EF4-FFF2-40B4-BE49-F238E27FC236}">
                  <a16:creationId xmlns:a16="http://schemas.microsoft.com/office/drawing/2014/main" id="{E49FC8C4-83FC-48CF-663B-47B2E71E6D21}"/>
                </a:ext>
              </a:extLst>
            </p:cNvPr>
            <p:cNvPicPr>
              <a:picLocks noChangeAspect="1"/>
            </p:cNvPicPr>
            <p:nvPr/>
          </p:nvPicPr>
          <p:blipFill>
            <a:blip r:embed="rId6"/>
            <a:stretch>
              <a:fillRect/>
            </a:stretch>
          </p:blipFill>
          <p:spPr>
            <a:xfrm>
              <a:off x="2586242" y="615634"/>
              <a:ext cx="1564881" cy="534443"/>
            </a:xfrm>
            <a:prstGeom prst="rect">
              <a:avLst/>
            </a:prstGeom>
          </p:spPr>
        </p:pic>
        <p:sp>
          <p:nvSpPr>
            <p:cNvPr id="83" name="Rectangle: Rounded Corners 82">
              <a:extLst>
                <a:ext uri="{FF2B5EF4-FFF2-40B4-BE49-F238E27FC236}">
                  <a16:creationId xmlns:a16="http://schemas.microsoft.com/office/drawing/2014/main" id="{24AB17E2-E353-B1FE-0CF5-0625F1546A17}"/>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Release Branch</a:t>
              </a:r>
              <a:endParaRPr lang="LID4096" sz="1200" dirty="0">
                <a:solidFill>
                  <a:schemeClr val="tx1"/>
                </a:solidFill>
              </a:endParaRPr>
            </a:p>
          </p:txBody>
        </p:sp>
      </p:grpSp>
      <p:sp>
        <p:nvSpPr>
          <p:cNvPr id="84" name="Arrow: Down 83">
            <a:extLst>
              <a:ext uri="{FF2B5EF4-FFF2-40B4-BE49-F238E27FC236}">
                <a16:creationId xmlns:a16="http://schemas.microsoft.com/office/drawing/2014/main" id="{7700AA27-0380-2936-9B9A-A695FD60B86F}"/>
              </a:ext>
            </a:extLst>
          </p:cNvPr>
          <p:cNvSpPr/>
          <p:nvPr/>
        </p:nvSpPr>
        <p:spPr>
          <a:xfrm>
            <a:off x="8238311" y="1355568"/>
            <a:ext cx="115441"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87" name="Arrow: Down 86">
            <a:extLst>
              <a:ext uri="{FF2B5EF4-FFF2-40B4-BE49-F238E27FC236}">
                <a16:creationId xmlns:a16="http://schemas.microsoft.com/office/drawing/2014/main" id="{ABA04297-3785-3CF1-3687-A92416CA2B74}"/>
              </a:ext>
            </a:extLst>
          </p:cNvPr>
          <p:cNvSpPr/>
          <p:nvPr/>
        </p:nvSpPr>
        <p:spPr>
          <a:xfrm>
            <a:off x="8245084" y="3019037"/>
            <a:ext cx="164638" cy="445930"/>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92" name="TextBox 91">
            <a:extLst>
              <a:ext uri="{FF2B5EF4-FFF2-40B4-BE49-F238E27FC236}">
                <a16:creationId xmlns:a16="http://schemas.microsoft.com/office/drawing/2014/main" id="{DC32CFE4-99E6-DE2F-8C98-01C995454F8A}"/>
              </a:ext>
            </a:extLst>
          </p:cNvPr>
          <p:cNvSpPr txBox="1"/>
          <p:nvPr/>
        </p:nvSpPr>
        <p:spPr>
          <a:xfrm>
            <a:off x="7389186" y="2740903"/>
            <a:ext cx="1845313" cy="276999"/>
          </a:xfrm>
          <a:prstGeom prst="rect">
            <a:avLst/>
          </a:prstGeom>
          <a:noFill/>
        </p:spPr>
        <p:txBody>
          <a:bodyPr wrap="none" rtlCol="0">
            <a:spAutoFit/>
          </a:bodyPr>
          <a:lstStyle/>
          <a:p>
            <a:pPr algn="ctr"/>
            <a:r>
              <a:rPr lang="en-GB" sz="1200" dirty="0"/>
              <a:t>IT PROD CT ML Platforms</a:t>
            </a:r>
          </a:p>
        </p:txBody>
      </p:sp>
      <p:pic>
        <p:nvPicPr>
          <p:cNvPr id="93" name="Picture 92">
            <a:extLst>
              <a:ext uri="{FF2B5EF4-FFF2-40B4-BE49-F238E27FC236}">
                <a16:creationId xmlns:a16="http://schemas.microsoft.com/office/drawing/2014/main" id="{181D9CF0-3B59-1FD8-798D-C103E028F7E8}"/>
              </a:ext>
            </a:extLst>
          </p:cNvPr>
          <p:cNvPicPr>
            <a:picLocks noChangeAspect="1"/>
          </p:cNvPicPr>
          <p:nvPr/>
        </p:nvPicPr>
        <p:blipFill>
          <a:blip r:embed="rId8"/>
          <a:stretch>
            <a:fillRect/>
          </a:stretch>
        </p:blipFill>
        <p:spPr>
          <a:xfrm>
            <a:off x="7586028" y="1859540"/>
            <a:ext cx="1363450" cy="939884"/>
          </a:xfrm>
          <a:prstGeom prst="rect">
            <a:avLst/>
          </a:prstGeom>
        </p:spPr>
      </p:pic>
      <p:pic>
        <p:nvPicPr>
          <p:cNvPr id="94" name="Picture 93">
            <a:extLst>
              <a:ext uri="{FF2B5EF4-FFF2-40B4-BE49-F238E27FC236}">
                <a16:creationId xmlns:a16="http://schemas.microsoft.com/office/drawing/2014/main" id="{68F4DFB6-2530-7939-C56A-F2E6848E6127}"/>
              </a:ext>
            </a:extLst>
          </p:cNvPr>
          <p:cNvPicPr>
            <a:picLocks noChangeAspect="1"/>
          </p:cNvPicPr>
          <p:nvPr/>
        </p:nvPicPr>
        <p:blipFill>
          <a:blip r:embed="rId9"/>
          <a:stretch>
            <a:fillRect/>
          </a:stretch>
        </p:blipFill>
        <p:spPr>
          <a:xfrm>
            <a:off x="7656946" y="5458674"/>
            <a:ext cx="1316596" cy="926715"/>
          </a:xfrm>
          <a:prstGeom prst="rect">
            <a:avLst/>
          </a:prstGeom>
        </p:spPr>
      </p:pic>
      <p:sp>
        <p:nvSpPr>
          <p:cNvPr id="95" name="Arrow: Down 94">
            <a:extLst>
              <a:ext uri="{FF2B5EF4-FFF2-40B4-BE49-F238E27FC236}">
                <a16:creationId xmlns:a16="http://schemas.microsoft.com/office/drawing/2014/main" id="{7138947B-58CE-FBD3-08C2-C930D9ED8277}"/>
              </a:ext>
            </a:extLst>
          </p:cNvPr>
          <p:cNvSpPr/>
          <p:nvPr/>
        </p:nvSpPr>
        <p:spPr>
          <a:xfrm>
            <a:off x="8258296" y="4975014"/>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97" name="Arrow: Down 96">
            <a:extLst>
              <a:ext uri="{FF2B5EF4-FFF2-40B4-BE49-F238E27FC236}">
                <a16:creationId xmlns:a16="http://schemas.microsoft.com/office/drawing/2014/main" id="{E0B48755-4D3A-C24E-0BD0-7C34020288E3}"/>
              </a:ext>
            </a:extLst>
          </p:cNvPr>
          <p:cNvSpPr/>
          <p:nvPr/>
        </p:nvSpPr>
        <p:spPr>
          <a:xfrm rot="3248993">
            <a:off x="6996141" y="3891926"/>
            <a:ext cx="103541" cy="227301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99" name="Arrow: Down 98">
            <a:extLst>
              <a:ext uri="{FF2B5EF4-FFF2-40B4-BE49-F238E27FC236}">
                <a16:creationId xmlns:a16="http://schemas.microsoft.com/office/drawing/2014/main" id="{E0A0B85E-079D-DF19-4252-1800A96E17D3}"/>
              </a:ext>
            </a:extLst>
          </p:cNvPr>
          <p:cNvSpPr/>
          <p:nvPr/>
        </p:nvSpPr>
        <p:spPr>
          <a:xfrm rot="16200000">
            <a:off x="6745953" y="357448"/>
            <a:ext cx="97137" cy="122779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101" name="Arrow: U-Turn 100">
            <a:extLst>
              <a:ext uri="{FF2B5EF4-FFF2-40B4-BE49-F238E27FC236}">
                <a16:creationId xmlns:a16="http://schemas.microsoft.com/office/drawing/2014/main" id="{2866BEFB-125F-AAFD-6879-915A3FC7C262}"/>
              </a:ext>
            </a:extLst>
          </p:cNvPr>
          <p:cNvSpPr/>
          <p:nvPr/>
        </p:nvSpPr>
        <p:spPr>
          <a:xfrm rot="16200000" flipV="1">
            <a:off x="7092782" y="3948599"/>
            <a:ext cx="4054398" cy="356052"/>
          </a:xfrm>
          <a:prstGeom prst="uturnArrow">
            <a:avLst>
              <a:gd name="adj1" fmla="val 11932"/>
              <a:gd name="adj2" fmla="val 12665"/>
              <a:gd name="adj3" fmla="val 18775"/>
              <a:gd name="adj4" fmla="val 14935"/>
              <a:gd name="adj5" fmla="val 960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02" name="TextBox 101">
            <a:extLst>
              <a:ext uri="{FF2B5EF4-FFF2-40B4-BE49-F238E27FC236}">
                <a16:creationId xmlns:a16="http://schemas.microsoft.com/office/drawing/2014/main" id="{166F4B84-2EC9-B36C-C9CD-444853CE6AFD}"/>
              </a:ext>
            </a:extLst>
          </p:cNvPr>
          <p:cNvSpPr txBox="1"/>
          <p:nvPr/>
        </p:nvSpPr>
        <p:spPr>
          <a:xfrm>
            <a:off x="7493040" y="6353203"/>
            <a:ext cx="1668726" cy="276999"/>
          </a:xfrm>
          <a:prstGeom prst="rect">
            <a:avLst/>
          </a:prstGeom>
          <a:noFill/>
        </p:spPr>
        <p:txBody>
          <a:bodyPr wrap="none" rtlCol="0">
            <a:spAutoFit/>
          </a:bodyPr>
          <a:lstStyle/>
          <a:p>
            <a:pPr algn="ctr"/>
            <a:r>
              <a:rPr lang="en-GB" sz="1200" dirty="0"/>
              <a:t>IT PROD ML Platforms</a:t>
            </a:r>
          </a:p>
        </p:txBody>
      </p:sp>
      <p:sp>
        <p:nvSpPr>
          <p:cNvPr id="109" name="Arrow: U-Turn 108">
            <a:extLst>
              <a:ext uri="{FF2B5EF4-FFF2-40B4-BE49-F238E27FC236}">
                <a16:creationId xmlns:a16="http://schemas.microsoft.com/office/drawing/2014/main" id="{B7404564-571A-D208-56F1-C01666CC66A9}"/>
              </a:ext>
            </a:extLst>
          </p:cNvPr>
          <p:cNvSpPr/>
          <p:nvPr/>
        </p:nvSpPr>
        <p:spPr>
          <a:xfrm flipV="1">
            <a:off x="5102140" y="4038990"/>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10" name="Arrow: U-Turn 109">
            <a:extLst>
              <a:ext uri="{FF2B5EF4-FFF2-40B4-BE49-F238E27FC236}">
                <a16:creationId xmlns:a16="http://schemas.microsoft.com/office/drawing/2014/main" id="{080E09C1-618F-D699-DB5F-EB51A79EB493}"/>
              </a:ext>
            </a:extLst>
          </p:cNvPr>
          <p:cNvSpPr/>
          <p:nvPr/>
        </p:nvSpPr>
        <p:spPr>
          <a:xfrm flipV="1">
            <a:off x="8134066" y="4039752"/>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pic>
        <p:nvPicPr>
          <p:cNvPr id="127" name="Picture 126">
            <a:extLst>
              <a:ext uri="{FF2B5EF4-FFF2-40B4-BE49-F238E27FC236}">
                <a16:creationId xmlns:a16="http://schemas.microsoft.com/office/drawing/2014/main" id="{03A4B23C-FE49-BAD1-8496-CEDECD0C1E82}"/>
              </a:ext>
            </a:extLst>
          </p:cNvPr>
          <p:cNvPicPr>
            <a:picLocks noChangeAspect="1"/>
          </p:cNvPicPr>
          <p:nvPr/>
        </p:nvPicPr>
        <p:blipFill>
          <a:blip r:embed="rId11"/>
          <a:stretch>
            <a:fillRect/>
          </a:stretch>
        </p:blipFill>
        <p:spPr>
          <a:xfrm>
            <a:off x="2072773" y="3471672"/>
            <a:ext cx="1235068" cy="1134634"/>
          </a:xfrm>
          <a:prstGeom prst="rect">
            <a:avLst/>
          </a:prstGeom>
        </p:spPr>
      </p:pic>
      <p:sp>
        <p:nvSpPr>
          <p:cNvPr id="128" name="Arrow: U-Turn 127">
            <a:extLst>
              <a:ext uri="{FF2B5EF4-FFF2-40B4-BE49-F238E27FC236}">
                <a16:creationId xmlns:a16="http://schemas.microsoft.com/office/drawing/2014/main" id="{60EBB3FA-4DB1-7936-F9E9-5C54DC6F3CD1}"/>
              </a:ext>
            </a:extLst>
          </p:cNvPr>
          <p:cNvSpPr/>
          <p:nvPr/>
        </p:nvSpPr>
        <p:spPr>
          <a:xfrm flipV="1">
            <a:off x="2361829" y="4063342"/>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pic>
        <p:nvPicPr>
          <p:cNvPr id="130" name="Picture 129">
            <a:extLst>
              <a:ext uri="{FF2B5EF4-FFF2-40B4-BE49-F238E27FC236}">
                <a16:creationId xmlns:a16="http://schemas.microsoft.com/office/drawing/2014/main" id="{90600C69-F3CA-EDB9-9726-01550E8C3A25}"/>
              </a:ext>
            </a:extLst>
          </p:cNvPr>
          <p:cNvPicPr>
            <a:picLocks noChangeAspect="1"/>
          </p:cNvPicPr>
          <p:nvPr/>
        </p:nvPicPr>
        <p:blipFill>
          <a:blip r:embed="rId9"/>
          <a:stretch>
            <a:fillRect/>
          </a:stretch>
        </p:blipFill>
        <p:spPr>
          <a:xfrm>
            <a:off x="2023338" y="5433179"/>
            <a:ext cx="1316596" cy="926715"/>
          </a:xfrm>
          <a:prstGeom prst="rect">
            <a:avLst/>
          </a:prstGeom>
        </p:spPr>
      </p:pic>
      <p:sp>
        <p:nvSpPr>
          <p:cNvPr id="131" name="TextBox 130">
            <a:extLst>
              <a:ext uri="{FF2B5EF4-FFF2-40B4-BE49-F238E27FC236}">
                <a16:creationId xmlns:a16="http://schemas.microsoft.com/office/drawing/2014/main" id="{09B428FA-C4E0-8781-BD8F-83EB6791F5AF}"/>
              </a:ext>
            </a:extLst>
          </p:cNvPr>
          <p:cNvSpPr txBox="1"/>
          <p:nvPr/>
        </p:nvSpPr>
        <p:spPr>
          <a:xfrm>
            <a:off x="1530296" y="6327217"/>
            <a:ext cx="2302682" cy="276999"/>
          </a:xfrm>
          <a:prstGeom prst="rect">
            <a:avLst/>
          </a:prstGeom>
          <a:noFill/>
        </p:spPr>
        <p:txBody>
          <a:bodyPr wrap="none" rtlCol="0">
            <a:spAutoFit/>
          </a:bodyPr>
          <a:lstStyle/>
          <a:p>
            <a:pPr algn="ctr"/>
            <a:r>
              <a:rPr lang="en-GB" sz="1200" dirty="0"/>
              <a:t>Data Scientist Lab ML Platforms</a:t>
            </a:r>
          </a:p>
        </p:txBody>
      </p:sp>
      <p:sp>
        <p:nvSpPr>
          <p:cNvPr id="132" name="Arrow: Down 131">
            <a:extLst>
              <a:ext uri="{FF2B5EF4-FFF2-40B4-BE49-F238E27FC236}">
                <a16:creationId xmlns:a16="http://schemas.microsoft.com/office/drawing/2014/main" id="{050E4F4E-EDEA-F0A7-D620-654121232D5C}"/>
              </a:ext>
            </a:extLst>
          </p:cNvPr>
          <p:cNvSpPr/>
          <p:nvPr/>
        </p:nvSpPr>
        <p:spPr>
          <a:xfrm>
            <a:off x="2642553" y="4955354"/>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grpSp>
        <p:nvGrpSpPr>
          <p:cNvPr id="139" name="Group 138">
            <a:extLst>
              <a:ext uri="{FF2B5EF4-FFF2-40B4-BE49-F238E27FC236}">
                <a16:creationId xmlns:a16="http://schemas.microsoft.com/office/drawing/2014/main" id="{E1C28264-69AB-2213-854F-FC420D768ED7}"/>
              </a:ext>
            </a:extLst>
          </p:cNvPr>
          <p:cNvGrpSpPr/>
          <p:nvPr/>
        </p:nvGrpSpPr>
        <p:grpSpPr>
          <a:xfrm>
            <a:off x="6120035" y="5650381"/>
            <a:ext cx="627095" cy="897478"/>
            <a:chOff x="4181469" y="5744254"/>
            <a:chExt cx="627095" cy="897478"/>
          </a:xfrm>
        </p:grpSpPr>
        <p:pic>
          <p:nvPicPr>
            <p:cNvPr id="136" name="Picture 135">
              <a:extLst>
                <a:ext uri="{FF2B5EF4-FFF2-40B4-BE49-F238E27FC236}">
                  <a16:creationId xmlns:a16="http://schemas.microsoft.com/office/drawing/2014/main" id="{87B08426-34AF-514D-83EC-4BE724F1DFB2}"/>
                </a:ext>
              </a:extLst>
            </p:cNvPr>
            <p:cNvPicPr>
              <a:picLocks noChangeAspect="1"/>
            </p:cNvPicPr>
            <p:nvPr/>
          </p:nvPicPr>
          <p:blipFill>
            <a:blip r:embed="rId12"/>
            <a:stretch>
              <a:fillRect/>
            </a:stretch>
          </p:blipFill>
          <p:spPr>
            <a:xfrm>
              <a:off x="4216334" y="5744254"/>
              <a:ext cx="533454" cy="694108"/>
            </a:xfrm>
            <a:prstGeom prst="rect">
              <a:avLst/>
            </a:prstGeom>
          </p:spPr>
        </p:pic>
        <p:sp>
          <p:nvSpPr>
            <p:cNvPr id="137" name="TextBox 136">
              <a:extLst>
                <a:ext uri="{FF2B5EF4-FFF2-40B4-BE49-F238E27FC236}">
                  <a16:creationId xmlns:a16="http://schemas.microsoft.com/office/drawing/2014/main" id="{13662CD7-58CE-8AA5-002D-67AEAEC0BFCF}"/>
                </a:ext>
              </a:extLst>
            </p:cNvPr>
            <p:cNvSpPr txBox="1"/>
            <p:nvPr/>
          </p:nvSpPr>
          <p:spPr>
            <a:xfrm>
              <a:off x="4181469" y="6364733"/>
              <a:ext cx="627095" cy="276999"/>
            </a:xfrm>
            <a:prstGeom prst="rect">
              <a:avLst/>
            </a:prstGeom>
            <a:noFill/>
          </p:spPr>
          <p:txBody>
            <a:bodyPr wrap="none" rtlCol="0">
              <a:spAutoFit/>
            </a:bodyPr>
            <a:lstStyle/>
            <a:p>
              <a:r>
                <a:rPr lang="de-CH" sz="1200" dirty="0"/>
                <a:t>MRMC</a:t>
              </a:r>
            </a:p>
          </p:txBody>
        </p:sp>
      </p:grpSp>
      <p:grpSp>
        <p:nvGrpSpPr>
          <p:cNvPr id="140" name="Group 139">
            <a:extLst>
              <a:ext uri="{FF2B5EF4-FFF2-40B4-BE49-F238E27FC236}">
                <a16:creationId xmlns:a16="http://schemas.microsoft.com/office/drawing/2014/main" id="{B53A7136-789D-F9AD-31B0-9916B5D00326}"/>
              </a:ext>
            </a:extLst>
          </p:cNvPr>
          <p:cNvGrpSpPr/>
          <p:nvPr/>
        </p:nvGrpSpPr>
        <p:grpSpPr>
          <a:xfrm>
            <a:off x="3370039" y="4930013"/>
            <a:ext cx="997389" cy="936108"/>
            <a:chOff x="5799118" y="5582996"/>
            <a:chExt cx="997389" cy="936108"/>
          </a:xfrm>
        </p:grpSpPr>
        <p:pic>
          <p:nvPicPr>
            <p:cNvPr id="141" name="Picture 140">
              <a:extLst>
                <a:ext uri="{FF2B5EF4-FFF2-40B4-BE49-F238E27FC236}">
                  <a16:creationId xmlns:a16="http://schemas.microsoft.com/office/drawing/2014/main" id="{3C14D46E-6CFC-0958-7441-8222F1B0BB8D}"/>
                </a:ext>
              </a:extLst>
            </p:cNvPr>
            <p:cNvPicPr>
              <a:picLocks noChangeAspect="1"/>
            </p:cNvPicPr>
            <p:nvPr/>
          </p:nvPicPr>
          <p:blipFill>
            <a:blip r:embed="rId3"/>
            <a:stretch>
              <a:fillRect/>
            </a:stretch>
          </p:blipFill>
          <p:spPr>
            <a:xfrm>
              <a:off x="6105421" y="5582996"/>
              <a:ext cx="516230" cy="691967"/>
            </a:xfrm>
            <a:prstGeom prst="rect">
              <a:avLst/>
            </a:prstGeom>
          </p:spPr>
        </p:pic>
        <p:sp>
          <p:nvSpPr>
            <p:cNvPr id="142" name="TextBox 141">
              <a:extLst>
                <a:ext uri="{FF2B5EF4-FFF2-40B4-BE49-F238E27FC236}">
                  <a16:creationId xmlns:a16="http://schemas.microsoft.com/office/drawing/2014/main" id="{DF670AC2-184A-DA95-8A24-9A76E7232259}"/>
                </a:ext>
              </a:extLst>
            </p:cNvPr>
            <p:cNvSpPr txBox="1"/>
            <p:nvPr/>
          </p:nvSpPr>
          <p:spPr>
            <a:xfrm>
              <a:off x="5799118" y="6242105"/>
              <a:ext cx="997389" cy="276999"/>
            </a:xfrm>
            <a:prstGeom prst="rect">
              <a:avLst/>
            </a:prstGeom>
            <a:noFill/>
          </p:spPr>
          <p:txBody>
            <a:bodyPr wrap="none" rtlCol="0">
              <a:spAutoFit/>
            </a:bodyPr>
            <a:lstStyle/>
            <a:p>
              <a:r>
                <a:rPr lang="de-CH" sz="1200" dirty="0"/>
                <a:t>ML Engineer</a:t>
              </a:r>
            </a:p>
          </p:txBody>
        </p:sp>
      </p:grpSp>
      <p:grpSp>
        <p:nvGrpSpPr>
          <p:cNvPr id="143" name="Group 142">
            <a:extLst>
              <a:ext uri="{FF2B5EF4-FFF2-40B4-BE49-F238E27FC236}">
                <a16:creationId xmlns:a16="http://schemas.microsoft.com/office/drawing/2014/main" id="{1CA510A7-83DA-5A39-372C-AE16A9C5972C}"/>
              </a:ext>
            </a:extLst>
          </p:cNvPr>
          <p:cNvGrpSpPr/>
          <p:nvPr/>
        </p:nvGrpSpPr>
        <p:grpSpPr>
          <a:xfrm>
            <a:off x="516875" y="5131505"/>
            <a:ext cx="1189428" cy="900477"/>
            <a:chOff x="439075" y="5104560"/>
            <a:chExt cx="1818556" cy="1316922"/>
          </a:xfrm>
        </p:grpSpPr>
        <p:pic>
          <p:nvPicPr>
            <p:cNvPr id="144" name="Picture 143">
              <a:extLst>
                <a:ext uri="{FF2B5EF4-FFF2-40B4-BE49-F238E27FC236}">
                  <a16:creationId xmlns:a16="http://schemas.microsoft.com/office/drawing/2014/main" id="{B92183DE-9CBD-FE8E-5BA6-5829C94285E8}"/>
                </a:ext>
              </a:extLst>
            </p:cNvPr>
            <p:cNvPicPr>
              <a:picLocks noChangeAspect="1"/>
            </p:cNvPicPr>
            <p:nvPr/>
          </p:nvPicPr>
          <p:blipFill>
            <a:blip r:embed="rId5"/>
            <a:stretch>
              <a:fillRect/>
            </a:stretch>
          </p:blipFill>
          <p:spPr>
            <a:xfrm>
              <a:off x="1022580" y="5104560"/>
              <a:ext cx="978143" cy="947301"/>
            </a:xfrm>
            <a:prstGeom prst="rect">
              <a:avLst/>
            </a:prstGeom>
          </p:spPr>
        </p:pic>
        <p:sp>
          <p:nvSpPr>
            <p:cNvPr id="145" name="TextBox 144">
              <a:extLst>
                <a:ext uri="{FF2B5EF4-FFF2-40B4-BE49-F238E27FC236}">
                  <a16:creationId xmlns:a16="http://schemas.microsoft.com/office/drawing/2014/main" id="{463FF8E0-90A9-5787-7844-9DB31D059A12}"/>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grpSp>
        <p:nvGrpSpPr>
          <p:cNvPr id="146" name="Group 145">
            <a:extLst>
              <a:ext uri="{FF2B5EF4-FFF2-40B4-BE49-F238E27FC236}">
                <a16:creationId xmlns:a16="http://schemas.microsoft.com/office/drawing/2014/main" id="{7B8170EA-B62D-1993-542A-50962E47FD4A}"/>
              </a:ext>
            </a:extLst>
          </p:cNvPr>
          <p:cNvGrpSpPr/>
          <p:nvPr/>
        </p:nvGrpSpPr>
        <p:grpSpPr>
          <a:xfrm>
            <a:off x="730065" y="3645894"/>
            <a:ext cx="1189428" cy="900477"/>
            <a:chOff x="439075" y="5104560"/>
            <a:chExt cx="1818556" cy="1316922"/>
          </a:xfrm>
        </p:grpSpPr>
        <p:pic>
          <p:nvPicPr>
            <p:cNvPr id="147" name="Picture 146">
              <a:extLst>
                <a:ext uri="{FF2B5EF4-FFF2-40B4-BE49-F238E27FC236}">
                  <a16:creationId xmlns:a16="http://schemas.microsoft.com/office/drawing/2014/main" id="{BC36CD3F-0FB5-17CD-DD44-59E55CABE7FC}"/>
                </a:ext>
              </a:extLst>
            </p:cNvPr>
            <p:cNvPicPr>
              <a:picLocks noChangeAspect="1"/>
            </p:cNvPicPr>
            <p:nvPr/>
          </p:nvPicPr>
          <p:blipFill>
            <a:blip r:embed="rId5"/>
            <a:stretch>
              <a:fillRect/>
            </a:stretch>
          </p:blipFill>
          <p:spPr>
            <a:xfrm>
              <a:off x="1022580" y="5104560"/>
              <a:ext cx="978143" cy="947301"/>
            </a:xfrm>
            <a:prstGeom prst="rect">
              <a:avLst/>
            </a:prstGeom>
          </p:spPr>
        </p:pic>
        <p:sp>
          <p:nvSpPr>
            <p:cNvPr id="148" name="TextBox 147">
              <a:extLst>
                <a:ext uri="{FF2B5EF4-FFF2-40B4-BE49-F238E27FC236}">
                  <a16:creationId xmlns:a16="http://schemas.microsoft.com/office/drawing/2014/main" id="{0AEC5EAC-805B-E6EC-ACB8-4DD89AD06FC7}"/>
                </a:ext>
              </a:extLst>
            </p:cNvPr>
            <p:cNvSpPr txBox="1"/>
            <p:nvPr/>
          </p:nvSpPr>
          <p:spPr>
            <a:xfrm>
              <a:off x="439075" y="6016379"/>
              <a:ext cx="1818556" cy="405103"/>
            </a:xfrm>
            <a:prstGeom prst="rect">
              <a:avLst/>
            </a:prstGeom>
            <a:noFill/>
          </p:spPr>
          <p:txBody>
            <a:bodyPr wrap="none" rtlCol="0">
              <a:spAutoFit/>
            </a:bodyPr>
            <a:lstStyle/>
            <a:p>
              <a:r>
                <a:rPr lang="de-CH" sz="1200" dirty="0"/>
                <a:t>Data Scientists</a:t>
              </a:r>
            </a:p>
          </p:txBody>
        </p:sp>
      </p:grpSp>
      <p:sp>
        <p:nvSpPr>
          <p:cNvPr id="38" name="Arrow: Left 37">
            <a:extLst>
              <a:ext uri="{FF2B5EF4-FFF2-40B4-BE49-F238E27FC236}">
                <a16:creationId xmlns:a16="http://schemas.microsoft.com/office/drawing/2014/main" id="{56B37937-B34A-62D7-7B3B-D8A34D34FE2B}"/>
              </a:ext>
            </a:extLst>
          </p:cNvPr>
          <p:cNvSpPr/>
          <p:nvPr/>
        </p:nvSpPr>
        <p:spPr>
          <a:xfrm rot="8808413">
            <a:off x="1483602" y="2631761"/>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9" name="Group 38">
            <a:extLst>
              <a:ext uri="{FF2B5EF4-FFF2-40B4-BE49-F238E27FC236}">
                <a16:creationId xmlns:a16="http://schemas.microsoft.com/office/drawing/2014/main" id="{46AC0507-BD11-DA0D-2A1F-0EF50003B027}"/>
              </a:ext>
            </a:extLst>
          </p:cNvPr>
          <p:cNvGrpSpPr/>
          <p:nvPr/>
        </p:nvGrpSpPr>
        <p:grpSpPr>
          <a:xfrm>
            <a:off x="515759" y="2653873"/>
            <a:ext cx="1150315" cy="771496"/>
            <a:chOff x="3477869" y="5780606"/>
            <a:chExt cx="1150315" cy="771496"/>
          </a:xfrm>
        </p:grpSpPr>
        <p:sp>
          <p:nvSpPr>
            <p:cNvPr id="40" name="TextBox 39">
              <a:extLst>
                <a:ext uri="{FF2B5EF4-FFF2-40B4-BE49-F238E27FC236}">
                  <a16:creationId xmlns:a16="http://schemas.microsoft.com/office/drawing/2014/main" id="{89BD5ABF-50DA-812C-0AFD-C4BFCAEF3E11}"/>
                </a:ext>
              </a:extLst>
            </p:cNvPr>
            <p:cNvSpPr txBox="1"/>
            <p:nvPr/>
          </p:nvSpPr>
          <p:spPr>
            <a:xfrm>
              <a:off x="3477869" y="6275103"/>
              <a:ext cx="1150315" cy="276999"/>
            </a:xfrm>
            <a:prstGeom prst="rect">
              <a:avLst/>
            </a:prstGeom>
            <a:noFill/>
          </p:spPr>
          <p:txBody>
            <a:bodyPr wrap="none" rtlCol="0">
              <a:spAutoFit/>
            </a:bodyPr>
            <a:lstStyle/>
            <a:p>
              <a:pPr algn="ctr"/>
              <a:r>
                <a:rPr lang="en-GB" sz="1200" dirty="0"/>
                <a:t>Dev/Prod Data</a:t>
              </a:r>
            </a:p>
          </p:txBody>
        </p:sp>
        <p:pic>
          <p:nvPicPr>
            <p:cNvPr id="43" name="Picture 42">
              <a:extLst>
                <a:ext uri="{FF2B5EF4-FFF2-40B4-BE49-F238E27FC236}">
                  <a16:creationId xmlns:a16="http://schemas.microsoft.com/office/drawing/2014/main" id="{883F6422-6B40-E6C7-F614-762AEC5315B1}"/>
                </a:ext>
              </a:extLst>
            </p:cNvPr>
            <p:cNvPicPr>
              <a:picLocks noChangeAspect="1"/>
            </p:cNvPicPr>
            <p:nvPr/>
          </p:nvPicPr>
          <p:blipFill>
            <a:blip r:embed="rId13"/>
            <a:stretch>
              <a:fillRect/>
            </a:stretch>
          </p:blipFill>
          <p:spPr>
            <a:xfrm>
              <a:off x="3857050" y="5780606"/>
              <a:ext cx="568754" cy="552596"/>
            </a:xfrm>
            <a:prstGeom prst="rect">
              <a:avLst/>
            </a:prstGeom>
          </p:spPr>
        </p:pic>
      </p:grpSp>
      <p:sp>
        <p:nvSpPr>
          <p:cNvPr id="53" name="Arrow: Left 52">
            <a:extLst>
              <a:ext uri="{FF2B5EF4-FFF2-40B4-BE49-F238E27FC236}">
                <a16:creationId xmlns:a16="http://schemas.microsoft.com/office/drawing/2014/main" id="{AECA2ECD-49EB-B110-6C3E-D2449999CBCF}"/>
              </a:ext>
            </a:extLst>
          </p:cNvPr>
          <p:cNvSpPr/>
          <p:nvPr/>
        </p:nvSpPr>
        <p:spPr>
          <a:xfrm rot="8808413">
            <a:off x="1403687" y="6076189"/>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56" name="Group 55">
            <a:extLst>
              <a:ext uri="{FF2B5EF4-FFF2-40B4-BE49-F238E27FC236}">
                <a16:creationId xmlns:a16="http://schemas.microsoft.com/office/drawing/2014/main" id="{57F7D12E-D05D-2BDF-E50B-E0A05598BA52}"/>
              </a:ext>
            </a:extLst>
          </p:cNvPr>
          <p:cNvGrpSpPr/>
          <p:nvPr/>
        </p:nvGrpSpPr>
        <p:grpSpPr>
          <a:xfrm>
            <a:off x="435844" y="6098301"/>
            <a:ext cx="1150315" cy="771496"/>
            <a:chOff x="3477869" y="5780606"/>
            <a:chExt cx="1150315" cy="771496"/>
          </a:xfrm>
        </p:grpSpPr>
        <p:sp>
          <p:nvSpPr>
            <p:cNvPr id="57" name="TextBox 56">
              <a:extLst>
                <a:ext uri="{FF2B5EF4-FFF2-40B4-BE49-F238E27FC236}">
                  <a16:creationId xmlns:a16="http://schemas.microsoft.com/office/drawing/2014/main" id="{28227DE2-87B5-C70E-9FD2-1C59714B3FF7}"/>
                </a:ext>
              </a:extLst>
            </p:cNvPr>
            <p:cNvSpPr txBox="1"/>
            <p:nvPr/>
          </p:nvSpPr>
          <p:spPr>
            <a:xfrm>
              <a:off x="3477869" y="6275103"/>
              <a:ext cx="1150315" cy="276999"/>
            </a:xfrm>
            <a:prstGeom prst="rect">
              <a:avLst/>
            </a:prstGeom>
            <a:noFill/>
          </p:spPr>
          <p:txBody>
            <a:bodyPr wrap="none" rtlCol="0">
              <a:spAutoFit/>
            </a:bodyPr>
            <a:lstStyle/>
            <a:p>
              <a:pPr algn="ctr"/>
              <a:r>
                <a:rPr lang="en-GB" sz="1200" dirty="0"/>
                <a:t>Dev/Prod Data</a:t>
              </a:r>
            </a:p>
          </p:txBody>
        </p:sp>
        <p:pic>
          <p:nvPicPr>
            <p:cNvPr id="59" name="Picture 58">
              <a:extLst>
                <a:ext uri="{FF2B5EF4-FFF2-40B4-BE49-F238E27FC236}">
                  <a16:creationId xmlns:a16="http://schemas.microsoft.com/office/drawing/2014/main" id="{D5D7B8C1-3EE2-B475-DDBB-D5B6F4347687}"/>
                </a:ext>
              </a:extLst>
            </p:cNvPr>
            <p:cNvPicPr>
              <a:picLocks noChangeAspect="1"/>
            </p:cNvPicPr>
            <p:nvPr/>
          </p:nvPicPr>
          <p:blipFill>
            <a:blip r:embed="rId13"/>
            <a:stretch>
              <a:fillRect/>
            </a:stretch>
          </p:blipFill>
          <p:spPr>
            <a:xfrm>
              <a:off x="3857050" y="5780606"/>
              <a:ext cx="568754" cy="552596"/>
            </a:xfrm>
            <a:prstGeom prst="rect">
              <a:avLst/>
            </a:prstGeom>
          </p:spPr>
        </p:pic>
      </p:grpSp>
      <p:sp>
        <p:nvSpPr>
          <p:cNvPr id="60" name="Arrow: Left 59">
            <a:extLst>
              <a:ext uri="{FF2B5EF4-FFF2-40B4-BE49-F238E27FC236}">
                <a16:creationId xmlns:a16="http://schemas.microsoft.com/office/drawing/2014/main" id="{E4706681-86EC-CA24-76DD-717A55A669BB}"/>
              </a:ext>
            </a:extLst>
          </p:cNvPr>
          <p:cNvSpPr/>
          <p:nvPr/>
        </p:nvSpPr>
        <p:spPr>
          <a:xfrm rot="8808413">
            <a:off x="4266139" y="2616340"/>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1" name="Group 60">
            <a:extLst>
              <a:ext uri="{FF2B5EF4-FFF2-40B4-BE49-F238E27FC236}">
                <a16:creationId xmlns:a16="http://schemas.microsoft.com/office/drawing/2014/main" id="{24995174-329F-AFC0-B6BD-A6F43C0A4283}"/>
              </a:ext>
            </a:extLst>
          </p:cNvPr>
          <p:cNvGrpSpPr/>
          <p:nvPr/>
        </p:nvGrpSpPr>
        <p:grpSpPr>
          <a:xfrm>
            <a:off x="3452921" y="2638452"/>
            <a:ext cx="841063" cy="771496"/>
            <a:chOff x="3632494" y="5780606"/>
            <a:chExt cx="841063" cy="771496"/>
          </a:xfrm>
        </p:grpSpPr>
        <p:sp>
          <p:nvSpPr>
            <p:cNvPr id="62" name="TextBox 61">
              <a:extLst>
                <a:ext uri="{FF2B5EF4-FFF2-40B4-BE49-F238E27FC236}">
                  <a16:creationId xmlns:a16="http://schemas.microsoft.com/office/drawing/2014/main" id="{3067EEE6-E06A-18B5-42E6-AE5F2EF96142}"/>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63" name="Picture 62">
              <a:extLst>
                <a:ext uri="{FF2B5EF4-FFF2-40B4-BE49-F238E27FC236}">
                  <a16:creationId xmlns:a16="http://schemas.microsoft.com/office/drawing/2014/main" id="{DE75B174-A1A0-0A89-CC97-1C01B1D6477E}"/>
                </a:ext>
              </a:extLst>
            </p:cNvPr>
            <p:cNvPicPr>
              <a:picLocks noChangeAspect="1"/>
            </p:cNvPicPr>
            <p:nvPr/>
          </p:nvPicPr>
          <p:blipFill>
            <a:blip r:embed="rId13"/>
            <a:stretch>
              <a:fillRect/>
            </a:stretch>
          </p:blipFill>
          <p:spPr>
            <a:xfrm>
              <a:off x="3857050" y="5780606"/>
              <a:ext cx="568754" cy="552596"/>
            </a:xfrm>
            <a:prstGeom prst="rect">
              <a:avLst/>
            </a:prstGeom>
          </p:spPr>
        </p:pic>
      </p:grpSp>
      <p:sp>
        <p:nvSpPr>
          <p:cNvPr id="64" name="Arrow: Left 63">
            <a:extLst>
              <a:ext uri="{FF2B5EF4-FFF2-40B4-BE49-F238E27FC236}">
                <a16:creationId xmlns:a16="http://schemas.microsoft.com/office/drawing/2014/main" id="{83EF9031-1D20-CF46-D1E1-BA8C10D80F2A}"/>
              </a:ext>
            </a:extLst>
          </p:cNvPr>
          <p:cNvSpPr/>
          <p:nvPr/>
        </p:nvSpPr>
        <p:spPr>
          <a:xfrm rot="8808413">
            <a:off x="4321595" y="6101118"/>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5" name="Group 64">
            <a:extLst>
              <a:ext uri="{FF2B5EF4-FFF2-40B4-BE49-F238E27FC236}">
                <a16:creationId xmlns:a16="http://schemas.microsoft.com/office/drawing/2014/main" id="{11CAF92D-E833-1B13-9398-19BC7539E6D3}"/>
              </a:ext>
            </a:extLst>
          </p:cNvPr>
          <p:cNvGrpSpPr/>
          <p:nvPr/>
        </p:nvGrpSpPr>
        <p:grpSpPr>
          <a:xfrm>
            <a:off x="3514296" y="6025446"/>
            <a:ext cx="1147173" cy="837161"/>
            <a:chOff x="3620547" y="5878343"/>
            <a:chExt cx="1147173" cy="837161"/>
          </a:xfrm>
        </p:grpSpPr>
        <p:sp>
          <p:nvSpPr>
            <p:cNvPr id="66" name="TextBox 65">
              <a:extLst>
                <a:ext uri="{FF2B5EF4-FFF2-40B4-BE49-F238E27FC236}">
                  <a16:creationId xmlns:a16="http://schemas.microsoft.com/office/drawing/2014/main" id="{292E87F5-0081-18C8-1BF0-685F468B3C01}"/>
                </a:ext>
              </a:extLst>
            </p:cNvPr>
            <p:cNvSpPr txBox="1"/>
            <p:nvPr/>
          </p:nvSpPr>
          <p:spPr>
            <a:xfrm>
              <a:off x="3620547" y="6438505"/>
              <a:ext cx="1147173" cy="276999"/>
            </a:xfrm>
            <a:prstGeom prst="rect">
              <a:avLst/>
            </a:prstGeom>
            <a:noFill/>
          </p:spPr>
          <p:txBody>
            <a:bodyPr wrap="none" rtlCol="0">
              <a:spAutoFit/>
            </a:bodyPr>
            <a:lstStyle/>
            <a:p>
              <a:pPr algn="ctr"/>
              <a:r>
                <a:rPr lang="en-GB" sz="1200" dirty="0"/>
                <a:t>UAT/Prod Data</a:t>
              </a:r>
            </a:p>
          </p:txBody>
        </p:sp>
        <p:pic>
          <p:nvPicPr>
            <p:cNvPr id="67" name="Picture 66">
              <a:extLst>
                <a:ext uri="{FF2B5EF4-FFF2-40B4-BE49-F238E27FC236}">
                  <a16:creationId xmlns:a16="http://schemas.microsoft.com/office/drawing/2014/main" id="{DA2325F9-4448-A7E2-695B-CCDA6558014E}"/>
                </a:ext>
              </a:extLst>
            </p:cNvPr>
            <p:cNvPicPr>
              <a:picLocks noChangeAspect="1"/>
            </p:cNvPicPr>
            <p:nvPr/>
          </p:nvPicPr>
          <p:blipFill>
            <a:blip r:embed="rId13"/>
            <a:stretch>
              <a:fillRect/>
            </a:stretch>
          </p:blipFill>
          <p:spPr>
            <a:xfrm>
              <a:off x="3869963" y="5878343"/>
              <a:ext cx="568754" cy="552596"/>
            </a:xfrm>
            <a:prstGeom prst="rect">
              <a:avLst/>
            </a:prstGeom>
          </p:spPr>
        </p:pic>
      </p:grpSp>
      <p:sp>
        <p:nvSpPr>
          <p:cNvPr id="69" name="Arrow: Left 68">
            <a:extLst>
              <a:ext uri="{FF2B5EF4-FFF2-40B4-BE49-F238E27FC236}">
                <a16:creationId xmlns:a16="http://schemas.microsoft.com/office/drawing/2014/main" id="{A3E6B7BE-DA86-1895-9F17-CE89595530A5}"/>
              </a:ext>
            </a:extLst>
          </p:cNvPr>
          <p:cNvSpPr/>
          <p:nvPr/>
        </p:nvSpPr>
        <p:spPr>
          <a:xfrm rot="8808413">
            <a:off x="7170061" y="2556337"/>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1" name="Group 70">
            <a:extLst>
              <a:ext uri="{FF2B5EF4-FFF2-40B4-BE49-F238E27FC236}">
                <a16:creationId xmlns:a16="http://schemas.microsoft.com/office/drawing/2014/main" id="{6029958B-59D4-9A41-20A4-C49EE274AB63}"/>
              </a:ext>
            </a:extLst>
          </p:cNvPr>
          <p:cNvGrpSpPr/>
          <p:nvPr/>
        </p:nvGrpSpPr>
        <p:grpSpPr>
          <a:xfrm>
            <a:off x="6230284" y="2573018"/>
            <a:ext cx="841063" cy="771496"/>
            <a:chOff x="3632494" y="5780606"/>
            <a:chExt cx="841063" cy="771496"/>
          </a:xfrm>
        </p:grpSpPr>
        <p:sp>
          <p:nvSpPr>
            <p:cNvPr id="73" name="TextBox 72">
              <a:extLst>
                <a:ext uri="{FF2B5EF4-FFF2-40B4-BE49-F238E27FC236}">
                  <a16:creationId xmlns:a16="http://schemas.microsoft.com/office/drawing/2014/main" id="{9207FD56-6B69-E58D-7A1D-21D5BD8F8AB3}"/>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74" name="Picture 73">
              <a:extLst>
                <a:ext uri="{FF2B5EF4-FFF2-40B4-BE49-F238E27FC236}">
                  <a16:creationId xmlns:a16="http://schemas.microsoft.com/office/drawing/2014/main" id="{72453872-161E-38B1-E248-F2461C82F02C}"/>
                </a:ext>
              </a:extLst>
            </p:cNvPr>
            <p:cNvPicPr>
              <a:picLocks noChangeAspect="1"/>
            </p:cNvPicPr>
            <p:nvPr/>
          </p:nvPicPr>
          <p:blipFill>
            <a:blip r:embed="rId13"/>
            <a:stretch>
              <a:fillRect/>
            </a:stretch>
          </p:blipFill>
          <p:spPr>
            <a:xfrm>
              <a:off x="3857050" y="5780606"/>
              <a:ext cx="568754" cy="552596"/>
            </a:xfrm>
            <a:prstGeom prst="rect">
              <a:avLst/>
            </a:prstGeom>
          </p:spPr>
        </p:pic>
      </p:grpSp>
      <p:grpSp>
        <p:nvGrpSpPr>
          <p:cNvPr id="86" name="Group 85">
            <a:extLst>
              <a:ext uri="{FF2B5EF4-FFF2-40B4-BE49-F238E27FC236}">
                <a16:creationId xmlns:a16="http://schemas.microsoft.com/office/drawing/2014/main" id="{746626EE-68AE-9AE7-5550-7F1F5F62AD1E}"/>
              </a:ext>
            </a:extLst>
          </p:cNvPr>
          <p:cNvGrpSpPr/>
          <p:nvPr/>
        </p:nvGrpSpPr>
        <p:grpSpPr>
          <a:xfrm>
            <a:off x="6603062" y="6073811"/>
            <a:ext cx="841063" cy="761008"/>
            <a:chOff x="3705264" y="5780606"/>
            <a:chExt cx="841063" cy="761008"/>
          </a:xfrm>
        </p:grpSpPr>
        <p:sp>
          <p:nvSpPr>
            <p:cNvPr id="89" name="TextBox 88">
              <a:extLst>
                <a:ext uri="{FF2B5EF4-FFF2-40B4-BE49-F238E27FC236}">
                  <a16:creationId xmlns:a16="http://schemas.microsoft.com/office/drawing/2014/main" id="{E24D7C5C-729D-D8D9-359A-D8EC1C847E09}"/>
                </a:ext>
              </a:extLst>
            </p:cNvPr>
            <p:cNvSpPr txBox="1"/>
            <p:nvPr/>
          </p:nvSpPr>
          <p:spPr>
            <a:xfrm>
              <a:off x="3705264" y="6264615"/>
              <a:ext cx="841063" cy="276999"/>
            </a:xfrm>
            <a:prstGeom prst="rect">
              <a:avLst/>
            </a:prstGeom>
            <a:noFill/>
          </p:spPr>
          <p:txBody>
            <a:bodyPr wrap="none" rtlCol="0">
              <a:spAutoFit/>
            </a:bodyPr>
            <a:lstStyle/>
            <a:p>
              <a:pPr algn="ctr"/>
              <a:r>
                <a:rPr lang="en-GB" sz="1200" dirty="0"/>
                <a:t>Prod Data</a:t>
              </a:r>
            </a:p>
          </p:txBody>
        </p:sp>
        <p:pic>
          <p:nvPicPr>
            <p:cNvPr id="90" name="Picture 89">
              <a:extLst>
                <a:ext uri="{FF2B5EF4-FFF2-40B4-BE49-F238E27FC236}">
                  <a16:creationId xmlns:a16="http://schemas.microsoft.com/office/drawing/2014/main" id="{89EF4183-85E3-D834-CBAC-7890BC5BBBA9}"/>
                </a:ext>
              </a:extLst>
            </p:cNvPr>
            <p:cNvPicPr>
              <a:picLocks noChangeAspect="1"/>
            </p:cNvPicPr>
            <p:nvPr/>
          </p:nvPicPr>
          <p:blipFill>
            <a:blip r:embed="rId13"/>
            <a:stretch>
              <a:fillRect/>
            </a:stretch>
          </p:blipFill>
          <p:spPr>
            <a:xfrm>
              <a:off x="3857050" y="5780606"/>
              <a:ext cx="568754" cy="552596"/>
            </a:xfrm>
            <a:prstGeom prst="rect">
              <a:avLst/>
            </a:prstGeom>
          </p:spPr>
        </p:pic>
      </p:grpSp>
      <p:sp>
        <p:nvSpPr>
          <p:cNvPr id="91" name="TextBox 90">
            <a:extLst>
              <a:ext uri="{FF2B5EF4-FFF2-40B4-BE49-F238E27FC236}">
                <a16:creationId xmlns:a16="http://schemas.microsoft.com/office/drawing/2014/main" id="{07A7F73D-97F4-3650-FD43-51665E4DC783}"/>
              </a:ext>
            </a:extLst>
          </p:cNvPr>
          <p:cNvSpPr txBox="1"/>
          <p:nvPr/>
        </p:nvSpPr>
        <p:spPr>
          <a:xfrm>
            <a:off x="2682808" y="3244886"/>
            <a:ext cx="964431" cy="276999"/>
          </a:xfrm>
          <a:prstGeom prst="rect">
            <a:avLst/>
          </a:prstGeom>
          <a:noFill/>
        </p:spPr>
        <p:txBody>
          <a:bodyPr wrap="none" rtlCol="0">
            <a:spAutoFit/>
          </a:bodyPr>
          <a:lstStyle/>
          <a:p>
            <a:pPr algn="ctr"/>
            <a:r>
              <a:rPr lang="en-GB" sz="1200" dirty="0"/>
              <a:t>Model Scan</a:t>
            </a:r>
          </a:p>
        </p:txBody>
      </p:sp>
      <p:pic>
        <p:nvPicPr>
          <p:cNvPr id="100" name="Picture 99">
            <a:extLst>
              <a:ext uri="{FF2B5EF4-FFF2-40B4-BE49-F238E27FC236}">
                <a16:creationId xmlns:a16="http://schemas.microsoft.com/office/drawing/2014/main" id="{52127BFC-28E8-932C-2B23-5C9891ECDDC0}"/>
              </a:ext>
            </a:extLst>
          </p:cNvPr>
          <p:cNvPicPr>
            <a:picLocks noChangeAspect="1"/>
          </p:cNvPicPr>
          <p:nvPr/>
        </p:nvPicPr>
        <p:blipFill>
          <a:blip r:embed="rId7"/>
          <a:stretch>
            <a:fillRect/>
          </a:stretch>
        </p:blipFill>
        <p:spPr>
          <a:xfrm>
            <a:off x="5747924" y="2953998"/>
            <a:ext cx="277713" cy="324783"/>
          </a:xfrm>
          <a:prstGeom prst="rect">
            <a:avLst/>
          </a:prstGeom>
        </p:spPr>
      </p:pic>
      <p:sp>
        <p:nvSpPr>
          <p:cNvPr id="111" name="TextBox 110">
            <a:extLst>
              <a:ext uri="{FF2B5EF4-FFF2-40B4-BE49-F238E27FC236}">
                <a16:creationId xmlns:a16="http://schemas.microsoft.com/office/drawing/2014/main" id="{06DD16C5-2652-BAE8-BB9A-16DADCB923F2}"/>
              </a:ext>
            </a:extLst>
          </p:cNvPr>
          <p:cNvSpPr txBox="1"/>
          <p:nvPr/>
        </p:nvSpPr>
        <p:spPr>
          <a:xfrm>
            <a:off x="5425661" y="3250357"/>
            <a:ext cx="964431" cy="276999"/>
          </a:xfrm>
          <a:prstGeom prst="rect">
            <a:avLst/>
          </a:prstGeom>
          <a:noFill/>
        </p:spPr>
        <p:txBody>
          <a:bodyPr wrap="none" rtlCol="0">
            <a:spAutoFit/>
          </a:bodyPr>
          <a:lstStyle/>
          <a:p>
            <a:pPr algn="ctr"/>
            <a:r>
              <a:rPr lang="en-GB" sz="1200" dirty="0"/>
              <a:t>Model Scan</a:t>
            </a:r>
          </a:p>
        </p:txBody>
      </p:sp>
      <p:pic>
        <p:nvPicPr>
          <p:cNvPr id="112" name="Picture 111">
            <a:extLst>
              <a:ext uri="{FF2B5EF4-FFF2-40B4-BE49-F238E27FC236}">
                <a16:creationId xmlns:a16="http://schemas.microsoft.com/office/drawing/2014/main" id="{545ED640-756F-9978-8C60-78295FA6FCCC}"/>
              </a:ext>
            </a:extLst>
          </p:cNvPr>
          <p:cNvPicPr>
            <a:picLocks noChangeAspect="1"/>
          </p:cNvPicPr>
          <p:nvPr/>
        </p:nvPicPr>
        <p:blipFill>
          <a:blip r:embed="rId7"/>
          <a:stretch>
            <a:fillRect/>
          </a:stretch>
        </p:blipFill>
        <p:spPr>
          <a:xfrm>
            <a:off x="8665296" y="2981026"/>
            <a:ext cx="277713" cy="324783"/>
          </a:xfrm>
          <a:prstGeom prst="rect">
            <a:avLst/>
          </a:prstGeom>
        </p:spPr>
      </p:pic>
      <p:sp>
        <p:nvSpPr>
          <p:cNvPr id="113" name="TextBox 112">
            <a:extLst>
              <a:ext uri="{FF2B5EF4-FFF2-40B4-BE49-F238E27FC236}">
                <a16:creationId xmlns:a16="http://schemas.microsoft.com/office/drawing/2014/main" id="{97F81F9A-AEAD-C223-D255-12A952090D10}"/>
              </a:ext>
            </a:extLst>
          </p:cNvPr>
          <p:cNvSpPr txBox="1"/>
          <p:nvPr/>
        </p:nvSpPr>
        <p:spPr>
          <a:xfrm>
            <a:off x="8343033" y="3277385"/>
            <a:ext cx="964431" cy="276999"/>
          </a:xfrm>
          <a:prstGeom prst="rect">
            <a:avLst/>
          </a:prstGeom>
          <a:noFill/>
        </p:spPr>
        <p:txBody>
          <a:bodyPr wrap="none" rtlCol="0">
            <a:spAutoFit/>
          </a:bodyPr>
          <a:lstStyle/>
          <a:p>
            <a:pPr algn="ctr"/>
            <a:r>
              <a:rPr lang="en-GB" sz="1200" dirty="0"/>
              <a:t>Model Scan</a:t>
            </a:r>
          </a:p>
        </p:txBody>
      </p:sp>
      <p:sp>
        <p:nvSpPr>
          <p:cNvPr id="20" name="Rectangle: Rounded Corners 70">
            <a:extLst>
              <a:ext uri="{FF2B5EF4-FFF2-40B4-BE49-F238E27FC236}">
                <a16:creationId xmlns:a16="http://schemas.microsoft.com/office/drawing/2014/main" id="{84E22392-0D67-284B-29F1-C8695DFDE48D}"/>
              </a:ext>
            </a:extLst>
          </p:cNvPr>
          <p:cNvSpPr/>
          <p:nvPr/>
        </p:nvSpPr>
        <p:spPr>
          <a:xfrm>
            <a:off x="1852256" y="214014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a:t>
            </a:r>
          </a:p>
        </p:txBody>
      </p:sp>
      <p:sp>
        <p:nvSpPr>
          <p:cNvPr id="21" name="Rectangle: Rounded Corners 70">
            <a:extLst>
              <a:ext uri="{FF2B5EF4-FFF2-40B4-BE49-F238E27FC236}">
                <a16:creationId xmlns:a16="http://schemas.microsoft.com/office/drawing/2014/main" id="{F7906B18-BEBB-56B9-C11D-09B6E45D4866}"/>
              </a:ext>
            </a:extLst>
          </p:cNvPr>
          <p:cNvSpPr/>
          <p:nvPr/>
        </p:nvSpPr>
        <p:spPr>
          <a:xfrm>
            <a:off x="2542029" y="3967504"/>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2</a:t>
            </a:r>
          </a:p>
        </p:txBody>
      </p:sp>
      <p:sp>
        <p:nvSpPr>
          <p:cNvPr id="22" name="Rectangle: Rounded Corners 70">
            <a:extLst>
              <a:ext uri="{FF2B5EF4-FFF2-40B4-BE49-F238E27FC236}">
                <a16:creationId xmlns:a16="http://schemas.microsoft.com/office/drawing/2014/main" id="{E90A6ED8-0FBA-A142-2B7F-E80B1F04C5F4}"/>
              </a:ext>
            </a:extLst>
          </p:cNvPr>
          <p:cNvSpPr/>
          <p:nvPr/>
        </p:nvSpPr>
        <p:spPr>
          <a:xfrm>
            <a:off x="1866689" y="5744636"/>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3</a:t>
            </a:r>
          </a:p>
        </p:txBody>
      </p:sp>
      <p:sp>
        <p:nvSpPr>
          <p:cNvPr id="23" name="Rectangle: Rounded Corners 70">
            <a:extLst>
              <a:ext uri="{FF2B5EF4-FFF2-40B4-BE49-F238E27FC236}">
                <a16:creationId xmlns:a16="http://schemas.microsoft.com/office/drawing/2014/main" id="{33AF09E5-C989-7901-3324-1CDA14F7B046}"/>
              </a:ext>
            </a:extLst>
          </p:cNvPr>
          <p:cNvSpPr/>
          <p:nvPr/>
        </p:nvSpPr>
        <p:spPr>
          <a:xfrm>
            <a:off x="3906763" y="1040302"/>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4</a:t>
            </a:r>
          </a:p>
        </p:txBody>
      </p:sp>
      <p:sp>
        <p:nvSpPr>
          <p:cNvPr id="24" name="Rectangle: Rounded Corners 70">
            <a:extLst>
              <a:ext uri="{FF2B5EF4-FFF2-40B4-BE49-F238E27FC236}">
                <a16:creationId xmlns:a16="http://schemas.microsoft.com/office/drawing/2014/main" id="{2E0694AF-01AC-B7AC-8D52-C06324E157B4}"/>
              </a:ext>
            </a:extLst>
          </p:cNvPr>
          <p:cNvSpPr/>
          <p:nvPr/>
        </p:nvSpPr>
        <p:spPr>
          <a:xfrm>
            <a:off x="4512503" y="2148709"/>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5</a:t>
            </a:r>
          </a:p>
        </p:txBody>
      </p:sp>
      <p:sp>
        <p:nvSpPr>
          <p:cNvPr id="25" name="Rectangle: Rounded Corners 70">
            <a:extLst>
              <a:ext uri="{FF2B5EF4-FFF2-40B4-BE49-F238E27FC236}">
                <a16:creationId xmlns:a16="http://schemas.microsoft.com/office/drawing/2014/main" id="{D25B2C4C-6814-67EC-6AC0-0339BB7CA41C}"/>
              </a:ext>
            </a:extLst>
          </p:cNvPr>
          <p:cNvSpPr/>
          <p:nvPr/>
        </p:nvSpPr>
        <p:spPr>
          <a:xfrm>
            <a:off x="5260335" y="3880484"/>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6</a:t>
            </a:r>
          </a:p>
        </p:txBody>
      </p:sp>
      <p:sp>
        <p:nvSpPr>
          <p:cNvPr id="42" name="Rectangle: Rounded Corners 70">
            <a:extLst>
              <a:ext uri="{FF2B5EF4-FFF2-40B4-BE49-F238E27FC236}">
                <a16:creationId xmlns:a16="http://schemas.microsoft.com/office/drawing/2014/main" id="{1601A3D7-A60F-2B33-D860-DA4ADFB2F8D0}"/>
              </a:ext>
            </a:extLst>
          </p:cNvPr>
          <p:cNvSpPr/>
          <p:nvPr/>
        </p:nvSpPr>
        <p:spPr>
          <a:xfrm>
            <a:off x="4616272" y="5743304"/>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7</a:t>
            </a:r>
          </a:p>
        </p:txBody>
      </p:sp>
      <p:sp>
        <p:nvSpPr>
          <p:cNvPr id="44" name="Rectangle: Rounded Corners 70">
            <a:extLst>
              <a:ext uri="{FF2B5EF4-FFF2-40B4-BE49-F238E27FC236}">
                <a16:creationId xmlns:a16="http://schemas.microsoft.com/office/drawing/2014/main" id="{C7CF26E1-8D64-7080-4852-C7CE9F0DF99B}"/>
              </a:ext>
            </a:extLst>
          </p:cNvPr>
          <p:cNvSpPr/>
          <p:nvPr/>
        </p:nvSpPr>
        <p:spPr>
          <a:xfrm>
            <a:off x="6894657" y="102708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8</a:t>
            </a:r>
          </a:p>
        </p:txBody>
      </p:sp>
      <p:sp>
        <p:nvSpPr>
          <p:cNvPr id="45" name="Rectangle: Rounded Corners 70">
            <a:extLst>
              <a:ext uri="{FF2B5EF4-FFF2-40B4-BE49-F238E27FC236}">
                <a16:creationId xmlns:a16="http://schemas.microsoft.com/office/drawing/2014/main" id="{8E764188-8716-2A8B-C93D-FF3FC0ABA80B}"/>
              </a:ext>
            </a:extLst>
          </p:cNvPr>
          <p:cNvSpPr/>
          <p:nvPr/>
        </p:nvSpPr>
        <p:spPr>
          <a:xfrm>
            <a:off x="7438192" y="2089827"/>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9</a:t>
            </a:r>
          </a:p>
        </p:txBody>
      </p:sp>
      <p:grpSp>
        <p:nvGrpSpPr>
          <p:cNvPr id="50" name="Group 49">
            <a:extLst>
              <a:ext uri="{FF2B5EF4-FFF2-40B4-BE49-F238E27FC236}">
                <a16:creationId xmlns:a16="http://schemas.microsoft.com/office/drawing/2014/main" id="{D5786513-7940-6F42-B44D-2D02FCEAB5AE}"/>
              </a:ext>
            </a:extLst>
          </p:cNvPr>
          <p:cNvGrpSpPr/>
          <p:nvPr/>
        </p:nvGrpSpPr>
        <p:grpSpPr>
          <a:xfrm>
            <a:off x="8238311" y="3885100"/>
            <a:ext cx="367408" cy="307777"/>
            <a:chOff x="1640822" y="4741251"/>
            <a:chExt cx="367408" cy="307777"/>
          </a:xfrm>
        </p:grpSpPr>
        <p:sp>
          <p:nvSpPr>
            <p:cNvPr id="51" name="Rectangle: Rounded Corners 70">
              <a:extLst>
                <a:ext uri="{FF2B5EF4-FFF2-40B4-BE49-F238E27FC236}">
                  <a16:creationId xmlns:a16="http://schemas.microsoft.com/office/drawing/2014/main" id="{30A10E53-C3C7-AC7E-2FF8-42365A784C15}"/>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52" name="TextBox 51">
              <a:extLst>
                <a:ext uri="{FF2B5EF4-FFF2-40B4-BE49-F238E27FC236}">
                  <a16:creationId xmlns:a16="http://schemas.microsoft.com/office/drawing/2014/main" id="{D35AF567-A7F9-B83F-CC90-3F9EA08EBA1B}"/>
                </a:ext>
              </a:extLst>
            </p:cNvPr>
            <p:cNvSpPr txBox="1"/>
            <p:nvPr/>
          </p:nvSpPr>
          <p:spPr>
            <a:xfrm>
              <a:off x="1640822" y="4741251"/>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10</a:t>
              </a:r>
            </a:p>
          </p:txBody>
        </p:sp>
      </p:grpSp>
      <p:grpSp>
        <p:nvGrpSpPr>
          <p:cNvPr id="54" name="Group 53">
            <a:extLst>
              <a:ext uri="{FF2B5EF4-FFF2-40B4-BE49-F238E27FC236}">
                <a16:creationId xmlns:a16="http://schemas.microsoft.com/office/drawing/2014/main" id="{1B635636-F0DE-A8EB-E964-3FB6FE0F448A}"/>
              </a:ext>
            </a:extLst>
          </p:cNvPr>
          <p:cNvGrpSpPr/>
          <p:nvPr/>
        </p:nvGrpSpPr>
        <p:grpSpPr>
          <a:xfrm>
            <a:off x="7452148" y="5686872"/>
            <a:ext cx="367408" cy="307777"/>
            <a:chOff x="1639195" y="4733368"/>
            <a:chExt cx="367408" cy="307777"/>
          </a:xfrm>
        </p:grpSpPr>
        <p:sp>
          <p:nvSpPr>
            <p:cNvPr id="79" name="Rectangle: Rounded Corners 70">
              <a:extLst>
                <a:ext uri="{FF2B5EF4-FFF2-40B4-BE49-F238E27FC236}">
                  <a16:creationId xmlns:a16="http://schemas.microsoft.com/office/drawing/2014/main" id="{0DA5A4ED-C94D-9257-03BB-9FBF18AFC38C}"/>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85" name="TextBox 84">
              <a:extLst>
                <a:ext uri="{FF2B5EF4-FFF2-40B4-BE49-F238E27FC236}">
                  <a16:creationId xmlns:a16="http://schemas.microsoft.com/office/drawing/2014/main" id="{5EBB587A-563C-8A10-BD9A-349119AEDAC7}"/>
                </a:ext>
              </a:extLst>
            </p:cNvPr>
            <p:cNvSpPr txBox="1"/>
            <p:nvPr/>
          </p:nvSpPr>
          <p:spPr>
            <a:xfrm>
              <a:off x="1639195" y="4733368"/>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12</a:t>
              </a:r>
            </a:p>
          </p:txBody>
        </p:sp>
      </p:grpSp>
      <p:grpSp>
        <p:nvGrpSpPr>
          <p:cNvPr id="96" name="Group 95">
            <a:extLst>
              <a:ext uri="{FF2B5EF4-FFF2-40B4-BE49-F238E27FC236}">
                <a16:creationId xmlns:a16="http://schemas.microsoft.com/office/drawing/2014/main" id="{BCD68510-B1FB-8E37-3343-788FA8A5706C}"/>
              </a:ext>
            </a:extLst>
          </p:cNvPr>
          <p:cNvGrpSpPr/>
          <p:nvPr/>
        </p:nvGrpSpPr>
        <p:grpSpPr>
          <a:xfrm>
            <a:off x="6269411" y="5373996"/>
            <a:ext cx="367408" cy="307777"/>
            <a:chOff x="1646921" y="4741251"/>
            <a:chExt cx="367408" cy="307777"/>
          </a:xfrm>
        </p:grpSpPr>
        <p:sp>
          <p:nvSpPr>
            <p:cNvPr id="98" name="Rectangle: Rounded Corners 70">
              <a:extLst>
                <a:ext uri="{FF2B5EF4-FFF2-40B4-BE49-F238E27FC236}">
                  <a16:creationId xmlns:a16="http://schemas.microsoft.com/office/drawing/2014/main" id="{F85D58E1-C5C2-C161-9529-F400B9D240A0}"/>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103" name="TextBox 102">
              <a:extLst>
                <a:ext uri="{FF2B5EF4-FFF2-40B4-BE49-F238E27FC236}">
                  <a16:creationId xmlns:a16="http://schemas.microsoft.com/office/drawing/2014/main" id="{E20977FA-D280-B089-1CF5-906C9EC7EF0A}"/>
                </a:ext>
              </a:extLst>
            </p:cNvPr>
            <p:cNvSpPr txBox="1"/>
            <p:nvPr/>
          </p:nvSpPr>
          <p:spPr>
            <a:xfrm>
              <a:off x="1646921" y="4741251"/>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11</a:t>
              </a:r>
            </a:p>
          </p:txBody>
        </p:sp>
      </p:grpSp>
      <p:grpSp>
        <p:nvGrpSpPr>
          <p:cNvPr id="104" name="Group 103">
            <a:extLst>
              <a:ext uri="{FF2B5EF4-FFF2-40B4-BE49-F238E27FC236}">
                <a16:creationId xmlns:a16="http://schemas.microsoft.com/office/drawing/2014/main" id="{186D40BF-A69A-7385-C7DE-4168ECD00727}"/>
              </a:ext>
            </a:extLst>
          </p:cNvPr>
          <p:cNvGrpSpPr/>
          <p:nvPr/>
        </p:nvGrpSpPr>
        <p:grpSpPr>
          <a:xfrm>
            <a:off x="9307464" y="2133319"/>
            <a:ext cx="367408" cy="307777"/>
            <a:chOff x="1637181" y="4733368"/>
            <a:chExt cx="367408" cy="307777"/>
          </a:xfrm>
        </p:grpSpPr>
        <p:sp>
          <p:nvSpPr>
            <p:cNvPr id="105" name="Rectangle: Rounded Corners 70">
              <a:extLst>
                <a:ext uri="{FF2B5EF4-FFF2-40B4-BE49-F238E27FC236}">
                  <a16:creationId xmlns:a16="http://schemas.microsoft.com/office/drawing/2014/main" id="{A8EB96BB-9FC0-0146-B3D4-806C02506D33}"/>
                </a:ext>
              </a:extLst>
            </p:cNvPr>
            <p:cNvSpPr/>
            <p:nvPr/>
          </p:nvSpPr>
          <p:spPr>
            <a:xfrm>
              <a:off x="1692063" y="4748758"/>
              <a:ext cx="279213" cy="276999"/>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FFFFFF"/>
                </a:solidFill>
                <a:uFillTx/>
                <a:latin typeface="Calibri"/>
              </a:endParaRPr>
            </a:p>
          </p:txBody>
        </p:sp>
        <p:sp>
          <p:nvSpPr>
            <p:cNvPr id="106" name="TextBox 105">
              <a:extLst>
                <a:ext uri="{FF2B5EF4-FFF2-40B4-BE49-F238E27FC236}">
                  <a16:creationId xmlns:a16="http://schemas.microsoft.com/office/drawing/2014/main" id="{A95377A2-FD98-7397-BE62-DC477B3BA616}"/>
                </a:ext>
              </a:extLst>
            </p:cNvPr>
            <p:cNvSpPr txBox="1"/>
            <p:nvPr/>
          </p:nvSpPr>
          <p:spPr>
            <a:xfrm>
              <a:off x="1637181" y="4733368"/>
              <a:ext cx="367408" cy="307777"/>
            </a:xfrm>
            <a:prstGeom prst="rect">
              <a:avLst/>
            </a:prstGeom>
            <a:noFill/>
          </p:spPr>
          <p:txBody>
            <a:bodyPr wrap="non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FFFFFF"/>
                  </a:solidFill>
                  <a:uFillTx/>
                  <a:latin typeface="Calibri"/>
                </a:rPr>
                <a:t>13</a:t>
              </a:r>
            </a:p>
          </p:txBody>
        </p:sp>
      </p:grpSp>
      <p:sp>
        <p:nvSpPr>
          <p:cNvPr id="76" name="Arrow: Left 75">
            <a:extLst>
              <a:ext uri="{FF2B5EF4-FFF2-40B4-BE49-F238E27FC236}">
                <a16:creationId xmlns:a16="http://schemas.microsoft.com/office/drawing/2014/main" id="{4CB503CD-EBA5-43B5-B247-F4210B9C15A8}"/>
              </a:ext>
            </a:extLst>
          </p:cNvPr>
          <p:cNvSpPr/>
          <p:nvPr/>
        </p:nvSpPr>
        <p:spPr>
          <a:xfrm rot="8808413">
            <a:off x="7331045" y="6050333"/>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8" name="TextBox 87">
            <a:extLst>
              <a:ext uri="{FF2B5EF4-FFF2-40B4-BE49-F238E27FC236}">
                <a16:creationId xmlns:a16="http://schemas.microsoft.com/office/drawing/2014/main" id="{8E118DC9-3150-3617-9F22-CD2D62449DDC}"/>
              </a:ext>
            </a:extLst>
          </p:cNvPr>
          <p:cNvSpPr txBox="1"/>
          <p:nvPr/>
        </p:nvSpPr>
        <p:spPr>
          <a:xfrm>
            <a:off x="7243552" y="4566098"/>
            <a:ext cx="2567819" cy="461665"/>
          </a:xfrm>
          <a:prstGeom prst="rect">
            <a:avLst/>
          </a:prstGeom>
          <a:noFill/>
        </p:spPr>
        <p:txBody>
          <a:bodyPr wrap="none" rtlCol="0">
            <a:spAutoFit/>
          </a:bodyPr>
          <a:lstStyle/>
          <a:p>
            <a:pPr algn="ctr"/>
            <a:r>
              <a:rPr lang="en-GB" sz="1200" dirty="0"/>
              <a:t>Central/Divisional  PROD MLFlow</a:t>
            </a:r>
          </a:p>
          <a:p>
            <a:pPr algn="ctr"/>
            <a:r>
              <a:rPr lang="en-GB" sz="1200" dirty="0"/>
              <a:t>Experiment Tacking / Model Registry</a:t>
            </a:r>
          </a:p>
        </p:txBody>
      </p:sp>
    </p:spTree>
    <p:extLst>
      <p:ext uri="{BB962C8B-B14F-4D97-AF65-F5344CB8AC3E}">
        <p14:creationId xmlns:p14="http://schemas.microsoft.com/office/powerpoint/2010/main" val="328170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Picture 26" descr="A person with a computer&#10;&#10;Description automatically generated">
            <a:extLst>
              <a:ext uri="{FF2B5EF4-FFF2-40B4-BE49-F238E27FC236}">
                <a16:creationId xmlns:a16="http://schemas.microsoft.com/office/drawing/2014/main" id="{6D611F01-F6D1-6B76-EB0A-130219226221}"/>
              </a:ext>
            </a:extLst>
          </p:cNvPr>
          <p:cNvPicPr>
            <a:picLocks noChangeAspect="1"/>
          </p:cNvPicPr>
          <p:nvPr/>
        </p:nvPicPr>
        <p:blipFill>
          <a:blip r:embed="rId2"/>
          <a:stretch>
            <a:fillRect/>
          </a:stretch>
        </p:blipFill>
        <p:spPr>
          <a:xfrm>
            <a:off x="7976987" y="657746"/>
            <a:ext cx="548969" cy="749615"/>
          </a:xfrm>
          <a:prstGeom prst="rect">
            <a:avLst/>
          </a:prstGeom>
          <a:noFill/>
          <a:ln cap="flat">
            <a:noFill/>
          </a:ln>
        </p:spPr>
      </p:pic>
      <p:pic>
        <p:nvPicPr>
          <p:cNvPr id="3" name="Picture 28" descr="A person with a beard and sunglasses&#10;&#10;Description automatically generated">
            <a:extLst>
              <a:ext uri="{FF2B5EF4-FFF2-40B4-BE49-F238E27FC236}">
                <a16:creationId xmlns:a16="http://schemas.microsoft.com/office/drawing/2014/main" id="{846CA319-E03F-BDA2-2FBF-0653C627506B}"/>
              </a:ext>
            </a:extLst>
          </p:cNvPr>
          <p:cNvPicPr>
            <a:picLocks noChangeAspect="1"/>
          </p:cNvPicPr>
          <p:nvPr/>
        </p:nvPicPr>
        <p:blipFill>
          <a:blip r:embed="rId3"/>
          <a:stretch>
            <a:fillRect/>
          </a:stretch>
        </p:blipFill>
        <p:spPr>
          <a:xfrm>
            <a:off x="4748012" y="664595"/>
            <a:ext cx="525962" cy="749615"/>
          </a:xfrm>
          <a:prstGeom prst="rect">
            <a:avLst/>
          </a:prstGeom>
          <a:noFill/>
          <a:ln cap="flat">
            <a:noFill/>
          </a:ln>
        </p:spPr>
      </p:pic>
      <p:pic>
        <p:nvPicPr>
          <p:cNvPr id="4" name="Picture 36" descr="A black and white icon of a person with a computer&#10;&#10;Description automatically generated">
            <a:extLst>
              <a:ext uri="{FF2B5EF4-FFF2-40B4-BE49-F238E27FC236}">
                <a16:creationId xmlns:a16="http://schemas.microsoft.com/office/drawing/2014/main" id="{78674463-3FFF-F1FB-7F28-A0598A106FEC}"/>
              </a:ext>
            </a:extLst>
          </p:cNvPr>
          <p:cNvPicPr>
            <a:picLocks noChangeAspect="1"/>
          </p:cNvPicPr>
          <p:nvPr/>
        </p:nvPicPr>
        <p:blipFill>
          <a:blip r:embed="rId4"/>
          <a:stretch>
            <a:fillRect/>
          </a:stretch>
        </p:blipFill>
        <p:spPr>
          <a:xfrm>
            <a:off x="3079927" y="2918792"/>
            <a:ext cx="559292" cy="784856"/>
          </a:xfrm>
          <a:prstGeom prst="rect">
            <a:avLst/>
          </a:prstGeom>
          <a:noFill/>
          <a:ln cap="flat">
            <a:noFill/>
          </a:ln>
        </p:spPr>
      </p:pic>
      <p:sp>
        <p:nvSpPr>
          <p:cNvPr id="5" name="Rectangle: Rounded Corners 53">
            <a:extLst>
              <a:ext uri="{FF2B5EF4-FFF2-40B4-BE49-F238E27FC236}">
                <a16:creationId xmlns:a16="http://schemas.microsoft.com/office/drawing/2014/main" id="{0DD19CD1-657D-49C5-76D5-B8D3C924EC3F}"/>
              </a:ext>
            </a:extLst>
          </p:cNvPr>
          <p:cNvSpPr/>
          <p:nvPr/>
        </p:nvSpPr>
        <p:spPr>
          <a:xfrm>
            <a:off x="2643201" y="550724"/>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6" name="Picture 54" descr="A person with a computer&#10;&#10;Description automatically generated">
            <a:extLst>
              <a:ext uri="{FF2B5EF4-FFF2-40B4-BE49-F238E27FC236}">
                <a16:creationId xmlns:a16="http://schemas.microsoft.com/office/drawing/2014/main" id="{20C2BE8C-A21E-23DA-7543-82C0FDA40DD4}"/>
              </a:ext>
            </a:extLst>
          </p:cNvPr>
          <p:cNvPicPr>
            <a:picLocks noChangeAspect="1"/>
          </p:cNvPicPr>
          <p:nvPr/>
        </p:nvPicPr>
        <p:blipFill>
          <a:blip r:embed="rId5"/>
          <a:stretch>
            <a:fillRect/>
          </a:stretch>
        </p:blipFill>
        <p:spPr>
          <a:xfrm>
            <a:off x="4755858" y="2923510"/>
            <a:ext cx="495129" cy="749615"/>
          </a:xfrm>
          <a:prstGeom prst="rect">
            <a:avLst/>
          </a:prstGeom>
          <a:noFill/>
          <a:ln cap="flat">
            <a:noFill/>
          </a:ln>
        </p:spPr>
      </p:pic>
      <p:sp>
        <p:nvSpPr>
          <p:cNvPr id="7" name="TextBox 55">
            <a:extLst>
              <a:ext uri="{FF2B5EF4-FFF2-40B4-BE49-F238E27FC236}">
                <a16:creationId xmlns:a16="http://schemas.microsoft.com/office/drawing/2014/main" id="{6559B9C5-167E-D5C5-63F6-70AA71667D65}"/>
              </a:ext>
            </a:extLst>
          </p:cNvPr>
          <p:cNvSpPr txBox="1"/>
          <p:nvPr/>
        </p:nvSpPr>
        <p:spPr>
          <a:xfrm>
            <a:off x="6116083" y="1322981"/>
            <a:ext cx="99098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Scientist</a:t>
            </a:r>
          </a:p>
        </p:txBody>
      </p:sp>
      <p:sp>
        <p:nvSpPr>
          <p:cNvPr id="8" name="TextBox 56">
            <a:extLst>
              <a:ext uri="{FF2B5EF4-FFF2-40B4-BE49-F238E27FC236}">
                <a16:creationId xmlns:a16="http://schemas.microsoft.com/office/drawing/2014/main" id="{DB24C3B8-CFA5-079D-DEDE-C0109A704353}"/>
              </a:ext>
            </a:extLst>
          </p:cNvPr>
          <p:cNvSpPr txBox="1"/>
          <p:nvPr/>
        </p:nvSpPr>
        <p:spPr>
          <a:xfrm>
            <a:off x="2850596" y="1334868"/>
            <a:ext cx="100540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Engineer</a:t>
            </a:r>
          </a:p>
        </p:txBody>
      </p:sp>
      <p:pic>
        <p:nvPicPr>
          <p:cNvPr id="9" name="Picture 57" descr="A person with a computer&#10;&#10;Description automatically generated">
            <a:extLst>
              <a:ext uri="{FF2B5EF4-FFF2-40B4-BE49-F238E27FC236}">
                <a16:creationId xmlns:a16="http://schemas.microsoft.com/office/drawing/2014/main" id="{CF911EEE-908A-2E7E-7E7D-DBCF63784291}"/>
              </a:ext>
            </a:extLst>
          </p:cNvPr>
          <p:cNvPicPr>
            <a:picLocks noChangeAspect="1"/>
          </p:cNvPicPr>
          <p:nvPr/>
        </p:nvPicPr>
        <p:blipFill>
          <a:blip r:embed="rId6"/>
          <a:stretch>
            <a:fillRect/>
          </a:stretch>
        </p:blipFill>
        <p:spPr>
          <a:xfrm>
            <a:off x="6337459" y="639183"/>
            <a:ext cx="523137" cy="751828"/>
          </a:xfrm>
          <a:prstGeom prst="rect">
            <a:avLst/>
          </a:prstGeom>
          <a:noFill/>
          <a:ln cap="flat">
            <a:noFill/>
          </a:ln>
        </p:spPr>
      </p:pic>
      <p:pic>
        <p:nvPicPr>
          <p:cNvPr id="10" name="Picture 58" descr="A person with a computer&#10;&#10;Description automatically generated">
            <a:extLst>
              <a:ext uri="{FF2B5EF4-FFF2-40B4-BE49-F238E27FC236}">
                <a16:creationId xmlns:a16="http://schemas.microsoft.com/office/drawing/2014/main" id="{44911A6B-A63E-318E-58C0-A80F9A9BC1BB}"/>
              </a:ext>
            </a:extLst>
          </p:cNvPr>
          <p:cNvPicPr>
            <a:picLocks noChangeAspect="1"/>
          </p:cNvPicPr>
          <p:nvPr/>
        </p:nvPicPr>
        <p:blipFill>
          <a:blip r:embed="rId7"/>
          <a:stretch>
            <a:fillRect/>
          </a:stretch>
        </p:blipFill>
        <p:spPr>
          <a:xfrm>
            <a:off x="6320680" y="2937098"/>
            <a:ext cx="541571" cy="737710"/>
          </a:xfrm>
          <a:prstGeom prst="rect">
            <a:avLst/>
          </a:prstGeom>
          <a:noFill/>
          <a:ln cap="flat">
            <a:noFill/>
          </a:ln>
        </p:spPr>
      </p:pic>
      <p:pic>
        <p:nvPicPr>
          <p:cNvPr id="11" name="Picture 59" descr="A person with a computer&#10;&#10;Description automatically generated">
            <a:extLst>
              <a:ext uri="{FF2B5EF4-FFF2-40B4-BE49-F238E27FC236}">
                <a16:creationId xmlns:a16="http://schemas.microsoft.com/office/drawing/2014/main" id="{4C93DE8D-4732-314E-65C4-2F8BFE524A7E}"/>
              </a:ext>
            </a:extLst>
          </p:cNvPr>
          <p:cNvPicPr>
            <a:picLocks noChangeAspect="1"/>
          </p:cNvPicPr>
          <p:nvPr/>
        </p:nvPicPr>
        <p:blipFill>
          <a:blip r:embed="rId8"/>
          <a:stretch>
            <a:fillRect/>
          </a:stretch>
        </p:blipFill>
        <p:spPr>
          <a:xfrm>
            <a:off x="3074267" y="672312"/>
            <a:ext cx="558058" cy="722019"/>
          </a:xfrm>
          <a:prstGeom prst="rect">
            <a:avLst/>
          </a:prstGeom>
          <a:noFill/>
          <a:ln cap="flat">
            <a:noFill/>
          </a:ln>
        </p:spPr>
      </p:pic>
      <p:sp>
        <p:nvSpPr>
          <p:cNvPr id="12" name="Rectangle: Rounded Corners 60">
            <a:extLst>
              <a:ext uri="{FF2B5EF4-FFF2-40B4-BE49-F238E27FC236}">
                <a16:creationId xmlns:a16="http://schemas.microsoft.com/office/drawing/2014/main" id="{60AF1CE1-BCD6-5383-16B0-13B06719144A}"/>
              </a:ext>
            </a:extLst>
          </p:cNvPr>
          <p:cNvSpPr/>
          <p:nvPr/>
        </p:nvSpPr>
        <p:spPr>
          <a:xfrm>
            <a:off x="7516660" y="2819963"/>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3" name="Rectangle: Rounded Corners 61">
            <a:extLst>
              <a:ext uri="{FF2B5EF4-FFF2-40B4-BE49-F238E27FC236}">
                <a16:creationId xmlns:a16="http://schemas.microsoft.com/office/drawing/2014/main" id="{FE3E63A6-BBF7-D969-ADA3-F20B86AFAA26}"/>
              </a:ext>
            </a:extLst>
          </p:cNvPr>
          <p:cNvSpPr/>
          <p:nvPr/>
        </p:nvSpPr>
        <p:spPr>
          <a:xfrm>
            <a:off x="4256193" y="2815547"/>
            <a:ext cx="1485808" cy="217445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C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4" name="TextBox 62">
            <a:extLst>
              <a:ext uri="{FF2B5EF4-FFF2-40B4-BE49-F238E27FC236}">
                <a16:creationId xmlns:a16="http://schemas.microsoft.com/office/drawing/2014/main" id="{13131409-F387-3DA2-EF22-A24CF428D2F2}"/>
              </a:ext>
            </a:extLst>
          </p:cNvPr>
          <p:cNvSpPr txBox="1"/>
          <p:nvPr/>
        </p:nvSpPr>
        <p:spPr>
          <a:xfrm>
            <a:off x="4542611" y="3614513"/>
            <a:ext cx="91242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ML Engineer</a:t>
            </a:r>
          </a:p>
        </p:txBody>
      </p:sp>
      <p:sp>
        <p:nvSpPr>
          <p:cNvPr id="15" name="Rectangle: Rounded Corners 63">
            <a:extLst>
              <a:ext uri="{FF2B5EF4-FFF2-40B4-BE49-F238E27FC236}">
                <a16:creationId xmlns:a16="http://schemas.microsoft.com/office/drawing/2014/main" id="{93814742-3044-6EB8-F0AD-8DE730112A14}"/>
              </a:ext>
            </a:extLst>
          </p:cNvPr>
          <p:cNvSpPr/>
          <p:nvPr/>
        </p:nvSpPr>
        <p:spPr>
          <a:xfrm>
            <a:off x="5905762" y="2816434"/>
            <a:ext cx="1472156" cy="2160900"/>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A5A5A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6" name="TextBox 64">
            <a:extLst>
              <a:ext uri="{FF2B5EF4-FFF2-40B4-BE49-F238E27FC236}">
                <a16:creationId xmlns:a16="http://schemas.microsoft.com/office/drawing/2014/main" id="{7F256573-9532-ADEB-BC6E-39C457228DE7}"/>
              </a:ext>
            </a:extLst>
          </p:cNvPr>
          <p:cNvSpPr txBox="1"/>
          <p:nvPr/>
        </p:nvSpPr>
        <p:spPr>
          <a:xfrm>
            <a:off x="5927204" y="3646206"/>
            <a:ext cx="1414174"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Business Stackholder</a:t>
            </a:r>
          </a:p>
        </p:txBody>
      </p:sp>
      <p:sp>
        <p:nvSpPr>
          <p:cNvPr id="17" name="Rectangle: Rounded Corners 65">
            <a:extLst>
              <a:ext uri="{FF2B5EF4-FFF2-40B4-BE49-F238E27FC236}">
                <a16:creationId xmlns:a16="http://schemas.microsoft.com/office/drawing/2014/main" id="{52E8C56E-72BA-779D-7587-755CF6588124}"/>
              </a:ext>
            </a:extLst>
          </p:cNvPr>
          <p:cNvSpPr/>
          <p:nvPr/>
        </p:nvSpPr>
        <p:spPr>
          <a:xfrm>
            <a:off x="5888607" y="554611"/>
            <a:ext cx="1474515" cy="214347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5B9BD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8" name="TextBox 66">
            <a:extLst>
              <a:ext uri="{FF2B5EF4-FFF2-40B4-BE49-F238E27FC236}">
                <a16:creationId xmlns:a16="http://schemas.microsoft.com/office/drawing/2014/main" id="{4B3C4643-5A37-7B6A-0635-65A9E46359BF}"/>
              </a:ext>
            </a:extLst>
          </p:cNvPr>
          <p:cNvSpPr txBox="1"/>
          <p:nvPr/>
        </p:nvSpPr>
        <p:spPr>
          <a:xfrm>
            <a:off x="7775106" y="3620758"/>
            <a:ext cx="889985"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Data Owner</a:t>
            </a:r>
          </a:p>
        </p:txBody>
      </p:sp>
      <p:pic>
        <p:nvPicPr>
          <p:cNvPr id="19" name="Picture 67" descr="A person with a beard and sunglasses on a computer&#10;&#10;Description automatically generated">
            <a:extLst>
              <a:ext uri="{FF2B5EF4-FFF2-40B4-BE49-F238E27FC236}">
                <a16:creationId xmlns:a16="http://schemas.microsoft.com/office/drawing/2014/main" id="{6DBBCB73-9436-C226-1783-9C7CBEDAEDFB}"/>
              </a:ext>
            </a:extLst>
          </p:cNvPr>
          <p:cNvPicPr>
            <a:picLocks noChangeAspect="1"/>
          </p:cNvPicPr>
          <p:nvPr/>
        </p:nvPicPr>
        <p:blipFill>
          <a:blip r:embed="rId9"/>
          <a:stretch>
            <a:fillRect/>
          </a:stretch>
        </p:blipFill>
        <p:spPr>
          <a:xfrm>
            <a:off x="7894417" y="2858688"/>
            <a:ext cx="666341" cy="837425"/>
          </a:xfrm>
          <a:prstGeom prst="rect">
            <a:avLst/>
          </a:prstGeom>
          <a:noFill/>
          <a:ln cap="flat">
            <a:noFill/>
          </a:ln>
        </p:spPr>
      </p:pic>
      <p:sp>
        <p:nvSpPr>
          <p:cNvPr id="20" name="TextBox 68">
            <a:extLst>
              <a:ext uri="{FF2B5EF4-FFF2-40B4-BE49-F238E27FC236}">
                <a16:creationId xmlns:a16="http://schemas.microsoft.com/office/drawing/2014/main" id="{FB6E9C83-0D06-7E51-B66F-F631CC0B705A}"/>
              </a:ext>
            </a:extLst>
          </p:cNvPr>
          <p:cNvSpPr txBox="1"/>
          <p:nvPr/>
        </p:nvSpPr>
        <p:spPr>
          <a:xfrm>
            <a:off x="2635501" y="1555065"/>
            <a:ext cx="1536018" cy="78482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900" b="0" i="0" u="none" strike="noStrike" kern="1200" cap="none" spc="0" baseline="0">
                <a:solidFill>
                  <a:srgbClr val="000000"/>
                </a:solidFill>
                <a:uFillTx/>
                <a:latin typeface="Calibri"/>
              </a:rPr>
              <a:t>Within UBS; It is typically a data engineer from the Model IT team attached with the data scientist business division </a:t>
            </a:r>
          </a:p>
        </p:txBody>
      </p:sp>
      <p:sp>
        <p:nvSpPr>
          <p:cNvPr id="21" name="TextBox 69">
            <a:extLst>
              <a:ext uri="{FF2B5EF4-FFF2-40B4-BE49-F238E27FC236}">
                <a16:creationId xmlns:a16="http://schemas.microsoft.com/office/drawing/2014/main" id="{14D66E70-62F4-AE95-B4CF-6F1F75C31CB1}"/>
              </a:ext>
            </a:extLst>
          </p:cNvPr>
          <p:cNvSpPr txBox="1"/>
          <p:nvPr/>
        </p:nvSpPr>
        <p:spPr>
          <a:xfrm>
            <a:off x="5848868" y="1497906"/>
            <a:ext cx="1621715" cy="78482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it is typically a ML data scientist from the business division or an IT ML data scientist who perform ML model training and evaluation. </a:t>
            </a:r>
            <a:endParaRPr lang="de-CH" sz="900" b="0" i="0" u="none" strike="noStrike" kern="1200" cap="none" spc="0" baseline="0">
              <a:solidFill>
                <a:srgbClr val="000000"/>
              </a:solidFill>
              <a:uFillTx/>
              <a:latin typeface="Calibri (Body)"/>
              <a:cs typeface="Calibri" pitchFamily="34"/>
            </a:endParaRPr>
          </a:p>
        </p:txBody>
      </p:sp>
      <p:sp>
        <p:nvSpPr>
          <p:cNvPr id="22" name="TextBox 70">
            <a:extLst>
              <a:ext uri="{FF2B5EF4-FFF2-40B4-BE49-F238E27FC236}">
                <a16:creationId xmlns:a16="http://schemas.microsoft.com/office/drawing/2014/main" id="{B9E24B8F-DAE0-61B8-FE93-F938867D83CE}"/>
              </a:ext>
            </a:extLst>
          </p:cNvPr>
          <p:cNvSpPr txBox="1"/>
          <p:nvPr/>
        </p:nvSpPr>
        <p:spPr>
          <a:xfrm>
            <a:off x="4231056" y="3764959"/>
            <a:ext cx="162171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it is typically an IT engineer from the Model IT team attached with the data scientist business division, ML Engineer also have the additional responsibility to ensure day-to-day data governance is maintained in IT</a:t>
            </a:r>
            <a:endParaRPr lang="de-CH" sz="900" b="0" i="0" u="none" strike="noStrike" kern="1200" cap="none" spc="0" baseline="0">
              <a:solidFill>
                <a:srgbClr val="000000"/>
              </a:solidFill>
              <a:uFillTx/>
              <a:latin typeface="Calibri (Body)"/>
              <a:cs typeface="Calibri" pitchFamily="34"/>
            </a:endParaRPr>
          </a:p>
        </p:txBody>
      </p:sp>
      <p:sp>
        <p:nvSpPr>
          <p:cNvPr id="23" name="TextBox 71">
            <a:extLst>
              <a:ext uri="{FF2B5EF4-FFF2-40B4-BE49-F238E27FC236}">
                <a16:creationId xmlns:a16="http://schemas.microsoft.com/office/drawing/2014/main" id="{613C6527-189A-5C2E-74F0-B80DDCD499E0}"/>
              </a:ext>
            </a:extLst>
          </p:cNvPr>
          <p:cNvSpPr txBox="1"/>
          <p:nvPr/>
        </p:nvSpPr>
        <p:spPr>
          <a:xfrm>
            <a:off x="5918792" y="3851653"/>
            <a:ext cx="1621715" cy="106182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Business stockholders is normally represented by product manager from each chapter, who will organize regular business sign-off and stockholder management </a:t>
            </a:r>
            <a:endParaRPr lang="de-CH" sz="900" b="0" i="0" u="none" strike="noStrike" kern="1200" cap="none" spc="0" baseline="0">
              <a:solidFill>
                <a:srgbClr val="000000"/>
              </a:solidFill>
              <a:uFillTx/>
              <a:latin typeface="Calibri (Body)"/>
              <a:cs typeface="Calibri" pitchFamily="34"/>
            </a:endParaRPr>
          </a:p>
        </p:txBody>
      </p:sp>
      <p:sp>
        <p:nvSpPr>
          <p:cNvPr id="24" name="TextBox 72">
            <a:extLst>
              <a:ext uri="{FF2B5EF4-FFF2-40B4-BE49-F238E27FC236}">
                <a16:creationId xmlns:a16="http://schemas.microsoft.com/office/drawing/2014/main" id="{169F03EE-EDE5-9697-B209-D36A2AB4F6BF}"/>
              </a:ext>
            </a:extLst>
          </p:cNvPr>
          <p:cNvSpPr txBox="1"/>
          <p:nvPr/>
        </p:nvSpPr>
        <p:spPr>
          <a:xfrm>
            <a:off x="7522110" y="3780541"/>
            <a:ext cx="1621715"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DGP data owner in conjunction with IT division CTO has collective responsibility to ensure data governance, access security and compliance is fully met. </a:t>
            </a:r>
            <a:endParaRPr lang="de-CH" sz="900" b="0" i="0" u="none" strike="noStrike" kern="1200" cap="none" spc="0" baseline="0">
              <a:solidFill>
                <a:srgbClr val="000000"/>
              </a:solidFill>
              <a:uFillTx/>
              <a:latin typeface="Calibri (Body)"/>
              <a:cs typeface="Calibri" pitchFamily="34"/>
            </a:endParaRPr>
          </a:p>
        </p:txBody>
      </p:sp>
      <p:sp>
        <p:nvSpPr>
          <p:cNvPr id="25" name="TextBox 73">
            <a:extLst>
              <a:ext uri="{FF2B5EF4-FFF2-40B4-BE49-F238E27FC236}">
                <a16:creationId xmlns:a16="http://schemas.microsoft.com/office/drawing/2014/main" id="{FD402B70-75A9-3C2D-1A45-9CE185534879}"/>
              </a:ext>
            </a:extLst>
          </p:cNvPr>
          <p:cNvSpPr txBox="1"/>
          <p:nvPr/>
        </p:nvSpPr>
        <p:spPr>
          <a:xfrm>
            <a:off x="7783226" y="1337968"/>
            <a:ext cx="994181"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Model Owner</a:t>
            </a:r>
          </a:p>
        </p:txBody>
      </p:sp>
      <p:sp>
        <p:nvSpPr>
          <p:cNvPr id="26" name="Rectangle: Rounded Corners 75">
            <a:extLst>
              <a:ext uri="{FF2B5EF4-FFF2-40B4-BE49-F238E27FC236}">
                <a16:creationId xmlns:a16="http://schemas.microsoft.com/office/drawing/2014/main" id="{ECE6EB37-3603-4165-E00E-0295639D814D}"/>
              </a:ext>
            </a:extLst>
          </p:cNvPr>
          <p:cNvSpPr/>
          <p:nvPr/>
        </p:nvSpPr>
        <p:spPr>
          <a:xfrm>
            <a:off x="7487088" y="569598"/>
            <a:ext cx="1474515" cy="2143472"/>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7" name="TextBox 76">
            <a:extLst>
              <a:ext uri="{FF2B5EF4-FFF2-40B4-BE49-F238E27FC236}">
                <a16:creationId xmlns:a16="http://schemas.microsoft.com/office/drawing/2014/main" id="{55B55DA2-7685-2CCB-6222-5574AC373466}"/>
              </a:ext>
            </a:extLst>
          </p:cNvPr>
          <p:cNvSpPr txBox="1"/>
          <p:nvPr/>
        </p:nvSpPr>
        <p:spPr>
          <a:xfrm>
            <a:off x="7434328" y="1533229"/>
            <a:ext cx="1631344"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a model owner could also be the data scientist that perform the ML model development; however, the model owner’s role is to perform additional model evaluation and prepare for MRM validation submission</a:t>
            </a:r>
            <a:endParaRPr lang="de-CH" sz="900" b="0" i="0" u="none" strike="noStrike" kern="1200" cap="none" spc="0" baseline="0">
              <a:solidFill>
                <a:srgbClr val="000000"/>
              </a:solidFill>
              <a:uFillTx/>
              <a:latin typeface="Calibri (Body)"/>
              <a:cs typeface="Calibri" pitchFamily="34"/>
            </a:endParaRPr>
          </a:p>
        </p:txBody>
      </p:sp>
      <p:sp>
        <p:nvSpPr>
          <p:cNvPr id="28" name="Rectangle: Rounded Corners 78">
            <a:extLst>
              <a:ext uri="{FF2B5EF4-FFF2-40B4-BE49-F238E27FC236}">
                <a16:creationId xmlns:a16="http://schemas.microsoft.com/office/drawing/2014/main" id="{0EAB4494-376A-8380-4E4C-52BD27CC9513}"/>
              </a:ext>
            </a:extLst>
          </p:cNvPr>
          <p:cNvSpPr/>
          <p:nvPr/>
        </p:nvSpPr>
        <p:spPr>
          <a:xfrm>
            <a:off x="2635501" y="2840876"/>
            <a:ext cx="1462061" cy="2163095"/>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9" name="TextBox 79">
            <a:extLst>
              <a:ext uri="{FF2B5EF4-FFF2-40B4-BE49-F238E27FC236}">
                <a16:creationId xmlns:a16="http://schemas.microsoft.com/office/drawing/2014/main" id="{633DC3FC-2E58-B08D-06A4-8DB806BD0E40}"/>
              </a:ext>
            </a:extLst>
          </p:cNvPr>
          <p:cNvSpPr txBox="1"/>
          <p:nvPr/>
        </p:nvSpPr>
        <p:spPr>
          <a:xfrm>
            <a:off x="3063852" y="3652104"/>
            <a:ext cx="587017"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MRMC</a:t>
            </a:r>
          </a:p>
        </p:txBody>
      </p:sp>
      <p:sp>
        <p:nvSpPr>
          <p:cNvPr id="30" name="TextBox 80">
            <a:extLst>
              <a:ext uri="{FF2B5EF4-FFF2-40B4-BE49-F238E27FC236}">
                <a16:creationId xmlns:a16="http://schemas.microsoft.com/office/drawing/2014/main" id="{4BDC7869-BDFA-EB3C-4CBF-C209F15582FA}"/>
              </a:ext>
            </a:extLst>
          </p:cNvPr>
          <p:cNvSpPr txBox="1"/>
          <p:nvPr/>
        </p:nvSpPr>
        <p:spPr>
          <a:xfrm>
            <a:off x="2646648" y="3801855"/>
            <a:ext cx="1621715"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Calibri (Body)"/>
                <a:cs typeface="Calibri" pitchFamily="34"/>
              </a:rPr>
              <a:t>Within UBS, MRM team is responsible for validating all model submission, only validated model could be prepared for staging and production deployment. </a:t>
            </a:r>
            <a:endParaRPr lang="de-CH" sz="900" b="0" i="0" u="none" strike="noStrike" kern="1200" cap="none" spc="0" baseline="0">
              <a:solidFill>
                <a:srgbClr val="000000"/>
              </a:solidFill>
              <a:uFillTx/>
              <a:latin typeface="Calibri (Body)"/>
              <a:cs typeface="Calibri" pitchFamily="34"/>
            </a:endParaRPr>
          </a:p>
        </p:txBody>
      </p:sp>
      <p:sp>
        <p:nvSpPr>
          <p:cNvPr id="31" name="Rectangle: Rounded Corners 81">
            <a:extLst>
              <a:ext uri="{FF2B5EF4-FFF2-40B4-BE49-F238E27FC236}">
                <a16:creationId xmlns:a16="http://schemas.microsoft.com/office/drawing/2014/main" id="{98FA28BD-FC7E-C34E-1497-05B29CF3DC17}"/>
              </a:ext>
            </a:extLst>
          </p:cNvPr>
          <p:cNvSpPr/>
          <p:nvPr/>
        </p:nvSpPr>
        <p:spPr>
          <a:xfrm>
            <a:off x="4268364" y="550724"/>
            <a:ext cx="1467493" cy="2147358"/>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2" name="TextBox 82">
            <a:extLst>
              <a:ext uri="{FF2B5EF4-FFF2-40B4-BE49-F238E27FC236}">
                <a16:creationId xmlns:a16="http://schemas.microsoft.com/office/drawing/2014/main" id="{8A3B7D52-4AF3-FAA3-25A4-99ED81F6AEB7}"/>
              </a:ext>
            </a:extLst>
          </p:cNvPr>
          <p:cNvSpPr txBox="1"/>
          <p:nvPr/>
        </p:nvSpPr>
        <p:spPr>
          <a:xfrm>
            <a:off x="4280626" y="1361898"/>
            <a:ext cx="1479892" cy="26160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a:solidFill>
                  <a:srgbClr val="000000"/>
                </a:solidFill>
                <a:uFillTx/>
                <a:latin typeface="Calibri"/>
              </a:rPr>
              <a:t>Lab Platform Engineer</a:t>
            </a:r>
          </a:p>
        </p:txBody>
      </p:sp>
      <p:sp>
        <p:nvSpPr>
          <p:cNvPr id="33" name="TextBox 84">
            <a:extLst>
              <a:ext uri="{FF2B5EF4-FFF2-40B4-BE49-F238E27FC236}">
                <a16:creationId xmlns:a16="http://schemas.microsoft.com/office/drawing/2014/main" id="{FC71198B-1025-665C-DCEE-73294A8D9930}"/>
              </a:ext>
            </a:extLst>
          </p:cNvPr>
          <p:cNvSpPr txBox="1"/>
          <p:nvPr/>
        </p:nvSpPr>
        <p:spPr>
          <a:xfrm>
            <a:off x="4259019" y="1535753"/>
            <a:ext cx="1501499" cy="106182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dirty="0">
                <a:solidFill>
                  <a:srgbClr val="000000"/>
                </a:solidFill>
                <a:uFillTx/>
                <a:latin typeface="Calibri (Body)"/>
                <a:cs typeface="Calibri" pitchFamily="34"/>
              </a:rPr>
              <a:t>Within UBS, Divisional Lab environment IT engineer, such as RiskLab IT, is responsible to ensure day-to-day data governance in Lab environment, and platform support in </a:t>
            </a:r>
            <a:r>
              <a:rPr lang="en-GB" sz="900" b="0" i="0" u="none" strike="noStrike" kern="1200" cap="none" spc="0" baseline="0" dirty="0" err="1">
                <a:solidFill>
                  <a:srgbClr val="000000"/>
                </a:solidFill>
                <a:uFillTx/>
                <a:latin typeface="Calibri (Body)"/>
                <a:cs typeface="Calibri" pitchFamily="34"/>
              </a:rPr>
              <a:t>MLOps</a:t>
            </a:r>
            <a:r>
              <a:rPr lang="en-GB" sz="900" b="0" i="0" u="none" strike="noStrike" kern="1200" cap="none" spc="0" baseline="0" dirty="0">
                <a:solidFill>
                  <a:srgbClr val="000000"/>
                </a:solidFill>
                <a:uFillTx/>
                <a:latin typeface="Calibri (Body)"/>
                <a:cs typeface="Calibri" pitchFamily="34"/>
              </a:rPr>
              <a:t> </a:t>
            </a:r>
            <a:endParaRPr lang="de-CH" sz="900" b="0" i="0" u="none" strike="noStrike" kern="1200" cap="none" spc="0" baseline="0" dirty="0">
              <a:solidFill>
                <a:srgbClr val="000000"/>
              </a:solidFill>
              <a:uFillTx/>
              <a:latin typeface="Calibri (Body)"/>
              <a:cs typeface="Calibri" pitchFamily="3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2C49-3561-E6D0-08BD-17A365FFD42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FD04610-7DD0-AAC1-F4A4-1EC63CF1327D}"/>
              </a:ext>
            </a:extLst>
          </p:cNvPr>
          <p:cNvPicPr>
            <a:picLocks noChangeAspect="1"/>
          </p:cNvPicPr>
          <p:nvPr/>
        </p:nvPicPr>
        <p:blipFill>
          <a:blip r:embed="rId3"/>
          <a:stretch>
            <a:fillRect/>
          </a:stretch>
        </p:blipFill>
        <p:spPr>
          <a:xfrm>
            <a:off x="4690340" y="5422088"/>
            <a:ext cx="1341481" cy="923642"/>
          </a:xfrm>
          <a:prstGeom prst="rect">
            <a:avLst/>
          </a:prstGeom>
        </p:spPr>
      </p:pic>
      <p:pic>
        <p:nvPicPr>
          <p:cNvPr id="15" name="Picture 14">
            <a:extLst>
              <a:ext uri="{FF2B5EF4-FFF2-40B4-BE49-F238E27FC236}">
                <a16:creationId xmlns:a16="http://schemas.microsoft.com/office/drawing/2014/main" id="{BC1AC61C-2E01-41AD-082C-35AE85CED74A}"/>
              </a:ext>
            </a:extLst>
          </p:cNvPr>
          <p:cNvPicPr>
            <a:picLocks noChangeAspect="1"/>
          </p:cNvPicPr>
          <p:nvPr/>
        </p:nvPicPr>
        <p:blipFill>
          <a:blip r:embed="rId4"/>
          <a:stretch>
            <a:fillRect/>
          </a:stretch>
        </p:blipFill>
        <p:spPr>
          <a:xfrm>
            <a:off x="4689701" y="3448704"/>
            <a:ext cx="1298394" cy="1187642"/>
          </a:xfrm>
          <a:prstGeom prst="rect">
            <a:avLst/>
          </a:prstGeom>
        </p:spPr>
      </p:pic>
      <p:pic>
        <p:nvPicPr>
          <p:cNvPr id="16" name="Picture 15">
            <a:extLst>
              <a:ext uri="{FF2B5EF4-FFF2-40B4-BE49-F238E27FC236}">
                <a16:creationId xmlns:a16="http://schemas.microsoft.com/office/drawing/2014/main" id="{511C34CD-1C40-A289-F64E-486C7388F2D8}"/>
              </a:ext>
            </a:extLst>
          </p:cNvPr>
          <p:cNvPicPr>
            <a:picLocks noChangeAspect="1"/>
          </p:cNvPicPr>
          <p:nvPr/>
        </p:nvPicPr>
        <p:blipFill>
          <a:blip r:embed="rId5"/>
          <a:stretch>
            <a:fillRect/>
          </a:stretch>
        </p:blipFill>
        <p:spPr>
          <a:xfrm>
            <a:off x="4650095" y="1809956"/>
            <a:ext cx="1326882" cy="932734"/>
          </a:xfrm>
          <a:prstGeom prst="rect">
            <a:avLst/>
          </a:prstGeom>
        </p:spPr>
      </p:pic>
      <p:pic>
        <p:nvPicPr>
          <p:cNvPr id="9" name="Picture 8">
            <a:extLst>
              <a:ext uri="{FF2B5EF4-FFF2-40B4-BE49-F238E27FC236}">
                <a16:creationId xmlns:a16="http://schemas.microsoft.com/office/drawing/2014/main" id="{2D1BD3F8-4A0F-FCB3-1FD0-E9B9C5D998D5}"/>
              </a:ext>
            </a:extLst>
          </p:cNvPr>
          <p:cNvPicPr>
            <a:picLocks noChangeAspect="1"/>
          </p:cNvPicPr>
          <p:nvPr/>
        </p:nvPicPr>
        <p:blipFill>
          <a:blip r:embed="rId3"/>
          <a:stretch>
            <a:fillRect/>
          </a:stretch>
        </p:blipFill>
        <p:spPr>
          <a:xfrm>
            <a:off x="1643771" y="5450768"/>
            <a:ext cx="1341481" cy="923642"/>
          </a:xfrm>
          <a:prstGeom prst="rect">
            <a:avLst/>
          </a:prstGeom>
        </p:spPr>
      </p:pic>
      <p:pic>
        <p:nvPicPr>
          <p:cNvPr id="6" name="Picture 5">
            <a:extLst>
              <a:ext uri="{FF2B5EF4-FFF2-40B4-BE49-F238E27FC236}">
                <a16:creationId xmlns:a16="http://schemas.microsoft.com/office/drawing/2014/main" id="{F70957DA-744D-DBDD-AA5D-8B9B0A296A26}"/>
              </a:ext>
            </a:extLst>
          </p:cNvPr>
          <p:cNvPicPr>
            <a:picLocks noChangeAspect="1"/>
          </p:cNvPicPr>
          <p:nvPr/>
        </p:nvPicPr>
        <p:blipFill>
          <a:blip r:embed="rId4"/>
          <a:stretch>
            <a:fillRect/>
          </a:stretch>
        </p:blipFill>
        <p:spPr>
          <a:xfrm>
            <a:off x="1643132" y="3477384"/>
            <a:ext cx="1298394" cy="1187642"/>
          </a:xfrm>
          <a:prstGeom prst="rect">
            <a:avLst/>
          </a:prstGeom>
        </p:spPr>
      </p:pic>
      <p:pic>
        <p:nvPicPr>
          <p:cNvPr id="4" name="Picture 3">
            <a:extLst>
              <a:ext uri="{FF2B5EF4-FFF2-40B4-BE49-F238E27FC236}">
                <a16:creationId xmlns:a16="http://schemas.microsoft.com/office/drawing/2014/main" id="{85B5A454-4C69-3B3E-EF1D-B209033E8E6D}"/>
              </a:ext>
            </a:extLst>
          </p:cNvPr>
          <p:cNvPicPr>
            <a:picLocks noChangeAspect="1"/>
          </p:cNvPicPr>
          <p:nvPr/>
        </p:nvPicPr>
        <p:blipFill>
          <a:blip r:embed="rId5"/>
          <a:stretch>
            <a:fillRect/>
          </a:stretch>
        </p:blipFill>
        <p:spPr>
          <a:xfrm>
            <a:off x="1603526" y="1838636"/>
            <a:ext cx="1326882" cy="932734"/>
          </a:xfrm>
          <a:prstGeom prst="rect">
            <a:avLst/>
          </a:prstGeom>
        </p:spPr>
      </p:pic>
      <p:grpSp>
        <p:nvGrpSpPr>
          <p:cNvPr id="119" name="Group 118">
            <a:extLst>
              <a:ext uri="{FF2B5EF4-FFF2-40B4-BE49-F238E27FC236}">
                <a16:creationId xmlns:a16="http://schemas.microsoft.com/office/drawing/2014/main" id="{96EF63FD-A94B-BD4A-D0E5-136795EF9845}"/>
              </a:ext>
            </a:extLst>
          </p:cNvPr>
          <p:cNvGrpSpPr/>
          <p:nvPr/>
        </p:nvGrpSpPr>
        <p:grpSpPr>
          <a:xfrm>
            <a:off x="3723963" y="5103308"/>
            <a:ext cx="1018997" cy="921749"/>
            <a:chOff x="5759746" y="5589120"/>
            <a:chExt cx="1018997" cy="921749"/>
          </a:xfrm>
        </p:grpSpPr>
        <p:pic>
          <p:nvPicPr>
            <p:cNvPr id="117" name="Picture 116">
              <a:extLst>
                <a:ext uri="{FF2B5EF4-FFF2-40B4-BE49-F238E27FC236}">
                  <a16:creationId xmlns:a16="http://schemas.microsoft.com/office/drawing/2014/main" id="{BC045BD4-0E58-3A4C-46D3-E79EA252C39F}"/>
                </a:ext>
              </a:extLst>
            </p:cNvPr>
            <p:cNvPicPr>
              <a:picLocks noChangeAspect="1"/>
            </p:cNvPicPr>
            <p:nvPr/>
          </p:nvPicPr>
          <p:blipFill>
            <a:blip r:embed="rId6"/>
            <a:stretch>
              <a:fillRect/>
            </a:stretch>
          </p:blipFill>
          <p:spPr>
            <a:xfrm>
              <a:off x="6042189" y="5589120"/>
              <a:ext cx="516230" cy="691967"/>
            </a:xfrm>
            <a:prstGeom prst="rect">
              <a:avLst/>
            </a:prstGeom>
          </p:spPr>
        </p:pic>
        <p:sp>
          <p:nvSpPr>
            <p:cNvPr id="118" name="TextBox 117">
              <a:extLst>
                <a:ext uri="{FF2B5EF4-FFF2-40B4-BE49-F238E27FC236}">
                  <a16:creationId xmlns:a16="http://schemas.microsoft.com/office/drawing/2014/main" id="{2689394A-2596-F6B6-570E-22C105ADC766}"/>
                </a:ext>
              </a:extLst>
            </p:cNvPr>
            <p:cNvSpPr txBox="1"/>
            <p:nvPr/>
          </p:nvSpPr>
          <p:spPr>
            <a:xfrm>
              <a:off x="5759746" y="6233870"/>
              <a:ext cx="1018997" cy="276999"/>
            </a:xfrm>
            <a:prstGeom prst="rect">
              <a:avLst/>
            </a:prstGeom>
            <a:noFill/>
          </p:spPr>
          <p:txBody>
            <a:bodyPr wrap="none" rtlCol="0">
              <a:spAutoFit/>
            </a:bodyPr>
            <a:lstStyle/>
            <a:p>
              <a:r>
                <a:rPr lang="de-CH" sz="1200" dirty="0"/>
                <a:t>ML-Engineer</a:t>
              </a:r>
            </a:p>
          </p:txBody>
        </p:sp>
      </p:grpSp>
      <p:grpSp>
        <p:nvGrpSpPr>
          <p:cNvPr id="2" name="Group 1">
            <a:extLst>
              <a:ext uri="{FF2B5EF4-FFF2-40B4-BE49-F238E27FC236}">
                <a16:creationId xmlns:a16="http://schemas.microsoft.com/office/drawing/2014/main" id="{A963A0C0-F29E-E674-E134-45C834F4904B}"/>
              </a:ext>
            </a:extLst>
          </p:cNvPr>
          <p:cNvGrpSpPr/>
          <p:nvPr/>
        </p:nvGrpSpPr>
        <p:grpSpPr>
          <a:xfrm>
            <a:off x="0" y="605935"/>
            <a:ext cx="1297150" cy="1638157"/>
            <a:chOff x="536315" y="5104560"/>
            <a:chExt cx="1983255" cy="2395759"/>
          </a:xfrm>
        </p:grpSpPr>
        <p:pic>
          <p:nvPicPr>
            <p:cNvPr id="7" name="Picture 6">
              <a:extLst>
                <a:ext uri="{FF2B5EF4-FFF2-40B4-BE49-F238E27FC236}">
                  <a16:creationId xmlns:a16="http://schemas.microsoft.com/office/drawing/2014/main" id="{CF9B130D-6AF3-BE96-FED6-1C33194743B3}"/>
                </a:ext>
              </a:extLst>
            </p:cNvPr>
            <p:cNvPicPr>
              <a:picLocks noChangeAspect="1"/>
            </p:cNvPicPr>
            <p:nvPr/>
          </p:nvPicPr>
          <p:blipFill>
            <a:blip r:embed="rId7"/>
            <a:stretch>
              <a:fillRect/>
            </a:stretch>
          </p:blipFill>
          <p:spPr>
            <a:xfrm>
              <a:off x="1022580" y="5104560"/>
              <a:ext cx="978143" cy="947301"/>
            </a:xfrm>
            <a:prstGeom prst="rect">
              <a:avLst/>
            </a:prstGeom>
          </p:spPr>
        </p:pic>
        <p:sp>
          <p:nvSpPr>
            <p:cNvPr id="28" name="TextBox 27">
              <a:extLst>
                <a:ext uri="{FF2B5EF4-FFF2-40B4-BE49-F238E27FC236}">
                  <a16:creationId xmlns:a16="http://schemas.microsoft.com/office/drawing/2014/main" id="{787CB5F5-ABC0-A7CA-65D3-D3342EB86CB4}"/>
                </a:ext>
              </a:extLst>
            </p:cNvPr>
            <p:cNvSpPr txBox="1"/>
            <p:nvPr/>
          </p:nvSpPr>
          <p:spPr>
            <a:xfrm>
              <a:off x="536315" y="6014940"/>
              <a:ext cx="1983255" cy="1485379"/>
            </a:xfrm>
            <a:prstGeom prst="rect">
              <a:avLst/>
            </a:prstGeom>
            <a:noFill/>
          </p:spPr>
          <p:txBody>
            <a:bodyPr wrap="none" rtlCol="0">
              <a:spAutoFit/>
            </a:bodyPr>
            <a:lstStyle/>
            <a:p>
              <a:pPr algn="ctr"/>
              <a:r>
                <a:rPr lang="en-GB" sz="1200" dirty="0"/>
                <a:t>Data Scientists</a:t>
              </a:r>
            </a:p>
            <a:p>
              <a:pPr algn="ctr"/>
              <a:r>
                <a:rPr lang="en-GB" sz="1200" dirty="0"/>
                <a:t>develops model </a:t>
              </a:r>
            </a:p>
            <a:p>
              <a:pPr algn="ctr"/>
              <a:r>
                <a:rPr lang="en-GB" sz="1200" dirty="0"/>
                <a:t>In diverse Model</a:t>
              </a:r>
            </a:p>
            <a:p>
              <a:pPr algn="ctr"/>
              <a:r>
                <a:rPr lang="en-GB" sz="1200" dirty="0"/>
                <a:t>Development </a:t>
              </a:r>
            </a:p>
            <a:p>
              <a:pPr algn="ctr"/>
              <a:r>
                <a:rPr lang="en-GB" sz="1200" dirty="0"/>
                <a:t>environment</a:t>
              </a:r>
            </a:p>
          </p:txBody>
        </p:sp>
      </p:grpSp>
      <p:grpSp>
        <p:nvGrpSpPr>
          <p:cNvPr id="13" name="Group 12">
            <a:extLst>
              <a:ext uri="{FF2B5EF4-FFF2-40B4-BE49-F238E27FC236}">
                <a16:creationId xmlns:a16="http://schemas.microsoft.com/office/drawing/2014/main" id="{387D7718-F410-0B16-87A9-4E4F3C00542D}"/>
              </a:ext>
            </a:extLst>
          </p:cNvPr>
          <p:cNvGrpSpPr/>
          <p:nvPr/>
        </p:nvGrpSpPr>
        <p:grpSpPr>
          <a:xfrm>
            <a:off x="1555766" y="457324"/>
            <a:ext cx="1363450" cy="774470"/>
            <a:chOff x="2586242" y="615634"/>
            <a:chExt cx="1564881" cy="877906"/>
          </a:xfrm>
        </p:grpSpPr>
        <p:pic>
          <p:nvPicPr>
            <p:cNvPr id="11" name="Picture 10">
              <a:extLst>
                <a:ext uri="{FF2B5EF4-FFF2-40B4-BE49-F238E27FC236}">
                  <a16:creationId xmlns:a16="http://schemas.microsoft.com/office/drawing/2014/main" id="{1098F22E-5446-E4A4-74BC-75DDAB62356E}"/>
                </a:ext>
              </a:extLst>
            </p:cNvPr>
            <p:cNvPicPr>
              <a:picLocks noChangeAspect="1"/>
            </p:cNvPicPr>
            <p:nvPr/>
          </p:nvPicPr>
          <p:blipFill>
            <a:blip r:embed="rId8"/>
            <a:stretch>
              <a:fillRect/>
            </a:stretch>
          </p:blipFill>
          <p:spPr>
            <a:xfrm>
              <a:off x="2586242" y="615634"/>
              <a:ext cx="1564881" cy="534443"/>
            </a:xfrm>
            <a:prstGeom prst="rect">
              <a:avLst/>
            </a:prstGeom>
          </p:spPr>
        </p:pic>
        <p:sp>
          <p:nvSpPr>
            <p:cNvPr id="12" name="Rectangle: Rounded Corners 11">
              <a:extLst>
                <a:ext uri="{FF2B5EF4-FFF2-40B4-BE49-F238E27FC236}">
                  <a16:creationId xmlns:a16="http://schemas.microsoft.com/office/drawing/2014/main" id="{3CC8FE5F-182B-4349-B679-31A6E19B6CBB}"/>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Snapchat Branch</a:t>
              </a:r>
              <a:endParaRPr lang="LID4096" sz="1200" dirty="0">
                <a:solidFill>
                  <a:schemeClr val="tx1"/>
                </a:solidFill>
              </a:endParaRPr>
            </a:p>
          </p:txBody>
        </p:sp>
      </p:grpSp>
      <p:sp>
        <p:nvSpPr>
          <p:cNvPr id="29" name="Arrow: Down 28">
            <a:extLst>
              <a:ext uri="{FF2B5EF4-FFF2-40B4-BE49-F238E27FC236}">
                <a16:creationId xmlns:a16="http://schemas.microsoft.com/office/drawing/2014/main" id="{A15D7B80-477D-1A60-D8D7-19FD9D174DC7}"/>
              </a:ext>
            </a:extLst>
          </p:cNvPr>
          <p:cNvSpPr/>
          <p:nvPr/>
        </p:nvSpPr>
        <p:spPr>
          <a:xfrm rot="16200000">
            <a:off x="1151997" y="816921"/>
            <a:ext cx="130246" cy="332737"/>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41" name="Arrow: Down 40">
            <a:extLst>
              <a:ext uri="{FF2B5EF4-FFF2-40B4-BE49-F238E27FC236}">
                <a16:creationId xmlns:a16="http://schemas.microsoft.com/office/drawing/2014/main" id="{4338D659-A7DE-3EE4-3EE0-811C06818D5E}"/>
              </a:ext>
            </a:extLst>
          </p:cNvPr>
          <p:cNvSpPr/>
          <p:nvPr/>
        </p:nvSpPr>
        <p:spPr>
          <a:xfrm>
            <a:off x="2216279" y="1384348"/>
            <a:ext cx="115440"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6" name="Arrow: Down 45">
            <a:extLst>
              <a:ext uri="{FF2B5EF4-FFF2-40B4-BE49-F238E27FC236}">
                <a16:creationId xmlns:a16="http://schemas.microsoft.com/office/drawing/2014/main" id="{B7163F68-D197-05D6-E89B-6908C984EFB6}"/>
              </a:ext>
            </a:extLst>
          </p:cNvPr>
          <p:cNvSpPr/>
          <p:nvPr/>
        </p:nvSpPr>
        <p:spPr>
          <a:xfrm>
            <a:off x="2239712" y="2993606"/>
            <a:ext cx="164638" cy="481134"/>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9" name="TextBox 48">
            <a:extLst>
              <a:ext uri="{FF2B5EF4-FFF2-40B4-BE49-F238E27FC236}">
                <a16:creationId xmlns:a16="http://schemas.microsoft.com/office/drawing/2014/main" id="{4276EB82-7BB5-8AC6-C927-DC2F62F40869}"/>
              </a:ext>
            </a:extLst>
          </p:cNvPr>
          <p:cNvSpPr txBox="1"/>
          <p:nvPr/>
        </p:nvSpPr>
        <p:spPr>
          <a:xfrm>
            <a:off x="971606" y="4586527"/>
            <a:ext cx="2624821" cy="461665"/>
          </a:xfrm>
          <a:prstGeom prst="rect">
            <a:avLst/>
          </a:prstGeom>
          <a:noFill/>
        </p:spPr>
        <p:txBody>
          <a:bodyPr wrap="none" rtlCol="0">
            <a:spAutoFit/>
          </a:bodyPr>
          <a:lstStyle/>
          <a:p>
            <a:pPr algn="ctr"/>
            <a:r>
              <a:rPr lang="en-GB" sz="1200" dirty="0"/>
              <a:t>Central/Divisional  Snapshot MLFlow</a:t>
            </a:r>
          </a:p>
          <a:p>
            <a:pPr algn="ctr"/>
            <a:r>
              <a:rPr lang="en-GB" sz="1200" dirty="0"/>
              <a:t>Experiment Tacking / Model Registry</a:t>
            </a:r>
          </a:p>
        </p:txBody>
      </p:sp>
      <p:sp>
        <p:nvSpPr>
          <p:cNvPr id="58" name="TextBox 57">
            <a:extLst>
              <a:ext uri="{FF2B5EF4-FFF2-40B4-BE49-F238E27FC236}">
                <a16:creationId xmlns:a16="http://schemas.microsoft.com/office/drawing/2014/main" id="{929D36F8-9D43-F30F-A5D6-6AAB4B8FF039}"/>
              </a:ext>
            </a:extLst>
          </p:cNvPr>
          <p:cNvSpPr txBox="1"/>
          <p:nvPr/>
        </p:nvSpPr>
        <p:spPr>
          <a:xfrm>
            <a:off x="1232374" y="2724097"/>
            <a:ext cx="2114874" cy="276999"/>
          </a:xfrm>
          <a:prstGeom prst="rect">
            <a:avLst/>
          </a:prstGeom>
          <a:noFill/>
        </p:spPr>
        <p:txBody>
          <a:bodyPr wrap="none" rtlCol="0">
            <a:spAutoFit/>
          </a:bodyPr>
          <a:lstStyle/>
          <a:p>
            <a:pPr algn="ctr"/>
            <a:r>
              <a:rPr lang="en-GB" sz="1200" dirty="0"/>
              <a:t>IT Snapshot CT  ML Platforms</a:t>
            </a:r>
          </a:p>
        </p:txBody>
      </p:sp>
      <p:sp>
        <p:nvSpPr>
          <p:cNvPr id="75" name="TextBox 74">
            <a:extLst>
              <a:ext uri="{FF2B5EF4-FFF2-40B4-BE49-F238E27FC236}">
                <a16:creationId xmlns:a16="http://schemas.microsoft.com/office/drawing/2014/main" id="{CC01ED34-1A06-CD47-3FDB-ECB40EEB5462}"/>
              </a:ext>
            </a:extLst>
          </p:cNvPr>
          <p:cNvSpPr txBox="1"/>
          <p:nvPr/>
        </p:nvSpPr>
        <p:spPr>
          <a:xfrm>
            <a:off x="1425022" y="6347275"/>
            <a:ext cx="1757533" cy="461665"/>
          </a:xfrm>
          <a:prstGeom prst="rect">
            <a:avLst/>
          </a:prstGeom>
          <a:noFill/>
        </p:spPr>
        <p:txBody>
          <a:bodyPr wrap="none" rtlCol="0">
            <a:spAutoFit/>
          </a:bodyPr>
          <a:lstStyle/>
          <a:p>
            <a:pPr algn="ctr"/>
            <a:r>
              <a:rPr lang="en-GB" sz="1200" dirty="0"/>
              <a:t>IT TEST / MRMC </a:t>
            </a:r>
          </a:p>
          <a:p>
            <a:pPr algn="ctr"/>
            <a:r>
              <a:rPr lang="en-GB" sz="1200" dirty="0"/>
              <a:t>Validation ML Platforms</a:t>
            </a:r>
          </a:p>
        </p:txBody>
      </p:sp>
      <p:sp>
        <p:nvSpPr>
          <p:cNvPr id="78" name="Arrow: Down 77">
            <a:extLst>
              <a:ext uri="{FF2B5EF4-FFF2-40B4-BE49-F238E27FC236}">
                <a16:creationId xmlns:a16="http://schemas.microsoft.com/office/drawing/2014/main" id="{C36D2ECF-B6F9-2676-D2DC-71B9EE2BC89A}"/>
              </a:ext>
            </a:extLst>
          </p:cNvPr>
          <p:cNvSpPr/>
          <p:nvPr/>
        </p:nvSpPr>
        <p:spPr>
          <a:xfrm>
            <a:off x="2301533" y="5037662"/>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grpSp>
        <p:nvGrpSpPr>
          <p:cNvPr id="81" name="Group 80">
            <a:extLst>
              <a:ext uri="{FF2B5EF4-FFF2-40B4-BE49-F238E27FC236}">
                <a16:creationId xmlns:a16="http://schemas.microsoft.com/office/drawing/2014/main" id="{AA7B1C89-8612-2CB9-EC52-B875CFE4C80C}"/>
              </a:ext>
            </a:extLst>
          </p:cNvPr>
          <p:cNvGrpSpPr/>
          <p:nvPr/>
        </p:nvGrpSpPr>
        <p:grpSpPr>
          <a:xfrm>
            <a:off x="4489684" y="446696"/>
            <a:ext cx="1363450" cy="774470"/>
            <a:chOff x="2586242" y="615634"/>
            <a:chExt cx="1564881" cy="877906"/>
          </a:xfrm>
        </p:grpSpPr>
        <p:pic>
          <p:nvPicPr>
            <p:cNvPr id="82" name="Picture 81">
              <a:extLst>
                <a:ext uri="{FF2B5EF4-FFF2-40B4-BE49-F238E27FC236}">
                  <a16:creationId xmlns:a16="http://schemas.microsoft.com/office/drawing/2014/main" id="{E49FC8C4-83FC-48CF-663B-47B2E71E6D21}"/>
                </a:ext>
              </a:extLst>
            </p:cNvPr>
            <p:cNvPicPr>
              <a:picLocks noChangeAspect="1"/>
            </p:cNvPicPr>
            <p:nvPr/>
          </p:nvPicPr>
          <p:blipFill>
            <a:blip r:embed="rId8"/>
            <a:stretch>
              <a:fillRect/>
            </a:stretch>
          </p:blipFill>
          <p:spPr>
            <a:xfrm>
              <a:off x="2586242" y="615634"/>
              <a:ext cx="1564881" cy="534443"/>
            </a:xfrm>
            <a:prstGeom prst="rect">
              <a:avLst/>
            </a:prstGeom>
          </p:spPr>
        </p:pic>
        <p:sp>
          <p:nvSpPr>
            <p:cNvPr id="83" name="Rectangle: Rounded Corners 82">
              <a:extLst>
                <a:ext uri="{FF2B5EF4-FFF2-40B4-BE49-F238E27FC236}">
                  <a16:creationId xmlns:a16="http://schemas.microsoft.com/office/drawing/2014/main" id="{24AB17E2-E353-B1FE-0CF5-0625F1546A17}"/>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Release Branch</a:t>
              </a:r>
              <a:endParaRPr lang="LID4096" sz="1200" dirty="0">
                <a:solidFill>
                  <a:schemeClr val="tx1"/>
                </a:solidFill>
              </a:endParaRPr>
            </a:p>
          </p:txBody>
        </p:sp>
      </p:grpSp>
      <p:sp>
        <p:nvSpPr>
          <p:cNvPr id="84" name="Arrow: Down 83">
            <a:extLst>
              <a:ext uri="{FF2B5EF4-FFF2-40B4-BE49-F238E27FC236}">
                <a16:creationId xmlns:a16="http://schemas.microsoft.com/office/drawing/2014/main" id="{7700AA27-0380-2936-9B9A-A695FD60B86F}"/>
              </a:ext>
            </a:extLst>
          </p:cNvPr>
          <p:cNvSpPr/>
          <p:nvPr/>
        </p:nvSpPr>
        <p:spPr>
          <a:xfrm>
            <a:off x="5150196" y="1350961"/>
            <a:ext cx="115441"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87" name="Arrow: Down 86">
            <a:extLst>
              <a:ext uri="{FF2B5EF4-FFF2-40B4-BE49-F238E27FC236}">
                <a16:creationId xmlns:a16="http://schemas.microsoft.com/office/drawing/2014/main" id="{ABA04297-3785-3CF1-3687-A92416CA2B74}"/>
              </a:ext>
            </a:extLst>
          </p:cNvPr>
          <p:cNvSpPr/>
          <p:nvPr/>
        </p:nvSpPr>
        <p:spPr>
          <a:xfrm>
            <a:off x="5156969" y="3014430"/>
            <a:ext cx="164638" cy="445930"/>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88" name="TextBox 87">
            <a:extLst>
              <a:ext uri="{FF2B5EF4-FFF2-40B4-BE49-F238E27FC236}">
                <a16:creationId xmlns:a16="http://schemas.microsoft.com/office/drawing/2014/main" id="{8E118DC9-3150-3617-9F22-CD2D62449DDC}"/>
              </a:ext>
            </a:extLst>
          </p:cNvPr>
          <p:cNvSpPr txBox="1"/>
          <p:nvPr/>
        </p:nvSpPr>
        <p:spPr>
          <a:xfrm>
            <a:off x="4155437" y="4561491"/>
            <a:ext cx="2567819" cy="461665"/>
          </a:xfrm>
          <a:prstGeom prst="rect">
            <a:avLst/>
          </a:prstGeom>
          <a:noFill/>
        </p:spPr>
        <p:txBody>
          <a:bodyPr wrap="none" rtlCol="0">
            <a:spAutoFit/>
          </a:bodyPr>
          <a:lstStyle/>
          <a:p>
            <a:pPr algn="ctr"/>
            <a:r>
              <a:rPr lang="en-GB" sz="1200" dirty="0"/>
              <a:t>Central/Divisional  PROD MLFlow</a:t>
            </a:r>
          </a:p>
          <a:p>
            <a:pPr algn="ctr"/>
            <a:r>
              <a:rPr lang="en-GB" sz="1200" dirty="0"/>
              <a:t>Experiment Tacking / Model Registry</a:t>
            </a:r>
          </a:p>
        </p:txBody>
      </p:sp>
      <p:sp>
        <p:nvSpPr>
          <p:cNvPr id="92" name="TextBox 91">
            <a:extLst>
              <a:ext uri="{FF2B5EF4-FFF2-40B4-BE49-F238E27FC236}">
                <a16:creationId xmlns:a16="http://schemas.microsoft.com/office/drawing/2014/main" id="{DC32CFE4-99E6-DE2F-8C98-01C995454F8A}"/>
              </a:ext>
            </a:extLst>
          </p:cNvPr>
          <p:cNvSpPr txBox="1"/>
          <p:nvPr/>
        </p:nvSpPr>
        <p:spPr>
          <a:xfrm>
            <a:off x="4301071" y="2736296"/>
            <a:ext cx="1845313" cy="276999"/>
          </a:xfrm>
          <a:prstGeom prst="rect">
            <a:avLst/>
          </a:prstGeom>
          <a:noFill/>
        </p:spPr>
        <p:txBody>
          <a:bodyPr wrap="none" rtlCol="0">
            <a:spAutoFit/>
          </a:bodyPr>
          <a:lstStyle/>
          <a:p>
            <a:pPr algn="ctr"/>
            <a:r>
              <a:rPr lang="en-GB" sz="1200" dirty="0"/>
              <a:t>IT PROD CT ML Platforms</a:t>
            </a:r>
          </a:p>
        </p:txBody>
      </p:sp>
      <p:sp>
        <p:nvSpPr>
          <p:cNvPr id="95" name="Arrow: Down 94">
            <a:extLst>
              <a:ext uri="{FF2B5EF4-FFF2-40B4-BE49-F238E27FC236}">
                <a16:creationId xmlns:a16="http://schemas.microsoft.com/office/drawing/2014/main" id="{7138947B-58CE-FBD3-08C2-C930D9ED8277}"/>
              </a:ext>
            </a:extLst>
          </p:cNvPr>
          <p:cNvSpPr/>
          <p:nvPr/>
        </p:nvSpPr>
        <p:spPr>
          <a:xfrm>
            <a:off x="5170181" y="4970407"/>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97" name="Arrow: Down 96">
            <a:extLst>
              <a:ext uri="{FF2B5EF4-FFF2-40B4-BE49-F238E27FC236}">
                <a16:creationId xmlns:a16="http://schemas.microsoft.com/office/drawing/2014/main" id="{E0B48755-4D3A-C24E-0BD0-7C34020288E3}"/>
              </a:ext>
            </a:extLst>
          </p:cNvPr>
          <p:cNvSpPr/>
          <p:nvPr/>
        </p:nvSpPr>
        <p:spPr>
          <a:xfrm rot="3248993">
            <a:off x="3766329" y="3973754"/>
            <a:ext cx="108403" cy="1885104"/>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99" name="Arrow: Down 98">
            <a:extLst>
              <a:ext uri="{FF2B5EF4-FFF2-40B4-BE49-F238E27FC236}">
                <a16:creationId xmlns:a16="http://schemas.microsoft.com/office/drawing/2014/main" id="{E0A0B85E-079D-DF19-4252-1800A96E17D3}"/>
              </a:ext>
            </a:extLst>
          </p:cNvPr>
          <p:cNvSpPr/>
          <p:nvPr/>
        </p:nvSpPr>
        <p:spPr>
          <a:xfrm rot="16200000">
            <a:off x="3657838" y="352841"/>
            <a:ext cx="97137" cy="122779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101" name="Arrow: U-Turn 100">
            <a:extLst>
              <a:ext uri="{FF2B5EF4-FFF2-40B4-BE49-F238E27FC236}">
                <a16:creationId xmlns:a16="http://schemas.microsoft.com/office/drawing/2014/main" id="{2866BEFB-125F-AAFD-6879-915A3FC7C262}"/>
              </a:ext>
            </a:extLst>
          </p:cNvPr>
          <p:cNvSpPr/>
          <p:nvPr/>
        </p:nvSpPr>
        <p:spPr>
          <a:xfrm rot="16200000" flipV="1">
            <a:off x="4346708" y="3683597"/>
            <a:ext cx="4054398" cy="626409"/>
          </a:xfrm>
          <a:prstGeom prst="uturnArrow">
            <a:avLst>
              <a:gd name="adj1" fmla="val 7430"/>
              <a:gd name="adj2" fmla="val 5966"/>
              <a:gd name="adj3" fmla="val 12075"/>
              <a:gd name="adj4" fmla="val 14935"/>
              <a:gd name="adj5" fmla="val 960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02" name="TextBox 101">
            <a:extLst>
              <a:ext uri="{FF2B5EF4-FFF2-40B4-BE49-F238E27FC236}">
                <a16:creationId xmlns:a16="http://schemas.microsoft.com/office/drawing/2014/main" id="{166F4B84-2EC9-B36C-C9CD-444853CE6AFD}"/>
              </a:ext>
            </a:extLst>
          </p:cNvPr>
          <p:cNvSpPr txBox="1"/>
          <p:nvPr/>
        </p:nvSpPr>
        <p:spPr>
          <a:xfrm>
            <a:off x="4404925" y="6348596"/>
            <a:ext cx="1668726" cy="276999"/>
          </a:xfrm>
          <a:prstGeom prst="rect">
            <a:avLst/>
          </a:prstGeom>
          <a:noFill/>
        </p:spPr>
        <p:txBody>
          <a:bodyPr wrap="none" rtlCol="0">
            <a:spAutoFit/>
          </a:bodyPr>
          <a:lstStyle/>
          <a:p>
            <a:pPr algn="ctr"/>
            <a:r>
              <a:rPr lang="en-GB" sz="1200" dirty="0"/>
              <a:t>IT PROD ML Platforms</a:t>
            </a:r>
          </a:p>
        </p:txBody>
      </p:sp>
      <p:sp>
        <p:nvSpPr>
          <p:cNvPr id="109" name="Arrow: U-Turn 108">
            <a:extLst>
              <a:ext uri="{FF2B5EF4-FFF2-40B4-BE49-F238E27FC236}">
                <a16:creationId xmlns:a16="http://schemas.microsoft.com/office/drawing/2014/main" id="{B7404564-571A-D208-56F1-C01666CC66A9}"/>
              </a:ext>
            </a:extLst>
          </p:cNvPr>
          <p:cNvSpPr/>
          <p:nvPr/>
        </p:nvSpPr>
        <p:spPr>
          <a:xfrm flipV="1">
            <a:off x="2014025" y="4034383"/>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10" name="Arrow: U-Turn 109">
            <a:extLst>
              <a:ext uri="{FF2B5EF4-FFF2-40B4-BE49-F238E27FC236}">
                <a16:creationId xmlns:a16="http://schemas.microsoft.com/office/drawing/2014/main" id="{080E09C1-618F-D699-DB5F-EB51A79EB493}"/>
              </a:ext>
            </a:extLst>
          </p:cNvPr>
          <p:cNvSpPr/>
          <p:nvPr/>
        </p:nvSpPr>
        <p:spPr>
          <a:xfrm flipV="1">
            <a:off x="5045951" y="4035145"/>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grpSp>
        <p:nvGrpSpPr>
          <p:cNvPr id="139" name="Group 138">
            <a:extLst>
              <a:ext uri="{FF2B5EF4-FFF2-40B4-BE49-F238E27FC236}">
                <a16:creationId xmlns:a16="http://schemas.microsoft.com/office/drawing/2014/main" id="{E1C28264-69AB-2213-854F-FC420D768ED7}"/>
              </a:ext>
            </a:extLst>
          </p:cNvPr>
          <p:cNvGrpSpPr/>
          <p:nvPr/>
        </p:nvGrpSpPr>
        <p:grpSpPr>
          <a:xfrm>
            <a:off x="2979243" y="5486850"/>
            <a:ext cx="627095" cy="897478"/>
            <a:chOff x="4181469" y="5744254"/>
            <a:chExt cx="627095" cy="897478"/>
          </a:xfrm>
        </p:grpSpPr>
        <p:pic>
          <p:nvPicPr>
            <p:cNvPr id="136" name="Picture 135">
              <a:extLst>
                <a:ext uri="{FF2B5EF4-FFF2-40B4-BE49-F238E27FC236}">
                  <a16:creationId xmlns:a16="http://schemas.microsoft.com/office/drawing/2014/main" id="{87B08426-34AF-514D-83EC-4BE724F1DFB2}"/>
                </a:ext>
              </a:extLst>
            </p:cNvPr>
            <p:cNvPicPr>
              <a:picLocks noChangeAspect="1"/>
            </p:cNvPicPr>
            <p:nvPr/>
          </p:nvPicPr>
          <p:blipFill>
            <a:blip r:embed="rId9"/>
            <a:stretch>
              <a:fillRect/>
            </a:stretch>
          </p:blipFill>
          <p:spPr>
            <a:xfrm>
              <a:off x="4216334" y="5744254"/>
              <a:ext cx="533454" cy="694108"/>
            </a:xfrm>
            <a:prstGeom prst="rect">
              <a:avLst/>
            </a:prstGeom>
          </p:spPr>
        </p:pic>
        <p:sp>
          <p:nvSpPr>
            <p:cNvPr id="137" name="TextBox 136">
              <a:extLst>
                <a:ext uri="{FF2B5EF4-FFF2-40B4-BE49-F238E27FC236}">
                  <a16:creationId xmlns:a16="http://schemas.microsoft.com/office/drawing/2014/main" id="{13662CD7-58CE-8AA5-002D-67AEAEC0BFCF}"/>
                </a:ext>
              </a:extLst>
            </p:cNvPr>
            <p:cNvSpPr txBox="1"/>
            <p:nvPr/>
          </p:nvSpPr>
          <p:spPr>
            <a:xfrm>
              <a:off x="4181469" y="6364733"/>
              <a:ext cx="627095" cy="276999"/>
            </a:xfrm>
            <a:prstGeom prst="rect">
              <a:avLst/>
            </a:prstGeom>
            <a:noFill/>
          </p:spPr>
          <p:txBody>
            <a:bodyPr wrap="none" rtlCol="0">
              <a:spAutoFit/>
            </a:bodyPr>
            <a:lstStyle/>
            <a:p>
              <a:r>
                <a:rPr lang="de-CH" sz="1200" dirty="0"/>
                <a:t>MRMC</a:t>
              </a:r>
            </a:p>
          </p:txBody>
        </p:sp>
      </p:grpSp>
      <p:grpSp>
        <p:nvGrpSpPr>
          <p:cNvPr id="140" name="Group 139">
            <a:extLst>
              <a:ext uri="{FF2B5EF4-FFF2-40B4-BE49-F238E27FC236}">
                <a16:creationId xmlns:a16="http://schemas.microsoft.com/office/drawing/2014/main" id="{B53A7136-789D-F9AD-31B0-9916B5D00326}"/>
              </a:ext>
            </a:extLst>
          </p:cNvPr>
          <p:cNvGrpSpPr/>
          <p:nvPr/>
        </p:nvGrpSpPr>
        <p:grpSpPr>
          <a:xfrm>
            <a:off x="631941" y="5088347"/>
            <a:ext cx="997389" cy="936108"/>
            <a:chOff x="5799118" y="5582996"/>
            <a:chExt cx="997389" cy="936108"/>
          </a:xfrm>
        </p:grpSpPr>
        <p:pic>
          <p:nvPicPr>
            <p:cNvPr id="141" name="Picture 140">
              <a:extLst>
                <a:ext uri="{FF2B5EF4-FFF2-40B4-BE49-F238E27FC236}">
                  <a16:creationId xmlns:a16="http://schemas.microsoft.com/office/drawing/2014/main" id="{3C14D46E-6CFC-0958-7441-8222F1B0BB8D}"/>
                </a:ext>
              </a:extLst>
            </p:cNvPr>
            <p:cNvPicPr>
              <a:picLocks noChangeAspect="1"/>
            </p:cNvPicPr>
            <p:nvPr/>
          </p:nvPicPr>
          <p:blipFill>
            <a:blip r:embed="rId6"/>
            <a:stretch>
              <a:fillRect/>
            </a:stretch>
          </p:blipFill>
          <p:spPr>
            <a:xfrm>
              <a:off x="6105421" y="5582996"/>
              <a:ext cx="516230" cy="691967"/>
            </a:xfrm>
            <a:prstGeom prst="rect">
              <a:avLst/>
            </a:prstGeom>
          </p:spPr>
        </p:pic>
        <p:sp>
          <p:nvSpPr>
            <p:cNvPr id="142" name="TextBox 141">
              <a:extLst>
                <a:ext uri="{FF2B5EF4-FFF2-40B4-BE49-F238E27FC236}">
                  <a16:creationId xmlns:a16="http://schemas.microsoft.com/office/drawing/2014/main" id="{DF670AC2-184A-DA95-8A24-9A76E7232259}"/>
                </a:ext>
              </a:extLst>
            </p:cNvPr>
            <p:cNvSpPr txBox="1"/>
            <p:nvPr/>
          </p:nvSpPr>
          <p:spPr>
            <a:xfrm>
              <a:off x="5799118" y="6242105"/>
              <a:ext cx="997389" cy="276999"/>
            </a:xfrm>
            <a:prstGeom prst="rect">
              <a:avLst/>
            </a:prstGeom>
            <a:noFill/>
          </p:spPr>
          <p:txBody>
            <a:bodyPr wrap="none" rtlCol="0">
              <a:spAutoFit/>
            </a:bodyPr>
            <a:lstStyle/>
            <a:p>
              <a:r>
                <a:rPr lang="de-CH" sz="1200" dirty="0"/>
                <a:t>ML Engineer</a:t>
              </a:r>
            </a:p>
          </p:txBody>
        </p:sp>
      </p:grpSp>
      <p:sp>
        <p:nvSpPr>
          <p:cNvPr id="60" name="Arrow: Left 59">
            <a:extLst>
              <a:ext uri="{FF2B5EF4-FFF2-40B4-BE49-F238E27FC236}">
                <a16:creationId xmlns:a16="http://schemas.microsoft.com/office/drawing/2014/main" id="{E4706681-86EC-CA24-76DD-717A55A669BB}"/>
              </a:ext>
            </a:extLst>
          </p:cNvPr>
          <p:cNvSpPr/>
          <p:nvPr/>
        </p:nvSpPr>
        <p:spPr>
          <a:xfrm rot="8808413">
            <a:off x="1178024" y="2611733"/>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1" name="Group 60">
            <a:extLst>
              <a:ext uri="{FF2B5EF4-FFF2-40B4-BE49-F238E27FC236}">
                <a16:creationId xmlns:a16="http://schemas.microsoft.com/office/drawing/2014/main" id="{24995174-329F-AFC0-B6BD-A6F43C0A4283}"/>
              </a:ext>
            </a:extLst>
          </p:cNvPr>
          <p:cNvGrpSpPr/>
          <p:nvPr/>
        </p:nvGrpSpPr>
        <p:grpSpPr>
          <a:xfrm>
            <a:off x="364806" y="2633845"/>
            <a:ext cx="841063" cy="771496"/>
            <a:chOff x="3632494" y="5780606"/>
            <a:chExt cx="841063" cy="771496"/>
          </a:xfrm>
        </p:grpSpPr>
        <p:sp>
          <p:nvSpPr>
            <p:cNvPr id="62" name="TextBox 61">
              <a:extLst>
                <a:ext uri="{FF2B5EF4-FFF2-40B4-BE49-F238E27FC236}">
                  <a16:creationId xmlns:a16="http://schemas.microsoft.com/office/drawing/2014/main" id="{3067EEE6-E06A-18B5-42E6-AE5F2EF96142}"/>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63" name="Picture 62">
              <a:extLst>
                <a:ext uri="{FF2B5EF4-FFF2-40B4-BE49-F238E27FC236}">
                  <a16:creationId xmlns:a16="http://schemas.microsoft.com/office/drawing/2014/main" id="{DE75B174-A1A0-0A89-CC97-1C01B1D6477E}"/>
                </a:ext>
              </a:extLst>
            </p:cNvPr>
            <p:cNvPicPr>
              <a:picLocks noChangeAspect="1"/>
            </p:cNvPicPr>
            <p:nvPr/>
          </p:nvPicPr>
          <p:blipFill>
            <a:blip r:embed="rId10"/>
            <a:stretch>
              <a:fillRect/>
            </a:stretch>
          </p:blipFill>
          <p:spPr>
            <a:xfrm>
              <a:off x="3857050" y="5780606"/>
              <a:ext cx="568754" cy="552596"/>
            </a:xfrm>
            <a:prstGeom prst="rect">
              <a:avLst/>
            </a:prstGeom>
          </p:spPr>
        </p:pic>
      </p:grpSp>
      <p:sp>
        <p:nvSpPr>
          <p:cNvPr id="64" name="Arrow: Left 63">
            <a:extLst>
              <a:ext uri="{FF2B5EF4-FFF2-40B4-BE49-F238E27FC236}">
                <a16:creationId xmlns:a16="http://schemas.microsoft.com/office/drawing/2014/main" id="{83EF9031-1D20-CF46-D1E1-BA8C10D80F2A}"/>
              </a:ext>
            </a:extLst>
          </p:cNvPr>
          <p:cNvSpPr/>
          <p:nvPr/>
        </p:nvSpPr>
        <p:spPr>
          <a:xfrm rot="8808413">
            <a:off x="1233480" y="6096511"/>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5" name="Group 64">
            <a:extLst>
              <a:ext uri="{FF2B5EF4-FFF2-40B4-BE49-F238E27FC236}">
                <a16:creationId xmlns:a16="http://schemas.microsoft.com/office/drawing/2014/main" id="{11CAF92D-E833-1B13-9398-19BC7539E6D3}"/>
              </a:ext>
            </a:extLst>
          </p:cNvPr>
          <p:cNvGrpSpPr/>
          <p:nvPr/>
        </p:nvGrpSpPr>
        <p:grpSpPr>
          <a:xfrm>
            <a:off x="426181" y="6020839"/>
            <a:ext cx="1147173" cy="837161"/>
            <a:chOff x="3620547" y="5878343"/>
            <a:chExt cx="1147173" cy="837161"/>
          </a:xfrm>
        </p:grpSpPr>
        <p:sp>
          <p:nvSpPr>
            <p:cNvPr id="66" name="TextBox 65">
              <a:extLst>
                <a:ext uri="{FF2B5EF4-FFF2-40B4-BE49-F238E27FC236}">
                  <a16:creationId xmlns:a16="http://schemas.microsoft.com/office/drawing/2014/main" id="{292E87F5-0081-18C8-1BF0-685F468B3C01}"/>
                </a:ext>
              </a:extLst>
            </p:cNvPr>
            <p:cNvSpPr txBox="1"/>
            <p:nvPr/>
          </p:nvSpPr>
          <p:spPr>
            <a:xfrm>
              <a:off x="3620547" y="6438505"/>
              <a:ext cx="1147173" cy="276999"/>
            </a:xfrm>
            <a:prstGeom prst="rect">
              <a:avLst/>
            </a:prstGeom>
            <a:noFill/>
          </p:spPr>
          <p:txBody>
            <a:bodyPr wrap="none" rtlCol="0">
              <a:spAutoFit/>
            </a:bodyPr>
            <a:lstStyle/>
            <a:p>
              <a:pPr algn="ctr"/>
              <a:r>
                <a:rPr lang="en-GB" sz="1200" dirty="0"/>
                <a:t>UAT/Prod Data</a:t>
              </a:r>
            </a:p>
          </p:txBody>
        </p:sp>
        <p:pic>
          <p:nvPicPr>
            <p:cNvPr id="67" name="Picture 66">
              <a:extLst>
                <a:ext uri="{FF2B5EF4-FFF2-40B4-BE49-F238E27FC236}">
                  <a16:creationId xmlns:a16="http://schemas.microsoft.com/office/drawing/2014/main" id="{DA2325F9-4448-A7E2-695B-CCDA6558014E}"/>
                </a:ext>
              </a:extLst>
            </p:cNvPr>
            <p:cNvPicPr>
              <a:picLocks noChangeAspect="1"/>
            </p:cNvPicPr>
            <p:nvPr/>
          </p:nvPicPr>
          <p:blipFill>
            <a:blip r:embed="rId10"/>
            <a:stretch>
              <a:fillRect/>
            </a:stretch>
          </p:blipFill>
          <p:spPr>
            <a:xfrm>
              <a:off x="3869963" y="5878343"/>
              <a:ext cx="568754" cy="552596"/>
            </a:xfrm>
            <a:prstGeom prst="rect">
              <a:avLst/>
            </a:prstGeom>
          </p:spPr>
        </p:pic>
      </p:grpSp>
      <p:sp>
        <p:nvSpPr>
          <p:cNvPr id="69" name="Arrow: Left 68">
            <a:extLst>
              <a:ext uri="{FF2B5EF4-FFF2-40B4-BE49-F238E27FC236}">
                <a16:creationId xmlns:a16="http://schemas.microsoft.com/office/drawing/2014/main" id="{A3E6B7BE-DA86-1895-9F17-CE89595530A5}"/>
              </a:ext>
            </a:extLst>
          </p:cNvPr>
          <p:cNvSpPr/>
          <p:nvPr/>
        </p:nvSpPr>
        <p:spPr>
          <a:xfrm rot="8808413">
            <a:off x="4081946" y="2551730"/>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1" name="Group 70">
            <a:extLst>
              <a:ext uri="{FF2B5EF4-FFF2-40B4-BE49-F238E27FC236}">
                <a16:creationId xmlns:a16="http://schemas.microsoft.com/office/drawing/2014/main" id="{6029958B-59D4-9A41-20A4-C49EE274AB63}"/>
              </a:ext>
            </a:extLst>
          </p:cNvPr>
          <p:cNvGrpSpPr/>
          <p:nvPr/>
        </p:nvGrpSpPr>
        <p:grpSpPr>
          <a:xfrm>
            <a:off x="3142169" y="2568411"/>
            <a:ext cx="841063" cy="771496"/>
            <a:chOff x="3632494" y="5780606"/>
            <a:chExt cx="841063" cy="771496"/>
          </a:xfrm>
        </p:grpSpPr>
        <p:sp>
          <p:nvSpPr>
            <p:cNvPr id="73" name="TextBox 72">
              <a:extLst>
                <a:ext uri="{FF2B5EF4-FFF2-40B4-BE49-F238E27FC236}">
                  <a16:creationId xmlns:a16="http://schemas.microsoft.com/office/drawing/2014/main" id="{9207FD56-6B69-E58D-7A1D-21D5BD8F8AB3}"/>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74" name="Picture 73">
              <a:extLst>
                <a:ext uri="{FF2B5EF4-FFF2-40B4-BE49-F238E27FC236}">
                  <a16:creationId xmlns:a16="http://schemas.microsoft.com/office/drawing/2014/main" id="{72453872-161E-38B1-E248-F2461C82F02C}"/>
                </a:ext>
              </a:extLst>
            </p:cNvPr>
            <p:cNvPicPr>
              <a:picLocks noChangeAspect="1"/>
            </p:cNvPicPr>
            <p:nvPr/>
          </p:nvPicPr>
          <p:blipFill>
            <a:blip r:embed="rId10"/>
            <a:stretch>
              <a:fillRect/>
            </a:stretch>
          </p:blipFill>
          <p:spPr>
            <a:xfrm>
              <a:off x="3857050" y="5780606"/>
              <a:ext cx="568754" cy="552596"/>
            </a:xfrm>
            <a:prstGeom prst="rect">
              <a:avLst/>
            </a:prstGeom>
          </p:spPr>
        </p:pic>
      </p:grpSp>
      <p:grpSp>
        <p:nvGrpSpPr>
          <p:cNvPr id="86" name="Group 85">
            <a:extLst>
              <a:ext uri="{FF2B5EF4-FFF2-40B4-BE49-F238E27FC236}">
                <a16:creationId xmlns:a16="http://schemas.microsoft.com/office/drawing/2014/main" id="{746626EE-68AE-9AE7-5550-7F1F5F62AD1E}"/>
              </a:ext>
            </a:extLst>
          </p:cNvPr>
          <p:cNvGrpSpPr/>
          <p:nvPr/>
        </p:nvGrpSpPr>
        <p:grpSpPr>
          <a:xfrm>
            <a:off x="3514947" y="6069204"/>
            <a:ext cx="841063" cy="761008"/>
            <a:chOff x="3705264" y="5780606"/>
            <a:chExt cx="841063" cy="761008"/>
          </a:xfrm>
        </p:grpSpPr>
        <p:sp>
          <p:nvSpPr>
            <p:cNvPr id="89" name="TextBox 88">
              <a:extLst>
                <a:ext uri="{FF2B5EF4-FFF2-40B4-BE49-F238E27FC236}">
                  <a16:creationId xmlns:a16="http://schemas.microsoft.com/office/drawing/2014/main" id="{E24D7C5C-729D-D8D9-359A-D8EC1C847E09}"/>
                </a:ext>
              </a:extLst>
            </p:cNvPr>
            <p:cNvSpPr txBox="1"/>
            <p:nvPr/>
          </p:nvSpPr>
          <p:spPr>
            <a:xfrm>
              <a:off x="3705264" y="6264615"/>
              <a:ext cx="841063" cy="276999"/>
            </a:xfrm>
            <a:prstGeom prst="rect">
              <a:avLst/>
            </a:prstGeom>
            <a:noFill/>
          </p:spPr>
          <p:txBody>
            <a:bodyPr wrap="none" rtlCol="0">
              <a:spAutoFit/>
            </a:bodyPr>
            <a:lstStyle/>
            <a:p>
              <a:pPr algn="ctr"/>
              <a:r>
                <a:rPr lang="en-GB" sz="1200" dirty="0"/>
                <a:t>Prod Data</a:t>
              </a:r>
            </a:p>
          </p:txBody>
        </p:sp>
        <p:pic>
          <p:nvPicPr>
            <p:cNvPr id="90" name="Picture 89">
              <a:extLst>
                <a:ext uri="{FF2B5EF4-FFF2-40B4-BE49-F238E27FC236}">
                  <a16:creationId xmlns:a16="http://schemas.microsoft.com/office/drawing/2014/main" id="{89EF4183-85E3-D834-CBAC-7890BC5BBBA9}"/>
                </a:ext>
              </a:extLst>
            </p:cNvPr>
            <p:cNvPicPr>
              <a:picLocks noChangeAspect="1"/>
            </p:cNvPicPr>
            <p:nvPr/>
          </p:nvPicPr>
          <p:blipFill>
            <a:blip r:embed="rId10"/>
            <a:stretch>
              <a:fillRect/>
            </a:stretch>
          </p:blipFill>
          <p:spPr>
            <a:xfrm>
              <a:off x="3857050" y="5780606"/>
              <a:ext cx="568754" cy="552596"/>
            </a:xfrm>
            <a:prstGeom prst="rect">
              <a:avLst/>
            </a:prstGeom>
          </p:spPr>
        </p:pic>
      </p:grpSp>
      <p:sp>
        <p:nvSpPr>
          <p:cNvPr id="76" name="Arrow: Left 75">
            <a:extLst>
              <a:ext uri="{FF2B5EF4-FFF2-40B4-BE49-F238E27FC236}">
                <a16:creationId xmlns:a16="http://schemas.microsoft.com/office/drawing/2014/main" id="{4CB503CD-EBA5-43B5-B247-F4210B9C15A8}"/>
              </a:ext>
            </a:extLst>
          </p:cNvPr>
          <p:cNvSpPr/>
          <p:nvPr/>
        </p:nvSpPr>
        <p:spPr>
          <a:xfrm rot="8808413">
            <a:off x="4242930" y="6045726"/>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TextBox 16">
            <a:extLst>
              <a:ext uri="{FF2B5EF4-FFF2-40B4-BE49-F238E27FC236}">
                <a16:creationId xmlns:a16="http://schemas.microsoft.com/office/drawing/2014/main" id="{F7086972-F75C-D7E2-1FA7-F7BF4052D072}"/>
              </a:ext>
            </a:extLst>
          </p:cNvPr>
          <p:cNvSpPr txBox="1"/>
          <p:nvPr/>
        </p:nvSpPr>
        <p:spPr>
          <a:xfrm>
            <a:off x="6687112" y="538321"/>
            <a:ext cx="5439059" cy="6042680"/>
          </a:xfrm>
          <a:prstGeom prst="rect">
            <a:avLst/>
          </a:prstGeom>
          <a:noFill/>
        </p:spPr>
        <p:txBody>
          <a:bodyPr wrap="square" rtlCol="0">
            <a:spAutoFit/>
          </a:bodyPr>
          <a:lstStyle/>
          <a:p>
            <a:pPr>
              <a:spcBef>
                <a:spcPts val="200"/>
              </a:spcBef>
            </a:pPr>
            <a:r>
              <a:rPr lang="en-GB" sz="1200" dirty="0">
                <a:solidFill>
                  <a:schemeClr val="tx2">
                    <a:lumMod val="75000"/>
                    <a:lumOff val="25000"/>
                  </a:schemeClr>
                </a:solidFill>
              </a:rPr>
              <a:t>Option 1: Single </a:t>
            </a:r>
            <a:r>
              <a:rPr lang="en-GB" sz="1200" dirty="0" err="1">
                <a:solidFill>
                  <a:schemeClr val="tx2">
                    <a:lumMod val="75000"/>
                    <a:lumOff val="25000"/>
                  </a:schemeClr>
                </a:solidFill>
              </a:rPr>
              <a:t>GIitLab</a:t>
            </a:r>
            <a:r>
              <a:rPr lang="en-GB" sz="1200" dirty="0">
                <a:solidFill>
                  <a:schemeClr val="tx2">
                    <a:lumMod val="75000"/>
                    <a:lumOff val="25000"/>
                  </a:schemeClr>
                </a:solidFill>
              </a:rPr>
              <a:t> ML platform provides end to end MDLC Lifecycle tracking and MLBOM tracking</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Since GitLab is the bank’s SDLC implementation platforms, and GitLab is working toward a complete end to end ML Solution. We would ideally want GitLab to provide the following functionalities in order to capture the complete MLBOM</a:t>
            </a:r>
          </a:p>
          <a:p>
            <a:pPr>
              <a:spcBef>
                <a:spcPts val="200"/>
              </a:spcBef>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GitLab pipeline and AKS cluster could able support Continuous Trainings to machine learning models. i.e. not limiting GitLab for artifact building job, but for ML model training jobs. </a:t>
            </a:r>
          </a:p>
          <a:p>
            <a:pPr marL="228600" indent="-228600">
              <a:spcBef>
                <a:spcPts val="200"/>
              </a:spcBef>
              <a:buFont typeface="+mj-lt"/>
              <a:buAutoNum type="arabicPeriod"/>
            </a:pPr>
            <a:r>
              <a:rPr lang="en-GB" sz="1200" dirty="0">
                <a:solidFill>
                  <a:schemeClr val="tx2">
                    <a:lumMod val="75000"/>
                    <a:lumOff val="25000"/>
                  </a:schemeClr>
                </a:solidFill>
              </a:rPr>
              <a:t>GitLab Model registry would provide experiment tracking</a:t>
            </a:r>
          </a:p>
          <a:p>
            <a:pPr marL="228600" indent="-228600">
              <a:spcBef>
                <a:spcPts val="200"/>
              </a:spcBef>
              <a:buFont typeface="+mj-lt"/>
              <a:buAutoNum type="arabicPeriod"/>
            </a:pPr>
            <a:r>
              <a:rPr lang="en-GB" sz="1200" dirty="0">
                <a:solidFill>
                  <a:schemeClr val="tx2">
                    <a:lumMod val="75000"/>
                    <a:lumOff val="25000"/>
                  </a:schemeClr>
                </a:solidFill>
              </a:rPr>
              <a:t>GitLab Model registry could allow Central / Divisional model registry management and access control.  </a:t>
            </a:r>
          </a:p>
          <a:p>
            <a:pPr marL="228600" indent="-228600">
              <a:spcBef>
                <a:spcPts val="200"/>
              </a:spcBef>
              <a:buFont typeface="+mj-lt"/>
              <a:buAutoNum type="arabicPeriod"/>
            </a:pPr>
            <a:r>
              <a:rPr lang="en-GB" sz="1200" dirty="0">
                <a:solidFill>
                  <a:schemeClr val="tx2">
                    <a:lumMod val="75000"/>
                    <a:lumOff val="25000"/>
                  </a:schemeClr>
                </a:solidFill>
              </a:rPr>
              <a:t>GitLab AKS cluster could provide ML Model API hosting for real time and batch inferencing. </a:t>
            </a:r>
          </a:p>
          <a:p>
            <a:pPr marL="228600" indent="-228600">
              <a:spcBef>
                <a:spcPts val="200"/>
              </a:spcBef>
              <a:buFont typeface="+mj-lt"/>
              <a:buAutoNum type="arabicPeriod"/>
            </a:pPr>
            <a:r>
              <a:rPr lang="en-GB" sz="1200" dirty="0">
                <a:solidFill>
                  <a:schemeClr val="tx2">
                    <a:lumMod val="75000"/>
                    <a:lumOff val="25000"/>
                  </a:schemeClr>
                </a:solidFill>
              </a:rPr>
              <a:t>GitLab AKS cluster could provide ML App hosting. </a:t>
            </a:r>
          </a:p>
          <a:p>
            <a:pPr marL="228600" indent="-228600">
              <a:spcBef>
                <a:spcPts val="200"/>
              </a:spcBef>
              <a:buFont typeface="+mj-lt"/>
              <a:buAutoNum type="arabicPeriod"/>
            </a:pPr>
            <a:r>
              <a:rPr lang="en-GB" sz="1200" dirty="0">
                <a:solidFill>
                  <a:schemeClr val="tx2">
                    <a:lumMod val="75000"/>
                    <a:lumOff val="25000"/>
                  </a:schemeClr>
                </a:solidFill>
              </a:rPr>
              <a:t>A GitLab central panel could see the complete </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However, GitLab only started </a:t>
            </a:r>
            <a:r>
              <a:rPr lang="en-GB" sz="1200" dirty="0" err="1">
                <a:solidFill>
                  <a:schemeClr val="tx2">
                    <a:lumMod val="75000"/>
                    <a:lumOff val="25000"/>
                  </a:schemeClr>
                </a:solidFill>
              </a:rPr>
              <a:t>MLOps</a:t>
            </a:r>
            <a:r>
              <a:rPr lang="en-GB" sz="1200" dirty="0">
                <a:solidFill>
                  <a:schemeClr val="tx2">
                    <a:lumMod val="75000"/>
                    <a:lumOff val="25000"/>
                  </a:schemeClr>
                </a:solidFill>
              </a:rPr>
              <a:t> development since 2022, and their product has not matured yet, We see the described landscape might be potentially fulfilled in 2026/2027. The challenges are: </a:t>
            </a:r>
          </a:p>
          <a:p>
            <a:pPr>
              <a:spcBef>
                <a:spcPts val="200"/>
              </a:spcBef>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GitLab Model registry are only limited to Project scope. Does not provide central model registry management and access control. </a:t>
            </a:r>
          </a:p>
          <a:p>
            <a:pPr marL="228600" indent="-228600">
              <a:spcBef>
                <a:spcPts val="200"/>
              </a:spcBef>
              <a:buFont typeface="+mj-lt"/>
              <a:buAutoNum type="arabicPeriod"/>
            </a:pPr>
            <a:r>
              <a:rPr lang="en-GB" sz="1200" dirty="0">
                <a:solidFill>
                  <a:schemeClr val="tx2">
                    <a:lumMod val="75000"/>
                    <a:lumOff val="25000"/>
                  </a:schemeClr>
                </a:solidFill>
              </a:rPr>
              <a:t>GitLab needs to provide product roadmap in support ML pipeline including advanced multi-cluster ML trainings </a:t>
            </a:r>
          </a:p>
          <a:p>
            <a:pPr marL="228600" indent="-228600">
              <a:spcBef>
                <a:spcPts val="200"/>
              </a:spcBef>
              <a:buFont typeface="+mj-lt"/>
              <a:buAutoNum type="arabicPeriod"/>
            </a:pPr>
            <a:r>
              <a:rPr lang="en-GB" sz="1200" dirty="0">
                <a:solidFill>
                  <a:schemeClr val="tx2">
                    <a:lumMod val="75000"/>
                    <a:lumOff val="25000"/>
                  </a:schemeClr>
                </a:solidFill>
              </a:rPr>
              <a:t>GitLab needs to provide product roadmap in ML model API hosting similar to </a:t>
            </a:r>
            <a:r>
              <a:rPr lang="en-GB" sz="1200" dirty="0" err="1">
                <a:solidFill>
                  <a:schemeClr val="tx2">
                    <a:lumMod val="75000"/>
                    <a:lumOff val="25000"/>
                  </a:schemeClr>
                </a:solidFill>
              </a:rPr>
              <a:t>HuggingFace</a:t>
            </a:r>
            <a:r>
              <a:rPr lang="en-GB" sz="1200" dirty="0">
                <a:solidFill>
                  <a:schemeClr val="tx2">
                    <a:lumMod val="75000"/>
                    <a:lumOff val="25000"/>
                  </a:schemeClr>
                </a:solidFill>
              </a:rPr>
              <a:t> space, and the SLA needs to be production grade. </a:t>
            </a:r>
          </a:p>
          <a:p>
            <a:pPr marL="228600" indent="-228600">
              <a:spcBef>
                <a:spcPts val="200"/>
              </a:spcBef>
              <a:buFont typeface="+mj-lt"/>
              <a:buAutoNum type="arabicPeriod"/>
            </a:pPr>
            <a:r>
              <a:rPr lang="en-GB" sz="1200" dirty="0">
                <a:solidFill>
                  <a:schemeClr val="tx2">
                    <a:lumMod val="75000"/>
                    <a:lumOff val="25000"/>
                  </a:schemeClr>
                </a:solidFill>
              </a:rPr>
              <a:t>As 3, the same would also apply to ML Application hosting. </a:t>
            </a:r>
          </a:p>
        </p:txBody>
      </p:sp>
      <p:pic>
        <p:nvPicPr>
          <p:cNvPr id="30" name="Picture 29">
            <a:extLst>
              <a:ext uri="{FF2B5EF4-FFF2-40B4-BE49-F238E27FC236}">
                <a16:creationId xmlns:a16="http://schemas.microsoft.com/office/drawing/2014/main" id="{9438B60F-719D-AFF6-19E4-6BDE3F332559}"/>
              </a:ext>
            </a:extLst>
          </p:cNvPr>
          <p:cNvPicPr>
            <a:picLocks noChangeAspect="1"/>
          </p:cNvPicPr>
          <p:nvPr/>
        </p:nvPicPr>
        <p:blipFill>
          <a:blip r:embed="rId11"/>
          <a:stretch>
            <a:fillRect/>
          </a:stretch>
        </p:blipFill>
        <p:spPr>
          <a:xfrm>
            <a:off x="3123321" y="1241495"/>
            <a:ext cx="1250908" cy="860744"/>
          </a:xfrm>
          <a:prstGeom prst="rect">
            <a:avLst/>
          </a:prstGeom>
        </p:spPr>
      </p:pic>
      <p:cxnSp>
        <p:nvCxnSpPr>
          <p:cNvPr id="32" name="Straight Arrow Connector 31">
            <a:extLst>
              <a:ext uri="{FF2B5EF4-FFF2-40B4-BE49-F238E27FC236}">
                <a16:creationId xmlns:a16="http://schemas.microsoft.com/office/drawing/2014/main" id="{F38F1130-69E8-6BC0-59EB-624EE714F092}"/>
              </a:ext>
            </a:extLst>
          </p:cNvPr>
          <p:cNvCxnSpPr/>
          <p:nvPr/>
        </p:nvCxnSpPr>
        <p:spPr>
          <a:xfrm flipH="1">
            <a:off x="4450600" y="1278493"/>
            <a:ext cx="362425" cy="34575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DA2623E-06BA-99A3-D02D-AF7034B84CEC}"/>
              </a:ext>
            </a:extLst>
          </p:cNvPr>
          <p:cNvCxnSpPr>
            <a:cxnSpLocks/>
          </p:cNvCxnSpPr>
          <p:nvPr/>
        </p:nvCxnSpPr>
        <p:spPr>
          <a:xfrm>
            <a:off x="2723352" y="1302061"/>
            <a:ext cx="344754" cy="314339"/>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B844E61-3A6B-330A-9DFB-D5EB45A5DD57}"/>
              </a:ext>
            </a:extLst>
          </p:cNvPr>
          <p:cNvCxnSpPr>
            <a:cxnSpLocks/>
          </p:cNvCxnSpPr>
          <p:nvPr/>
        </p:nvCxnSpPr>
        <p:spPr>
          <a:xfrm flipV="1">
            <a:off x="2584003" y="1761475"/>
            <a:ext cx="501881" cy="4006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BA896FD-C019-D41F-D229-2B4C2CF4B5B4}"/>
              </a:ext>
            </a:extLst>
          </p:cNvPr>
          <p:cNvCxnSpPr>
            <a:cxnSpLocks/>
          </p:cNvCxnSpPr>
          <p:nvPr/>
        </p:nvCxnSpPr>
        <p:spPr>
          <a:xfrm flipH="1" flipV="1">
            <a:off x="4429444" y="1723435"/>
            <a:ext cx="597625" cy="62100"/>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2AC0E17D-C4E0-8D62-63CA-6A456A08A099}"/>
              </a:ext>
            </a:extLst>
          </p:cNvPr>
          <p:cNvCxnSpPr>
            <a:cxnSpLocks/>
          </p:cNvCxnSpPr>
          <p:nvPr/>
        </p:nvCxnSpPr>
        <p:spPr>
          <a:xfrm flipV="1">
            <a:off x="2790909" y="2223242"/>
            <a:ext cx="501881" cy="114971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399912D0-51BB-0385-1B28-B5910CD2E7E3}"/>
              </a:ext>
            </a:extLst>
          </p:cNvPr>
          <p:cNvCxnSpPr>
            <a:cxnSpLocks/>
          </p:cNvCxnSpPr>
          <p:nvPr/>
        </p:nvCxnSpPr>
        <p:spPr>
          <a:xfrm flipH="1" flipV="1">
            <a:off x="4351883" y="2159229"/>
            <a:ext cx="437818" cy="1213725"/>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1A670CF-FEF7-5FAE-1F54-2770F4D4A1BC}"/>
              </a:ext>
            </a:extLst>
          </p:cNvPr>
          <p:cNvCxnSpPr>
            <a:cxnSpLocks/>
          </p:cNvCxnSpPr>
          <p:nvPr/>
        </p:nvCxnSpPr>
        <p:spPr>
          <a:xfrm flipH="1" flipV="1">
            <a:off x="4103169" y="2165298"/>
            <a:ext cx="770257" cy="3163206"/>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E7EC43DF-8A34-6A4B-7C51-3A3060384FD8}"/>
              </a:ext>
            </a:extLst>
          </p:cNvPr>
          <p:cNvCxnSpPr>
            <a:cxnSpLocks/>
          </p:cNvCxnSpPr>
          <p:nvPr/>
        </p:nvCxnSpPr>
        <p:spPr>
          <a:xfrm flipV="1">
            <a:off x="2911092" y="2186143"/>
            <a:ext cx="571162" cy="3200669"/>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097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2C49-3561-E6D0-08BD-17A365FFD4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80E2016-6B12-1708-81A9-A4477514E97A}"/>
              </a:ext>
            </a:extLst>
          </p:cNvPr>
          <p:cNvPicPr>
            <a:picLocks noChangeAspect="1"/>
          </p:cNvPicPr>
          <p:nvPr/>
        </p:nvPicPr>
        <p:blipFill>
          <a:blip r:embed="rId3"/>
          <a:stretch>
            <a:fillRect/>
          </a:stretch>
        </p:blipFill>
        <p:spPr>
          <a:xfrm>
            <a:off x="1663796" y="3438293"/>
            <a:ext cx="1273898" cy="1164377"/>
          </a:xfrm>
          <a:prstGeom prst="rect">
            <a:avLst/>
          </a:prstGeom>
        </p:spPr>
      </p:pic>
      <p:pic>
        <p:nvPicPr>
          <p:cNvPr id="5" name="Picture 4">
            <a:extLst>
              <a:ext uri="{FF2B5EF4-FFF2-40B4-BE49-F238E27FC236}">
                <a16:creationId xmlns:a16="http://schemas.microsoft.com/office/drawing/2014/main" id="{C6134775-967F-D4BF-CD84-4DF177D5F294}"/>
              </a:ext>
            </a:extLst>
          </p:cNvPr>
          <p:cNvPicPr>
            <a:picLocks noChangeAspect="1"/>
          </p:cNvPicPr>
          <p:nvPr/>
        </p:nvPicPr>
        <p:blipFill>
          <a:blip r:embed="rId4"/>
          <a:stretch>
            <a:fillRect/>
          </a:stretch>
        </p:blipFill>
        <p:spPr>
          <a:xfrm>
            <a:off x="1595593" y="1851657"/>
            <a:ext cx="1363450" cy="939884"/>
          </a:xfrm>
          <a:prstGeom prst="rect">
            <a:avLst/>
          </a:prstGeom>
        </p:spPr>
      </p:pic>
      <p:pic>
        <p:nvPicPr>
          <p:cNvPr id="8" name="Picture 7">
            <a:extLst>
              <a:ext uri="{FF2B5EF4-FFF2-40B4-BE49-F238E27FC236}">
                <a16:creationId xmlns:a16="http://schemas.microsoft.com/office/drawing/2014/main" id="{B14C0381-BD57-CEAA-91E4-7150A78C7DBB}"/>
              </a:ext>
            </a:extLst>
          </p:cNvPr>
          <p:cNvPicPr>
            <a:picLocks noChangeAspect="1"/>
          </p:cNvPicPr>
          <p:nvPr/>
        </p:nvPicPr>
        <p:blipFill>
          <a:blip r:embed="rId5"/>
          <a:stretch>
            <a:fillRect/>
          </a:stretch>
        </p:blipFill>
        <p:spPr>
          <a:xfrm>
            <a:off x="1666511" y="5450791"/>
            <a:ext cx="1316596" cy="926715"/>
          </a:xfrm>
          <a:prstGeom prst="rect">
            <a:avLst/>
          </a:prstGeom>
        </p:spPr>
      </p:pic>
      <p:pic>
        <p:nvPicPr>
          <p:cNvPr id="10" name="Picture 9">
            <a:extLst>
              <a:ext uri="{FF2B5EF4-FFF2-40B4-BE49-F238E27FC236}">
                <a16:creationId xmlns:a16="http://schemas.microsoft.com/office/drawing/2014/main" id="{BD8802F2-3079-2F11-A24E-F1D7585187FE}"/>
              </a:ext>
            </a:extLst>
          </p:cNvPr>
          <p:cNvPicPr>
            <a:picLocks noChangeAspect="1"/>
          </p:cNvPicPr>
          <p:nvPr/>
        </p:nvPicPr>
        <p:blipFill>
          <a:blip r:embed="rId3"/>
          <a:stretch>
            <a:fillRect/>
          </a:stretch>
        </p:blipFill>
        <p:spPr>
          <a:xfrm>
            <a:off x="4706368" y="3438290"/>
            <a:ext cx="1273898" cy="1164377"/>
          </a:xfrm>
          <a:prstGeom prst="rect">
            <a:avLst/>
          </a:prstGeom>
        </p:spPr>
      </p:pic>
      <p:pic>
        <p:nvPicPr>
          <p:cNvPr id="18" name="Picture 17">
            <a:extLst>
              <a:ext uri="{FF2B5EF4-FFF2-40B4-BE49-F238E27FC236}">
                <a16:creationId xmlns:a16="http://schemas.microsoft.com/office/drawing/2014/main" id="{3D48F720-27D1-32C0-8DEC-985D00631B10}"/>
              </a:ext>
            </a:extLst>
          </p:cNvPr>
          <p:cNvPicPr>
            <a:picLocks noChangeAspect="1"/>
          </p:cNvPicPr>
          <p:nvPr/>
        </p:nvPicPr>
        <p:blipFill>
          <a:blip r:embed="rId4"/>
          <a:stretch>
            <a:fillRect/>
          </a:stretch>
        </p:blipFill>
        <p:spPr>
          <a:xfrm>
            <a:off x="4529511" y="1841029"/>
            <a:ext cx="1363450" cy="939884"/>
          </a:xfrm>
          <a:prstGeom prst="rect">
            <a:avLst/>
          </a:prstGeom>
        </p:spPr>
      </p:pic>
      <p:pic>
        <p:nvPicPr>
          <p:cNvPr id="19" name="Picture 18">
            <a:extLst>
              <a:ext uri="{FF2B5EF4-FFF2-40B4-BE49-F238E27FC236}">
                <a16:creationId xmlns:a16="http://schemas.microsoft.com/office/drawing/2014/main" id="{0627B956-D1D2-BB56-1510-9661CB5FB391}"/>
              </a:ext>
            </a:extLst>
          </p:cNvPr>
          <p:cNvPicPr>
            <a:picLocks noChangeAspect="1"/>
          </p:cNvPicPr>
          <p:nvPr/>
        </p:nvPicPr>
        <p:blipFill>
          <a:blip r:embed="rId5"/>
          <a:stretch>
            <a:fillRect/>
          </a:stretch>
        </p:blipFill>
        <p:spPr>
          <a:xfrm>
            <a:off x="4600429" y="5440163"/>
            <a:ext cx="1316596" cy="926715"/>
          </a:xfrm>
          <a:prstGeom prst="rect">
            <a:avLst/>
          </a:prstGeom>
        </p:spPr>
      </p:pic>
      <p:grpSp>
        <p:nvGrpSpPr>
          <p:cNvPr id="119" name="Group 118">
            <a:extLst>
              <a:ext uri="{FF2B5EF4-FFF2-40B4-BE49-F238E27FC236}">
                <a16:creationId xmlns:a16="http://schemas.microsoft.com/office/drawing/2014/main" id="{96EF63FD-A94B-BD4A-D0E5-136795EF9845}"/>
              </a:ext>
            </a:extLst>
          </p:cNvPr>
          <p:cNvGrpSpPr/>
          <p:nvPr/>
        </p:nvGrpSpPr>
        <p:grpSpPr>
          <a:xfrm>
            <a:off x="3723963" y="5103308"/>
            <a:ext cx="1018997" cy="921749"/>
            <a:chOff x="5759746" y="5589120"/>
            <a:chExt cx="1018997" cy="921749"/>
          </a:xfrm>
        </p:grpSpPr>
        <p:pic>
          <p:nvPicPr>
            <p:cNvPr id="117" name="Picture 116">
              <a:extLst>
                <a:ext uri="{FF2B5EF4-FFF2-40B4-BE49-F238E27FC236}">
                  <a16:creationId xmlns:a16="http://schemas.microsoft.com/office/drawing/2014/main" id="{BC045BD4-0E58-3A4C-46D3-E79EA252C39F}"/>
                </a:ext>
              </a:extLst>
            </p:cNvPr>
            <p:cNvPicPr>
              <a:picLocks noChangeAspect="1"/>
            </p:cNvPicPr>
            <p:nvPr/>
          </p:nvPicPr>
          <p:blipFill>
            <a:blip r:embed="rId6"/>
            <a:stretch>
              <a:fillRect/>
            </a:stretch>
          </p:blipFill>
          <p:spPr>
            <a:xfrm>
              <a:off x="6042189" y="5589120"/>
              <a:ext cx="516230" cy="691967"/>
            </a:xfrm>
            <a:prstGeom prst="rect">
              <a:avLst/>
            </a:prstGeom>
          </p:spPr>
        </p:pic>
        <p:sp>
          <p:nvSpPr>
            <p:cNvPr id="118" name="TextBox 117">
              <a:extLst>
                <a:ext uri="{FF2B5EF4-FFF2-40B4-BE49-F238E27FC236}">
                  <a16:creationId xmlns:a16="http://schemas.microsoft.com/office/drawing/2014/main" id="{2689394A-2596-F6B6-570E-22C105ADC766}"/>
                </a:ext>
              </a:extLst>
            </p:cNvPr>
            <p:cNvSpPr txBox="1"/>
            <p:nvPr/>
          </p:nvSpPr>
          <p:spPr>
            <a:xfrm>
              <a:off x="5759746" y="6233870"/>
              <a:ext cx="1018997" cy="276999"/>
            </a:xfrm>
            <a:prstGeom prst="rect">
              <a:avLst/>
            </a:prstGeom>
            <a:noFill/>
          </p:spPr>
          <p:txBody>
            <a:bodyPr wrap="none" rtlCol="0">
              <a:spAutoFit/>
            </a:bodyPr>
            <a:lstStyle/>
            <a:p>
              <a:r>
                <a:rPr lang="de-CH" sz="1200" dirty="0"/>
                <a:t>ML-Engineer</a:t>
              </a:r>
            </a:p>
          </p:txBody>
        </p:sp>
      </p:grpSp>
      <p:grpSp>
        <p:nvGrpSpPr>
          <p:cNvPr id="2" name="Group 1">
            <a:extLst>
              <a:ext uri="{FF2B5EF4-FFF2-40B4-BE49-F238E27FC236}">
                <a16:creationId xmlns:a16="http://schemas.microsoft.com/office/drawing/2014/main" id="{A963A0C0-F29E-E674-E134-45C834F4904B}"/>
              </a:ext>
            </a:extLst>
          </p:cNvPr>
          <p:cNvGrpSpPr/>
          <p:nvPr/>
        </p:nvGrpSpPr>
        <p:grpSpPr>
          <a:xfrm>
            <a:off x="0" y="605935"/>
            <a:ext cx="1297150" cy="1638157"/>
            <a:chOff x="536315" y="5104560"/>
            <a:chExt cx="1983255" cy="2395759"/>
          </a:xfrm>
        </p:grpSpPr>
        <p:pic>
          <p:nvPicPr>
            <p:cNvPr id="7" name="Picture 6">
              <a:extLst>
                <a:ext uri="{FF2B5EF4-FFF2-40B4-BE49-F238E27FC236}">
                  <a16:creationId xmlns:a16="http://schemas.microsoft.com/office/drawing/2014/main" id="{CF9B130D-6AF3-BE96-FED6-1C33194743B3}"/>
                </a:ext>
              </a:extLst>
            </p:cNvPr>
            <p:cNvPicPr>
              <a:picLocks noChangeAspect="1"/>
            </p:cNvPicPr>
            <p:nvPr/>
          </p:nvPicPr>
          <p:blipFill>
            <a:blip r:embed="rId7"/>
            <a:stretch>
              <a:fillRect/>
            </a:stretch>
          </p:blipFill>
          <p:spPr>
            <a:xfrm>
              <a:off x="1022580" y="5104560"/>
              <a:ext cx="978143" cy="947301"/>
            </a:xfrm>
            <a:prstGeom prst="rect">
              <a:avLst/>
            </a:prstGeom>
          </p:spPr>
        </p:pic>
        <p:sp>
          <p:nvSpPr>
            <p:cNvPr id="28" name="TextBox 27">
              <a:extLst>
                <a:ext uri="{FF2B5EF4-FFF2-40B4-BE49-F238E27FC236}">
                  <a16:creationId xmlns:a16="http://schemas.microsoft.com/office/drawing/2014/main" id="{787CB5F5-ABC0-A7CA-65D3-D3342EB86CB4}"/>
                </a:ext>
              </a:extLst>
            </p:cNvPr>
            <p:cNvSpPr txBox="1"/>
            <p:nvPr/>
          </p:nvSpPr>
          <p:spPr>
            <a:xfrm>
              <a:off x="536315" y="6014940"/>
              <a:ext cx="1983255" cy="1485379"/>
            </a:xfrm>
            <a:prstGeom prst="rect">
              <a:avLst/>
            </a:prstGeom>
            <a:noFill/>
          </p:spPr>
          <p:txBody>
            <a:bodyPr wrap="none" rtlCol="0">
              <a:spAutoFit/>
            </a:bodyPr>
            <a:lstStyle/>
            <a:p>
              <a:pPr algn="ctr"/>
              <a:r>
                <a:rPr lang="en-GB" sz="1200" dirty="0"/>
                <a:t>Data Scientists</a:t>
              </a:r>
            </a:p>
            <a:p>
              <a:pPr algn="ctr"/>
              <a:r>
                <a:rPr lang="en-GB" sz="1200" dirty="0"/>
                <a:t>develops model </a:t>
              </a:r>
            </a:p>
            <a:p>
              <a:pPr algn="ctr"/>
              <a:r>
                <a:rPr lang="en-GB" sz="1200" dirty="0"/>
                <a:t>In diverse Model</a:t>
              </a:r>
            </a:p>
            <a:p>
              <a:pPr algn="ctr"/>
              <a:r>
                <a:rPr lang="en-GB" sz="1200" dirty="0"/>
                <a:t>Development </a:t>
              </a:r>
            </a:p>
            <a:p>
              <a:pPr algn="ctr"/>
              <a:r>
                <a:rPr lang="en-GB" sz="1200" dirty="0"/>
                <a:t>environment</a:t>
              </a:r>
            </a:p>
          </p:txBody>
        </p:sp>
      </p:grpSp>
      <p:grpSp>
        <p:nvGrpSpPr>
          <p:cNvPr id="13" name="Group 12">
            <a:extLst>
              <a:ext uri="{FF2B5EF4-FFF2-40B4-BE49-F238E27FC236}">
                <a16:creationId xmlns:a16="http://schemas.microsoft.com/office/drawing/2014/main" id="{387D7718-F410-0B16-87A9-4E4F3C00542D}"/>
              </a:ext>
            </a:extLst>
          </p:cNvPr>
          <p:cNvGrpSpPr/>
          <p:nvPr/>
        </p:nvGrpSpPr>
        <p:grpSpPr>
          <a:xfrm>
            <a:off x="1555766" y="457324"/>
            <a:ext cx="1363450" cy="774470"/>
            <a:chOff x="2586242" y="615634"/>
            <a:chExt cx="1564881" cy="877906"/>
          </a:xfrm>
        </p:grpSpPr>
        <p:pic>
          <p:nvPicPr>
            <p:cNvPr id="11" name="Picture 10">
              <a:extLst>
                <a:ext uri="{FF2B5EF4-FFF2-40B4-BE49-F238E27FC236}">
                  <a16:creationId xmlns:a16="http://schemas.microsoft.com/office/drawing/2014/main" id="{1098F22E-5446-E4A4-74BC-75DDAB62356E}"/>
                </a:ext>
              </a:extLst>
            </p:cNvPr>
            <p:cNvPicPr>
              <a:picLocks noChangeAspect="1"/>
            </p:cNvPicPr>
            <p:nvPr/>
          </p:nvPicPr>
          <p:blipFill>
            <a:blip r:embed="rId8"/>
            <a:stretch>
              <a:fillRect/>
            </a:stretch>
          </p:blipFill>
          <p:spPr>
            <a:xfrm>
              <a:off x="2586242" y="615634"/>
              <a:ext cx="1564881" cy="534443"/>
            </a:xfrm>
            <a:prstGeom prst="rect">
              <a:avLst/>
            </a:prstGeom>
          </p:spPr>
        </p:pic>
        <p:sp>
          <p:nvSpPr>
            <p:cNvPr id="12" name="Rectangle: Rounded Corners 11">
              <a:extLst>
                <a:ext uri="{FF2B5EF4-FFF2-40B4-BE49-F238E27FC236}">
                  <a16:creationId xmlns:a16="http://schemas.microsoft.com/office/drawing/2014/main" id="{3CC8FE5F-182B-4349-B679-31A6E19B6CBB}"/>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Snapchat Branch</a:t>
              </a:r>
              <a:endParaRPr lang="LID4096" sz="1200" dirty="0">
                <a:solidFill>
                  <a:schemeClr val="tx1"/>
                </a:solidFill>
              </a:endParaRPr>
            </a:p>
          </p:txBody>
        </p:sp>
      </p:grpSp>
      <p:sp>
        <p:nvSpPr>
          <p:cNvPr id="29" name="Arrow: Down 28">
            <a:extLst>
              <a:ext uri="{FF2B5EF4-FFF2-40B4-BE49-F238E27FC236}">
                <a16:creationId xmlns:a16="http://schemas.microsoft.com/office/drawing/2014/main" id="{A15D7B80-477D-1A60-D8D7-19FD9D174DC7}"/>
              </a:ext>
            </a:extLst>
          </p:cNvPr>
          <p:cNvSpPr/>
          <p:nvPr/>
        </p:nvSpPr>
        <p:spPr>
          <a:xfrm rot="16200000">
            <a:off x="1151997" y="816921"/>
            <a:ext cx="130246" cy="332737"/>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41" name="Arrow: Down 40">
            <a:extLst>
              <a:ext uri="{FF2B5EF4-FFF2-40B4-BE49-F238E27FC236}">
                <a16:creationId xmlns:a16="http://schemas.microsoft.com/office/drawing/2014/main" id="{4338D659-A7DE-3EE4-3EE0-811C06818D5E}"/>
              </a:ext>
            </a:extLst>
          </p:cNvPr>
          <p:cNvSpPr/>
          <p:nvPr/>
        </p:nvSpPr>
        <p:spPr>
          <a:xfrm>
            <a:off x="2216279" y="1384348"/>
            <a:ext cx="115440"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6" name="Arrow: Down 45">
            <a:extLst>
              <a:ext uri="{FF2B5EF4-FFF2-40B4-BE49-F238E27FC236}">
                <a16:creationId xmlns:a16="http://schemas.microsoft.com/office/drawing/2014/main" id="{B7163F68-D197-05D6-E89B-6908C984EFB6}"/>
              </a:ext>
            </a:extLst>
          </p:cNvPr>
          <p:cNvSpPr/>
          <p:nvPr/>
        </p:nvSpPr>
        <p:spPr>
          <a:xfrm>
            <a:off x="2239712" y="2993606"/>
            <a:ext cx="164638" cy="481134"/>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49" name="TextBox 48">
            <a:extLst>
              <a:ext uri="{FF2B5EF4-FFF2-40B4-BE49-F238E27FC236}">
                <a16:creationId xmlns:a16="http://schemas.microsoft.com/office/drawing/2014/main" id="{4276EB82-7BB5-8AC6-C927-DC2F62F40869}"/>
              </a:ext>
            </a:extLst>
          </p:cNvPr>
          <p:cNvSpPr txBox="1"/>
          <p:nvPr/>
        </p:nvSpPr>
        <p:spPr>
          <a:xfrm>
            <a:off x="971606" y="4586527"/>
            <a:ext cx="2624821" cy="461665"/>
          </a:xfrm>
          <a:prstGeom prst="rect">
            <a:avLst/>
          </a:prstGeom>
          <a:noFill/>
        </p:spPr>
        <p:txBody>
          <a:bodyPr wrap="none" rtlCol="0">
            <a:spAutoFit/>
          </a:bodyPr>
          <a:lstStyle/>
          <a:p>
            <a:pPr algn="ctr"/>
            <a:r>
              <a:rPr lang="en-GB" sz="1200" dirty="0"/>
              <a:t>Central/Divisional  Snapshot MLFlow</a:t>
            </a:r>
          </a:p>
          <a:p>
            <a:pPr algn="ctr"/>
            <a:r>
              <a:rPr lang="en-GB" sz="1200" dirty="0"/>
              <a:t>Experiment Tacking / Model Registry</a:t>
            </a:r>
          </a:p>
        </p:txBody>
      </p:sp>
      <p:sp>
        <p:nvSpPr>
          <p:cNvPr id="58" name="TextBox 57">
            <a:extLst>
              <a:ext uri="{FF2B5EF4-FFF2-40B4-BE49-F238E27FC236}">
                <a16:creationId xmlns:a16="http://schemas.microsoft.com/office/drawing/2014/main" id="{929D36F8-9D43-F30F-A5D6-6AAB4B8FF039}"/>
              </a:ext>
            </a:extLst>
          </p:cNvPr>
          <p:cNvSpPr txBox="1"/>
          <p:nvPr/>
        </p:nvSpPr>
        <p:spPr>
          <a:xfrm>
            <a:off x="1232374" y="2724097"/>
            <a:ext cx="2114874" cy="276999"/>
          </a:xfrm>
          <a:prstGeom prst="rect">
            <a:avLst/>
          </a:prstGeom>
          <a:noFill/>
        </p:spPr>
        <p:txBody>
          <a:bodyPr wrap="none" rtlCol="0">
            <a:spAutoFit/>
          </a:bodyPr>
          <a:lstStyle/>
          <a:p>
            <a:pPr algn="ctr"/>
            <a:r>
              <a:rPr lang="en-GB" sz="1200" dirty="0"/>
              <a:t>IT Snapshot CT  ML Platforms</a:t>
            </a:r>
          </a:p>
        </p:txBody>
      </p:sp>
      <p:sp>
        <p:nvSpPr>
          <p:cNvPr id="75" name="TextBox 74">
            <a:extLst>
              <a:ext uri="{FF2B5EF4-FFF2-40B4-BE49-F238E27FC236}">
                <a16:creationId xmlns:a16="http://schemas.microsoft.com/office/drawing/2014/main" id="{CC01ED34-1A06-CD47-3FDB-ECB40EEB5462}"/>
              </a:ext>
            </a:extLst>
          </p:cNvPr>
          <p:cNvSpPr txBox="1"/>
          <p:nvPr/>
        </p:nvSpPr>
        <p:spPr>
          <a:xfrm>
            <a:off x="1425022" y="6347275"/>
            <a:ext cx="1757533" cy="461665"/>
          </a:xfrm>
          <a:prstGeom prst="rect">
            <a:avLst/>
          </a:prstGeom>
          <a:noFill/>
        </p:spPr>
        <p:txBody>
          <a:bodyPr wrap="none" rtlCol="0">
            <a:spAutoFit/>
          </a:bodyPr>
          <a:lstStyle/>
          <a:p>
            <a:pPr algn="ctr"/>
            <a:r>
              <a:rPr lang="en-GB" sz="1200" dirty="0"/>
              <a:t>IT TEST / MRMC </a:t>
            </a:r>
          </a:p>
          <a:p>
            <a:pPr algn="ctr"/>
            <a:r>
              <a:rPr lang="en-GB" sz="1200" dirty="0"/>
              <a:t>Validation ML Platforms</a:t>
            </a:r>
          </a:p>
        </p:txBody>
      </p:sp>
      <p:sp>
        <p:nvSpPr>
          <p:cNvPr id="78" name="Arrow: Down 77">
            <a:extLst>
              <a:ext uri="{FF2B5EF4-FFF2-40B4-BE49-F238E27FC236}">
                <a16:creationId xmlns:a16="http://schemas.microsoft.com/office/drawing/2014/main" id="{C36D2ECF-B6F9-2676-D2DC-71B9EE2BC89A}"/>
              </a:ext>
            </a:extLst>
          </p:cNvPr>
          <p:cNvSpPr/>
          <p:nvPr/>
        </p:nvSpPr>
        <p:spPr>
          <a:xfrm>
            <a:off x="2301533" y="5037662"/>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grpSp>
        <p:nvGrpSpPr>
          <p:cNvPr id="81" name="Group 80">
            <a:extLst>
              <a:ext uri="{FF2B5EF4-FFF2-40B4-BE49-F238E27FC236}">
                <a16:creationId xmlns:a16="http://schemas.microsoft.com/office/drawing/2014/main" id="{AA7B1C89-8612-2CB9-EC52-B875CFE4C80C}"/>
              </a:ext>
            </a:extLst>
          </p:cNvPr>
          <p:cNvGrpSpPr/>
          <p:nvPr/>
        </p:nvGrpSpPr>
        <p:grpSpPr>
          <a:xfrm>
            <a:off x="4489684" y="446696"/>
            <a:ext cx="1363450" cy="774470"/>
            <a:chOff x="2586242" y="615634"/>
            <a:chExt cx="1564881" cy="877906"/>
          </a:xfrm>
        </p:grpSpPr>
        <p:pic>
          <p:nvPicPr>
            <p:cNvPr id="82" name="Picture 81">
              <a:extLst>
                <a:ext uri="{FF2B5EF4-FFF2-40B4-BE49-F238E27FC236}">
                  <a16:creationId xmlns:a16="http://schemas.microsoft.com/office/drawing/2014/main" id="{E49FC8C4-83FC-48CF-663B-47B2E71E6D21}"/>
                </a:ext>
              </a:extLst>
            </p:cNvPr>
            <p:cNvPicPr>
              <a:picLocks noChangeAspect="1"/>
            </p:cNvPicPr>
            <p:nvPr/>
          </p:nvPicPr>
          <p:blipFill>
            <a:blip r:embed="rId8"/>
            <a:stretch>
              <a:fillRect/>
            </a:stretch>
          </p:blipFill>
          <p:spPr>
            <a:xfrm>
              <a:off x="2586242" y="615634"/>
              <a:ext cx="1564881" cy="534443"/>
            </a:xfrm>
            <a:prstGeom prst="rect">
              <a:avLst/>
            </a:prstGeom>
          </p:spPr>
        </p:pic>
        <p:sp>
          <p:nvSpPr>
            <p:cNvPr id="83" name="Rectangle: Rounded Corners 82">
              <a:extLst>
                <a:ext uri="{FF2B5EF4-FFF2-40B4-BE49-F238E27FC236}">
                  <a16:creationId xmlns:a16="http://schemas.microsoft.com/office/drawing/2014/main" id="{24AB17E2-E353-B1FE-0CF5-0625F1546A17}"/>
                </a:ext>
              </a:extLst>
            </p:cNvPr>
            <p:cNvSpPr/>
            <p:nvPr/>
          </p:nvSpPr>
          <p:spPr>
            <a:xfrm>
              <a:off x="2586242" y="1246202"/>
              <a:ext cx="1564881" cy="247338"/>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200" dirty="0">
                  <a:solidFill>
                    <a:schemeClr val="tx1"/>
                  </a:solidFill>
                </a:rPr>
                <a:t>Release Branch</a:t>
              </a:r>
              <a:endParaRPr lang="LID4096" sz="1200" dirty="0">
                <a:solidFill>
                  <a:schemeClr val="tx1"/>
                </a:solidFill>
              </a:endParaRPr>
            </a:p>
          </p:txBody>
        </p:sp>
      </p:grpSp>
      <p:sp>
        <p:nvSpPr>
          <p:cNvPr id="84" name="Arrow: Down 83">
            <a:extLst>
              <a:ext uri="{FF2B5EF4-FFF2-40B4-BE49-F238E27FC236}">
                <a16:creationId xmlns:a16="http://schemas.microsoft.com/office/drawing/2014/main" id="{7700AA27-0380-2936-9B9A-A695FD60B86F}"/>
              </a:ext>
            </a:extLst>
          </p:cNvPr>
          <p:cNvSpPr/>
          <p:nvPr/>
        </p:nvSpPr>
        <p:spPr>
          <a:xfrm>
            <a:off x="5150196" y="1350961"/>
            <a:ext cx="115441" cy="449733"/>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87" name="Arrow: Down 86">
            <a:extLst>
              <a:ext uri="{FF2B5EF4-FFF2-40B4-BE49-F238E27FC236}">
                <a16:creationId xmlns:a16="http://schemas.microsoft.com/office/drawing/2014/main" id="{ABA04297-3785-3CF1-3687-A92416CA2B74}"/>
              </a:ext>
            </a:extLst>
          </p:cNvPr>
          <p:cNvSpPr/>
          <p:nvPr/>
        </p:nvSpPr>
        <p:spPr>
          <a:xfrm>
            <a:off x="5156969" y="3014430"/>
            <a:ext cx="164638" cy="445930"/>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88" name="TextBox 87">
            <a:extLst>
              <a:ext uri="{FF2B5EF4-FFF2-40B4-BE49-F238E27FC236}">
                <a16:creationId xmlns:a16="http://schemas.microsoft.com/office/drawing/2014/main" id="{8E118DC9-3150-3617-9F22-CD2D62449DDC}"/>
              </a:ext>
            </a:extLst>
          </p:cNvPr>
          <p:cNvSpPr txBox="1"/>
          <p:nvPr/>
        </p:nvSpPr>
        <p:spPr>
          <a:xfrm>
            <a:off x="4155437" y="4561491"/>
            <a:ext cx="2567819" cy="461665"/>
          </a:xfrm>
          <a:prstGeom prst="rect">
            <a:avLst/>
          </a:prstGeom>
          <a:noFill/>
        </p:spPr>
        <p:txBody>
          <a:bodyPr wrap="none" rtlCol="0">
            <a:spAutoFit/>
          </a:bodyPr>
          <a:lstStyle/>
          <a:p>
            <a:pPr algn="ctr"/>
            <a:r>
              <a:rPr lang="en-GB" sz="1200" dirty="0"/>
              <a:t>Central/Divisional  PROD MLFlow</a:t>
            </a:r>
          </a:p>
          <a:p>
            <a:pPr algn="ctr"/>
            <a:r>
              <a:rPr lang="en-GB" sz="1200" dirty="0"/>
              <a:t>Experiment Tacking / Model Registry</a:t>
            </a:r>
          </a:p>
        </p:txBody>
      </p:sp>
      <p:sp>
        <p:nvSpPr>
          <p:cNvPr id="92" name="TextBox 91">
            <a:extLst>
              <a:ext uri="{FF2B5EF4-FFF2-40B4-BE49-F238E27FC236}">
                <a16:creationId xmlns:a16="http://schemas.microsoft.com/office/drawing/2014/main" id="{DC32CFE4-99E6-DE2F-8C98-01C995454F8A}"/>
              </a:ext>
            </a:extLst>
          </p:cNvPr>
          <p:cNvSpPr txBox="1"/>
          <p:nvPr/>
        </p:nvSpPr>
        <p:spPr>
          <a:xfrm>
            <a:off x="4301071" y="2736296"/>
            <a:ext cx="1845313" cy="276999"/>
          </a:xfrm>
          <a:prstGeom prst="rect">
            <a:avLst/>
          </a:prstGeom>
          <a:noFill/>
        </p:spPr>
        <p:txBody>
          <a:bodyPr wrap="none" rtlCol="0">
            <a:spAutoFit/>
          </a:bodyPr>
          <a:lstStyle/>
          <a:p>
            <a:pPr algn="ctr"/>
            <a:r>
              <a:rPr lang="en-GB" sz="1200" dirty="0"/>
              <a:t>IT PROD CT ML Platforms</a:t>
            </a:r>
          </a:p>
        </p:txBody>
      </p:sp>
      <p:sp>
        <p:nvSpPr>
          <p:cNvPr id="95" name="Arrow: Down 94">
            <a:extLst>
              <a:ext uri="{FF2B5EF4-FFF2-40B4-BE49-F238E27FC236}">
                <a16:creationId xmlns:a16="http://schemas.microsoft.com/office/drawing/2014/main" id="{7138947B-58CE-FBD3-08C2-C930D9ED8277}"/>
              </a:ext>
            </a:extLst>
          </p:cNvPr>
          <p:cNvSpPr/>
          <p:nvPr/>
        </p:nvSpPr>
        <p:spPr>
          <a:xfrm>
            <a:off x="5170181" y="4970407"/>
            <a:ext cx="149900" cy="416405"/>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97" name="Arrow: Down 96">
            <a:extLst>
              <a:ext uri="{FF2B5EF4-FFF2-40B4-BE49-F238E27FC236}">
                <a16:creationId xmlns:a16="http://schemas.microsoft.com/office/drawing/2014/main" id="{E0B48755-4D3A-C24E-0BD0-7C34020288E3}"/>
              </a:ext>
            </a:extLst>
          </p:cNvPr>
          <p:cNvSpPr/>
          <p:nvPr/>
        </p:nvSpPr>
        <p:spPr>
          <a:xfrm rot="3248993">
            <a:off x="3766329" y="3973754"/>
            <a:ext cx="108403" cy="1885104"/>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99" name="Arrow: Down 98">
            <a:extLst>
              <a:ext uri="{FF2B5EF4-FFF2-40B4-BE49-F238E27FC236}">
                <a16:creationId xmlns:a16="http://schemas.microsoft.com/office/drawing/2014/main" id="{E0A0B85E-079D-DF19-4252-1800A96E17D3}"/>
              </a:ext>
            </a:extLst>
          </p:cNvPr>
          <p:cNvSpPr/>
          <p:nvPr/>
        </p:nvSpPr>
        <p:spPr>
          <a:xfrm rot="16200000">
            <a:off x="3657838" y="352841"/>
            <a:ext cx="97137" cy="1227792"/>
          </a:xfrm>
          <a:prstGeom prst="down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1">
                  <a:lumMod val="40000"/>
                  <a:lumOff val="60000"/>
                </a:schemeClr>
              </a:solidFill>
            </a:endParaRPr>
          </a:p>
        </p:txBody>
      </p:sp>
      <p:sp>
        <p:nvSpPr>
          <p:cNvPr id="101" name="Arrow: U-Turn 100">
            <a:extLst>
              <a:ext uri="{FF2B5EF4-FFF2-40B4-BE49-F238E27FC236}">
                <a16:creationId xmlns:a16="http://schemas.microsoft.com/office/drawing/2014/main" id="{2866BEFB-125F-AAFD-6879-915A3FC7C262}"/>
              </a:ext>
            </a:extLst>
          </p:cNvPr>
          <p:cNvSpPr/>
          <p:nvPr/>
        </p:nvSpPr>
        <p:spPr>
          <a:xfrm rot="16200000" flipV="1">
            <a:off x="4346708" y="3683597"/>
            <a:ext cx="4054398" cy="626409"/>
          </a:xfrm>
          <a:prstGeom prst="uturnArrow">
            <a:avLst>
              <a:gd name="adj1" fmla="val 7430"/>
              <a:gd name="adj2" fmla="val 5966"/>
              <a:gd name="adj3" fmla="val 12075"/>
              <a:gd name="adj4" fmla="val 14935"/>
              <a:gd name="adj5" fmla="val 960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02" name="TextBox 101">
            <a:extLst>
              <a:ext uri="{FF2B5EF4-FFF2-40B4-BE49-F238E27FC236}">
                <a16:creationId xmlns:a16="http://schemas.microsoft.com/office/drawing/2014/main" id="{166F4B84-2EC9-B36C-C9CD-444853CE6AFD}"/>
              </a:ext>
            </a:extLst>
          </p:cNvPr>
          <p:cNvSpPr txBox="1"/>
          <p:nvPr/>
        </p:nvSpPr>
        <p:spPr>
          <a:xfrm>
            <a:off x="4404925" y="6348596"/>
            <a:ext cx="1668726" cy="276999"/>
          </a:xfrm>
          <a:prstGeom prst="rect">
            <a:avLst/>
          </a:prstGeom>
          <a:noFill/>
        </p:spPr>
        <p:txBody>
          <a:bodyPr wrap="none" rtlCol="0">
            <a:spAutoFit/>
          </a:bodyPr>
          <a:lstStyle/>
          <a:p>
            <a:pPr algn="ctr"/>
            <a:r>
              <a:rPr lang="en-GB" sz="1200" dirty="0"/>
              <a:t>IT PROD ML Platforms</a:t>
            </a:r>
          </a:p>
        </p:txBody>
      </p:sp>
      <p:sp>
        <p:nvSpPr>
          <p:cNvPr id="109" name="Arrow: U-Turn 108">
            <a:extLst>
              <a:ext uri="{FF2B5EF4-FFF2-40B4-BE49-F238E27FC236}">
                <a16:creationId xmlns:a16="http://schemas.microsoft.com/office/drawing/2014/main" id="{B7404564-571A-D208-56F1-C01666CC66A9}"/>
              </a:ext>
            </a:extLst>
          </p:cNvPr>
          <p:cNvSpPr/>
          <p:nvPr/>
        </p:nvSpPr>
        <p:spPr>
          <a:xfrm flipV="1">
            <a:off x="2014025" y="4034383"/>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10" name="Arrow: U-Turn 109">
            <a:extLst>
              <a:ext uri="{FF2B5EF4-FFF2-40B4-BE49-F238E27FC236}">
                <a16:creationId xmlns:a16="http://schemas.microsoft.com/office/drawing/2014/main" id="{080E09C1-618F-D699-DB5F-EB51A79EB493}"/>
              </a:ext>
            </a:extLst>
          </p:cNvPr>
          <p:cNvSpPr/>
          <p:nvPr/>
        </p:nvSpPr>
        <p:spPr>
          <a:xfrm flipV="1">
            <a:off x="5045951" y="4035145"/>
            <a:ext cx="650920" cy="341439"/>
          </a:xfrm>
          <a:prstGeom prst="uturnArrow">
            <a:avLst>
              <a:gd name="adj1" fmla="val 14094"/>
              <a:gd name="adj2" fmla="val 17288"/>
              <a:gd name="adj3" fmla="val 24230"/>
              <a:gd name="adj4" fmla="val 14935"/>
              <a:gd name="adj5" fmla="val 952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grpSp>
        <p:nvGrpSpPr>
          <p:cNvPr id="139" name="Group 138">
            <a:extLst>
              <a:ext uri="{FF2B5EF4-FFF2-40B4-BE49-F238E27FC236}">
                <a16:creationId xmlns:a16="http://schemas.microsoft.com/office/drawing/2014/main" id="{E1C28264-69AB-2213-854F-FC420D768ED7}"/>
              </a:ext>
            </a:extLst>
          </p:cNvPr>
          <p:cNvGrpSpPr/>
          <p:nvPr/>
        </p:nvGrpSpPr>
        <p:grpSpPr>
          <a:xfrm>
            <a:off x="2979243" y="5486850"/>
            <a:ext cx="627095" cy="897478"/>
            <a:chOff x="4181469" y="5744254"/>
            <a:chExt cx="627095" cy="897478"/>
          </a:xfrm>
        </p:grpSpPr>
        <p:pic>
          <p:nvPicPr>
            <p:cNvPr id="136" name="Picture 135">
              <a:extLst>
                <a:ext uri="{FF2B5EF4-FFF2-40B4-BE49-F238E27FC236}">
                  <a16:creationId xmlns:a16="http://schemas.microsoft.com/office/drawing/2014/main" id="{87B08426-34AF-514D-83EC-4BE724F1DFB2}"/>
                </a:ext>
              </a:extLst>
            </p:cNvPr>
            <p:cNvPicPr>
              <a:picLocks noChangeAspect="1"/>
            </p:cNvPicPr>
            <p:nvPr/>
          </p:nvPicPr>
          <p:blipFill>
            <a:blip r:embed="rId9"/>
            <a:stretch>
              <a:fillRect/>
            </a:stretch>
          </p:blipFill>
          <p:spPr>
            <a:xfrm>
              <a:off x="4216334" y="5744254"/>
              <a:ext cx="533454" cy="694108"/>
            </a:xfrm>
            <a:prstGeom prst="rect">
              <a:avLst/>
            </a:prstGeom>
          </p:spPr>
        </p:pic>
        <p:sp>
          <p:nvSpPr>
            <p:cNvPr id="137" name="TextBox 136">
              <a:extLst>
                <a:ext uri="{FF2B5EF4-FFF2-40B4-BE49-F238E27FC236}">
                  <a16:creationId xmlns:a16="http://schemas.microsoft.com/office/drawing/2014/main" id="{13662CD7-58CE-8AA5-002D-67AEAEC0BFCF}"/>
                </a:ext>
              </a:extLst>
            </p:cNvPr>
            <p:cNvSpPr txBox="1"/>
            <p:nvPr/>
          </p:nvSpPr>
          <p:spPr>
            <a:xfrm>
              <a:off x="4181469" y="6364733"/>
              <a:ext cx="627095" cy="276999"/>
            </a:xfrm>
            <a:prstGeom prst="rect">
              <a:avLst/>
            </a:prstGeom>
            <a:noFill/>
          </p:spPr>
          <p:txBody>
            <a:bodyPr wrap="none" rtlCol="0">
              <a:spAutoFit/>
            </a:bodyPr>
            <a:lstStyle/>
            <a:p>
              <a:r>
                <a:rPr lang="de-CH" sz="1200" dirty="0"/>
                <a:t>MRMC</a:t>
              </a:r>
            </a:p>
          </p:txBody>
        </p:sp>
      </p:grpSp>
      <p:grpSp>
        <p:nvGrpSpPr>
          <p:cNvPr id="140" name="Group 139">
            <a:extLst>
              <a:ext uri="{FF2B5EF4-FFF2-40B4-BE49-F238E27FC236}">
                <a16:creationId xmlns:a16="http://schemas.microsoft.com/office/drawing/2014/main" id="{B53A7136-789D-F9AD-31B0-9916B5D00326}"/>
              </a:ext>
            </a:extLst>
          </p:cNvPr>
          <p:cNvGrpSpPr/>
          <p:nvPr/>
        </p:nvGrpSpPr>
        <p:grpSpPr>
          <a:xfrm>
            <a:off x="631941" y="5088347"/>
            <a:ext cx="1018997" cy="936108"/>
            <a:chOff x="5799118" y="5582996"/>
            <a:chExt cx="1018997" cy="936108"/>
          </a:xfrm>
        </p:grpSpPr>
        <p:pic>
          <p:nvPicPr>
            <p:cNvPr id="141" name="Picture 140">
              <a:extLst>
                <a:ext uri="{FF2B5EF4-FFF2-40B4-BE49-F238E27FC236}">
                  <a16:creationId xmlns:a16="http://schemas.microsoft.com/office/drawing/2014/main" id="{3C14D46E-6CFC-0958-7441-8222F1B0BB8D}"/>
                </a:ext>
              </a:extLst>
            </p:cNvPr>
            <p:cNvPicPr>
              <a:picLocks noChangeAspect="1"/>
            </p:cNvPicPr>
            <p:nvPr/>
          </p:nvPicPr>
          <p:blipFill>
            <a:blip r:embed="rId6"/>
            <a:stretch>
              <a:fillRect/>
            </a:stretch>
          </p:blipFill>
          <p:spPr>
            <a:xfrm>
              <a:off x="6105421" y="5582996"/>
              <a:ext cx="516230" cy="691967"/>
            </a:xfrm>
            <a:prstGeom prst="rect">
              <a:avLst/>
            </a:prstGeom>
          </p:spPr>
        </p:pic>
        <p:sp>
          <p:nvSpPr>
            <p:cNvPr id="142" name="TextBox 141">
              <a:extLst>
                <a:ext uri="{FF2B5EF4-FFF2-40B4-BE49-F238E27FC236}">
                  <a16:creationId xmlns:a16="http://schemas.microsoft.com/office/drawing/2014/main" id="{DF670AC2-184A-DA95-8A24-9A76E7232259}"/>
                </a:ext>
              </a:extLst>
            </p:cNvPr>
            <p:cNvSpPr txBox="1"/>
            <p:nvPr/>
          </p:nvSpPr>
          <p:spPr>
            <a:xfrm>
              <a:off x="5799118" y="6242105"/>
              <a:ext cx="1018997" cy="276999"/>
            </a:xfrm>
            <a:prstGeom prst="rect">
              <a:avLst/>
            </a:prstGeom>
            <a:noFill/>
          </p:spPr>
          <p:txBody>
            <a:bodyPr wrap="none" rtlCol="0">
              <a:spAutoFit/>
            </a:bodyPr>
            <a:lstStyle/>
            <a:p>
              <a:r>
                <a:rPr lang="de-CH" sz="1200" dirty="0"/>
                <a:t>ML-Engineer</a:t>
              </a:r>
            </a:p>
          </p:txBody>
        </p:sp>
      </p:grpSp>
      <p:sp>
        <p:nvSpPr>
          <p:cNvPr id="60" name="Arrow: Left 59">
            <a:extLst>
              <a:ext uri="{FF2B5EF4-FFF2-40B4-BE49-F238E27FC236}">
                <a16:creationId xmlns:a16="http://schemas.microsoft.com/office/drawing/2014/main" id="{E4706681-86EC-CA24-76DD-717A55A669BB}"/>
              </a:ext>
            </a:extLst>
          </p:cNvPr>
          <p:cNvSpPr/>
          <p:nvPr/>
        </p:nvSpPr>
        <p:spPr>
          <a:xfrm rot="8808413">
            <a:off x="1178024" y="2611733"/>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1" name="Group 60">
            <a:extLst>
              <a:ext uri="{FF2B5EF4-FFF2-40B4-BE49-F238E27FC236}">
                <a16:creationId xmlns:a16="http://schemas.microsoft.com/office/drawing/2014/main" id="{24995174-329F-AFC0-B6BD-A6F43C0A4283}"/>
              </a:ext>
            </a:extLst>
          </p:cNvPr>
          <p:cNvGrpSpPr/>
          <p:nvPr/>
        </p:nvGrpSpPr>
        <p:grpSpPr>
          <a:xfrm>
            <a:off x="364806" y="2633845"/>
            <a:ext cx="841063" cy="771496"/>
            <a:chOff x="3632494" y="5780606"/>
            <a:chExt cx="841063" cy="771496"/>
          </a:xfrm>
        </p:grpSpPr>
        <p:sp>
          <p:nvSpPr>
            <p:cNvPr id="62" name="TextBox 61">
              <a:extLst>
                <a:ext uri="{FF2B5EF4-FFF2-40B4-BE49-F238E27FC236}">
                  <a16:creationId xmlns:a16="http://schemas.microsoft.com/office/drawing/2014/main" id="{3067EEE6-E06A-18B5-42E6-AE5F2EF96142}"/>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63" name="Picture 62">
              <a:extLst>
                <a:ext uri="{FF2B5EF4-FFF2-40B4-BE49-F238E27FC236}">
                  <a16:creationId xmlns:a16="http://schemas.microsoft.com/office/drawing/2014/main" id="{DE75B174-A1A0-0A89-CC97-1C01B1D6477E}"/>
                </a:ext>
              </a:extLst>
            </p:cNvPr>
            <p:cNvPicPr>
              <a:picLocks noChangeAspect="1"/>
            </p:cNvPicPr>
            <p:nvPr/>
          </p:nvPicPr>
          <p:blipFill>
            <a:blip r:embed="rId10"/>
            <a:stretch>
              <a:fillRect/>
            </a:stretch>
          </p:blipFill>
          <p:spPr>
            <a:xfrm>
              <a:off x="3857050" y="5780606"/>
              <a:ext cx="568754" cy="552596"/>
            </a:xfrm>
            <a:prstGeom prst="rect">
              <a:avLst/>
            </a:prstGeom>
          </p:spPr>
        </p:pic>
      </p:grpSp>
      <p:sp>
        <p:nvSpPr>
          <p:cNvPr id="64" name="Arrow: Left 63">
            <a:extLst>
              <a:ext uri="{FF2B5EF4-FFF2-40B4-BE49-F238E27FC236}">
                <a16:creationId xmlns:a16="http://schemas.microsoft.com/office/drawing/2014/main" id="{83EF9031-1D20-CF46-D1E1-BA8C10D80F2A}"/>
              </a:ext>
            </a:extLst>
          </p:cNvPr>
          <p:cNvSpPr/>
          <p:nvPr/>
        </p:nvSpPr>
        <p:spPr>
          <a:xfrm rot="8808413">
            <a:off x="1233480" y="6096511"/>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5" name="Group 64">
            <a:extLst>
              <a:ext uri="{FF2B5EF4-FFF2-40B4-BE49-F238E27FC236}">
                <a16:creationId xmlns:a16="http://schemas.microsoft.com/office/drawing/2014/main" id="{11CAF92D-E833-1B13-9398-19BC7539E6D3}"/>
              </a:ext>
            </a:extLst>
          </p:cNvPr>
          <p:cNvGrpSpPr/>
          <p:nvPr/>
        </p:nvGrpSpPr>
        <p:grpSpPr>
          <a:xfrm>
            <a:off x="426181" y="6020839"/>
            <a:ext cx="1147173" cy="837161"/>
            <a:chOff x="3620547" y="5878343"/>
            <a:chExt cx="1147173" cy="837161"/>
          </a:xfrm>
        </p:grpSpPr>
        <p:sp>
          <p:nvSpPr>
            <p:cNvPr id="66" name="TextBox 65">
              <a:extLst>
                <a:ext uri="{FF2B5EF4-FFF2-40B4-BE49-F238E27FC236}">
                  <a16:creationId xmlns:a16="http://schemas.microsoft.com/office/drawing/2014/main" id="{292E87F5-0081-18C8-1BF0-685F468B3C01}"/>
                </a:ext>
              </a:extLst>
            </p:cNvPr>
            <p:cNvSpPr txBox="1"/>
            <p:nvPr/>
          </p:nvSpPr>
          <p:spPr>
            <a:xfrm>
              <a:off x="3620547" y="6438505"/>
              <a:ext cx="1147173" cy="276999"/>
            </a:xfrm>
            <a:prstGeom prst="rect">
              <a:avLst/>
            </a:prstGeom>
            <a:noFill/>
          </p:spPr>
          <p:txBody>
            <a:bodyPr wrap="none" rtlCol="0">
              <a:spAutoFit/>
            </a:bodyPr>
            <a:lstStyle/>
            <a:p>
              <a:pPr algn="ctr"/>
              <a:r>
                <a:rPr lang="en-GB" sz="1200" dirty="0"/>
                <a:t>UAT/Prod Data</a:t>
              </a:r>
            </a:p>
          </p:txBody>
        </p:sp>
        <p:pic>
          <p:nvPicPr>
            <p:cNvPr id="67" name="Picture 66">
              <a:extLst>
                <a:ext uri="{FF2B5EF4-FFF2-40B4-BE49-F238E27FC236}">
                  <a16:creationId xmlns:a16="http://schemas.microsoft.com/office/drawing/2014/main" id="{DA2325F9-4448-A7E2-695B-CCDA6558014E}"/>
                </a:ext>
              </a:extLst>
            </p:cNvPr>
            <p:cNvPicPr>
              <a:picLocks noChangeAspect="1"/>
            </p:cNvPicPr>
            <p:nvPr/>
          </p:nvPicPr>
          <p:blipFill>
            <a:blip r:embed="rId10"/>
            <a:stretch>
              <a:fillRect/>
            </a:stretch>
          </p:blipFill>
          <p:spPr>
            <a:xfrm>
              <a:off x="3869963" y="5878343"/>
              <a:ext cx="568754" cy="552596"/>
            </a:xfrm>
            <a:prstGeom prst="rect">
              <a:avLst/>
            </a:prstGeom>
          </p:spPr>
        </p:pic>
      </p:grpSp>
      <p:sp>
        <p:nvSpPr>
          <p:cNvPr id="69" name="Arrow: Left 68">
            <a:extLst>
              <a:ext uri="{FF2B5EF4-FFF2-40B4-BE49-F238E27FC236}">
                <a16:creationId xmlns:a16="http://schemas.microsoft.com/office/drawing/2014/main" id="{A3E6B7BE-DA86-1895-9F17-CE89595530A5}"/>
              </a:ext>
            </a:extLst>
          </p:cNvPr>
          <p:cNvSpPr/>
          <p:nvPr/>
        </p:nvSpPr>
        <p:spPr>
          <a:xfrm rot="8808413">
            <a:off x="4081946" y="2551730"/>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1" name="Group 70">
            <a:extLst>
              <a:ext uri="{FF2B5EF4-FFF2-40B4-BE49-F238E27FC236}">
                <a16:creationId xmlns:a16="http://schemas.microsoft.com/office/drawing/2014/main" id="{6029958B-59D4-9A41-20A4-C49EE274AB63}"/>
              </a:ext>
            </a:extLst>
          </p:cNvPr>
          <p:cNvGrpSpPr/>
          <p:nvPr/>
        </p:nvGrpSpPr>
        <p:grpSpPr>
          <a:xfrm>
            <a:off x="3142169" y="2568411"/>
            <a:ext cx="841063" cy="771496"/>
            <a:chOff x="3632494" y="5780606"/>
            <a:chExt cx="841063" cy="771496"/>
          </a:xfrm>
        </p:grpSpPr>
        <p:sp>
          <p:nvSpPr>
            <p:cNvPr id="73" name="TextBox 72">
              <a:extLst>
                <a:ext uri="{FF2B5EF4-FFF2-40B4-BE49-F238E27FC236}">
                  <a16:creationId xmlns:a16="http://schemas.microsoft.com/office/drawing/2014/main" id="{9207FD56-6B69-E58D-7A1D-21D5BD8F8AB3}"/>
                </a:ext>
              </a:extLst>
            </p:cNvPr>
            <p:cNvSpPr txBox="1"/>
            <p:nvPr/>
          </p:nvSpPr>
          <p:spPr>
            <a:xfrm>
              <a:off x="3632494" y="6275103"/>
              <a:ext cx="841063" cy="276999"/>
            </a:xfrm>
            <a:prstGeom prst="rect">
              <a:avLst/>
            </a:prstGeom>
            <a:noFill/>
          </p:spPr>
          <p:txBody>
            <a:bodyPr wrap="none" rtlCol="0">
              <a:spAutoFit/>
            </a:bodyPr>
            <a:lstStyle/>
            <a:p>
              <a:pPr algn="ctr"/>
              <a:r>
                <a:rPr lang="en-GB" sz="1200" dirty="0"/>
                <a:t>Prod Data</a:t>
              </a:r>
            </a:p>
          </p:txBody>
        </p:sp>
        <p:pic>
          <p:nvPicPr>
            <p:cNvPr id="74" name="Picture 73">
              <a:extLst>
                <a:ext uri="{FF2B5EF4-FFF2-40B4-BE49-F238E27FC236}">
                  <a16:creationId xmlns:a16="http://schemas.microsoft.com/office/drawing/2014/main" id="{72453872-161E-38B1-E248-F2461C82F02C}"/>
                </a:ext>
              </a:extLst>
            </p:cNvPr>
            <p:cNvPicPr>
              <a:picLocks noChangeAspect="1"/>
            </p:cNvPicPr>
            <p:nvPr/>
          </p:nvPicPr>
          <p:blipFill>
            <a:blip r:embed="rId10"/>
            <a:stretch>
              <a:fillRect/>
            </a:stretch>
          </p:blipFill>
          <p:spPr>
            <a:xfrm>
              <a:off x="3857050" y="5780606"/>
              <a:ext cx="568754" cy="552596"/>
            </a:xfrm>
            <a:prstGeom prst="rect">
              <a:avLst/>
            </a:prstGeom>
          </p:spPr>
        </p:pic>
      </p:grpSp>
      <p:grpSp>
        <p:nvGrpSpPr>
          <p:cNvPr id="86" name="Group 85">
            <a:extLst>
              <a:ext uri="{FF2B5EF4-FFF2-40B4-BE49-F238E27FC236}">
                <a16:creationId xmlns:a16="http://schemas.microsoft.com/office/drawing/2014/main" id="{746626EE-68AE-9AE7-5550-7F1F5F62AD1E}"/>
              </a:ext>
            </a:extLst>
          </p:cNvPr>
          <p:cNvGrpSpPr/>
          <p:nvPr/>
        </p:nvGrpSpPr>
        <p:grpSpPr>
          <a:xfrm>
            <a:off x="3514947" y="6069204"/>
            <a:ext cx="841063" cy="761008"/>
            <a:chOff x="3705264" y="5780606"/>
            <a:chExt cx="841063" cy="761008"/>
          </a:xfrm>
        </p:grpSpPr>
        <p:sp>
          <p:nvSpPr>
            <p:cNvPr id="89" name="TextBox 88">
              <a:extLst>
                <a:ext uri="{FF2B5EF4-FFF2-40B4-BE49-F238E27FC236}">
                  <a16:creationId xmlns:a16="http://schemas.microsoft.com/office/drawing/2014/main" id="{E24D7C5C-729D-D8D9-359A-D8EC1C847E09}"/>
                </a:ext>
              </a:extLst>
            </p:cNvPr>
            <p:cNvSpPr txBox="1"/>
            <p:nvPr/>
          </p:nvSpPr>
          <p:spPr>
            <a:xfrm>
              <a:off x="3705264" y="6264615"/>
              <a:ext cx="841063" cy="276999"/>
            </a:xfrm>
            <a:prstGeom prst="rect">
              <a:avLst/>
            </a:prstGeom>
            <a:noFill/>
          </p:spPr>
          <p:txBody>
            <a:bodyPr wrap="none" rtlCol="0">
              <a:spAutoFit/>
            </a:bodyPr>
            <a:lstStyle/>
            <a:p>
              <a:pPr algn="ctr"/>
              <a:r>
                <a:rPr lang="en-GB" sz="1200" dirty="0"/>
                <a:t>Prod Data</a:t>
              </a:r>
            </a:p>
          </p:txBody>
        </p:sp>
        <p:pic>
          <p:nvPicPr>
            <p:cNvPr id="90" name="Picture 89">
              <a:extLst>
                <a:ext uri="{FF2B5EF4-FFF2-40B4-BE49-F238E27FC236}">
                  <a16:creationId xmlns:a16="http://schemas.microsoft.com/office/drawing/2014/main" id="{89EF4183-85E3-D834-CBAC-7890BC5BBBA9}"/>
                </a:ext>
              </a:extLst>
            </p:cNvPr>
            <p:cNvPicPr>
              <a:picLocks noChangeAspect="1"/>
            </p:cNvPicPr>
            <p:nvPr/>
          </p:nvPicPr>
          <p:blipFill>
            <a:blip r:embed="rId10"/>
            <a:stretch>
              <a:fillRect/>
            </a:stretch>
          </p:blipFill>
          <p:spPr>
            <a:xfrm>
              <a:off x="3857050" y="5780606"/>
              <a:ext cx="568754" cy="552596"/>
            </a:xfrm>
            <a:prstGeom prst="rect">
              <a:avLst/>
            </a:prstGeom>
          </p:spPr>
        </p:pic>
      </p:grpSp>
      <p:sp>
        <p:nvSpPr>
          <p:cNvPr id="76" name="Arrow: Left 75">
            <a:extLst>
              <a:ext uri="{FF2B5EF4-FFF2-40B4-BE49-F238E27FC236}">
                <a16:creationId xmlns:a16="http://schemas.microsoft.com/office/drawing/2014/main" id="{4CB503CD-EBA5-43B5-B247-F4210B9C15A8}"/>
              </a:ext>
            </a:extLst>
          </p:cNvPr>
          <p:cNvSpPr/>
          <p:nvPr/>
        </p:nvSpPr>
        <p:spPr>
          <a:xfrm rot="8808413">
            <a:off x="4242930" y="6045726"/>
            <a:ext cx="355124" cy="155270"/>
          </a:xfrm>
          <a:prstGeom prst="left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TextBox 16">
            <a:extLst>
              <a:ext uri="{FF2B5EF4-FFF2-40B4-BE49-F238E27FC236}">
                <a16:creationId xmlns:a16="http://schemas.microsoft.com/office/drawing/2014/main" id="{F7086972-F75C-D7E2-1FA7-F7BF4052D072}"/>
              </a:ext>
            </a:extLst>
          </p:cNvPr>
          <p:cNvSpPr txBox="1"/>
          <p:nvPr/>
        </p:nvSpPr>
        <p:spPr>
          <a:xfrm>
            <a:off x="6687112" y="538321"/>
            <a:ext cx="5439059" cy="5016758"/>
          </a:xfrm>
          <a:prstGeom prst="rect">
            <a:avLst/>
          </a:prstGeom>
          <a:noFill/>
        </p:spPr>
        <p:txBody>
          <a:bodyPr wrap="square" rtlCol="0">
            <a:spAutoFit/>
          </a:bodyPr>
          <a:lstStyle/>
          <a:p>
            <a:pPr>
              <a:spcBef>
                <a:spcPts val="200"/>
              </a:spcBef>
            </a:pPr>
            <a:r>
              <a:rPr lang="en-GB" sz="1200" dirty="0">
                <a:solidFill>
                  <a:schemeClr val="tx2">
                    <a:lumMod val="75000"/>
                    <a:lumOff val="25000"/>
                  </a:schemeClr>
                </a:solidFill>
              </a:rPr>
              <a:t>Option 2: Diverse choice of ML Platform for ML CT, CD and CM. Deploy MLBOM Tracking agent to </a:t>
            </a:r>
            <a:r>
              <a:rPr lang="en-GB" sz="1200" dirty="0" err="1">
                <a:solidFill>
                  <a:schemeClr val="tx2">
                    <a:lumMod val="75000"/>
                    <a:lumOff val="25000"/>
                  </a:schemeClr>
                </a:solidFill>
              </a:rPr>
              <a:t>garther</a:t>
            </a:r>
            <a:r>
              <a:rPr lang="en-GB" sz="1200" dirty="0">
                <a:solidFill>
                  <a:schemeClr val="tx2">
                    <a:lumMod val="75000"/>
                    <a:lumOff val="25000"/>
                  </a:schemeClr>
                </a:solidFill>
              </a:rPr>
              <a:t> MLBOM including the ML lifecycle information to build UBS’s </a:t>
            </a:r>
            <a:r>
              <a:rPr lang="en-GB" sz="1200" dirty="0" err="1">
                <a:solidFill>
                  <a:schemeClr val="tx2">
                    <a:lumMod val="75000"/>
                    <a:lumOff val="25000"/>
                  </a:schemeClr>
                </a:solidFill>
              </a:rPr>
              <a:t>bankwide</a:t>
            </a:r>
            <a:r>
              <a:rPr lang="en-GB" sz="1200" dirty="0">
                <a:solidFill>
                  <a:schemeClr val="tx2">
                    <a:lumMod val="75000"/>
                    <a:lumOff val="25000"/>
                  </a:schemeClr>
                </a:solidFill>
              </a:rPr>
              <a:t> Model Lifecycle Tracking and MLBOM Lineage Governance Tool</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Protect AI is the industry leading MLSecOps company, and its RADAR product offers complete observability of “tamper-proof” ML Bill of Materials (MLBOM) for comprehensive list of components and dependencies of your ML model. The information is extracted by deploying RADAR agent through the lifecycle of ML model at different ML platform for CT and CM, and GitLab for CI and CD. </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A UBS in-house built MDLC lifecycle Tracking application can be built on top of the PROTECT AI gathered MLBOMs. As ML lifecycle stages is a key MLBOM for Protect RADAR to track. </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GCTO Big Data team, RiskLab and GCRG Model methodology has done a PoC on UBS MDLC lifecycle application during the 2023 Hackathon to support the ML model lifecycle tracking from diverse range of ML Training and Inference platform. This PoC could be leverage PROTECT AI RADAT framework to also offer additional observability of ML Model Bill of Materials information. </a:t>
            </a:r>
          </a:p>
          <a:p>
            <a:pPr>
              <a:spcBef>
                <a:spcPts val="200"/>
              </a:spcBef>
            </a:pPr>
            <a:endParaRPr lang="en-GB" sz="1200" dirty="0">
              <a:solidFill>
                <a:schemeClr val="tx2">
                  <a:lumMod val="75000"/>
                  <a:lumOff val="25000"/>
                </a:schemeClr>
              </a:solidFill>
            </a:endParaRPr>
          </a:p>
          <a:p>
            <a:pPr>
              <a:spcBef>
                <a:spcPts val="200"/>
              </a:spcBef>
            </a:pPr>
            <a:r>
              <a:rPr lang="en-GB" sz="1200" dirty="0">
                <a:solidFill>
                  <a:schemeClr val="tx2">
                    <a:lumMod val="75000"/>
                    <a:lumOff val="25000"/>
                  </a:schemeClr>
                </a:solidFill>
              </a:rPr>
              <a:t>Advantage of the Option 2: </a:t>
            </a:r>
          </a:p>
          <a:p>
            <a:pPr>
              <a:spcBef>
                <a:spcPts val="200"/>
              </a:spcBef>
            </a:pPr>
            <a:endParaRPr lang="en-GB" sz="1200" dirty="0">
              <a:solidFill>
                <a:schemeClr val="tx2">
                  <a:lumMod val="75000"/>
                  <a:lumOff val="25000"/>
                </a:schemeClr>
              </a:solidFill>
            </a:endParaRPr>
          </a:p>
          <a:p>
            <a:pPr marL="228600" indent="-228600">
              <a:spcBef>
                <a:spcPts val="200"/>
              </a:spcBef>
              <a:buFont typeface="+mj-lt"/>
              <a:buAutoNum type="arabicPeriod"/>
            </a:pPr>
            <a:r>
              <a:rPr lang="en-GB" sz="1200" dirty="0">
                <a:solidFill>
                  <a:schemeClr val="tx2">
                    <a:lumMod val="75000"/>
                    <a:lumOff val="25000"/>
                  </a:schemeClr>
                </a:solidFill>
              </a:rPr>
              <a:t>Quick Time to Market for end of end ML CICDCTCM solution. </a:t>
            </a:r>
          </a:p>
          <a:p>
            <a:pPr marL="228600" indent="-228600">
              <a:spcBef>
                <a:spcPts val="200"/>
              </a:spcBef>
              <a:buFont typeface="+mj-lt"/>
              <a:buAutoNum type="arabicPeriod"/>
            </a:pPr>
            <a:r>
              <a:rPr lang="en-GB" sz="1200" dirty="0">
                <a:solidFill>
                  <a:schemeClr val="tx2">
                    <a:lumMod val="75000"/>
                    <a:lumOff val="25000"/>
                  </a:schemeClr>
                </a:solidFill>
              </a:rPr>
              <a:t>Allowing Diverse range of ML Platform to be supported. </a:t>
            </a:r>
          </a:p>
          <a:p>
            <a:pPr marL="228600" indent="-228600">
              <a:spcBef>
                <a:spcPts val="200"/>
              </a:spcBef>
              <a:buFont typeface="+mj-lt"/>
              <a:buAutoNum type="arabicPeriod"/>
            </a:pPr>
            <a:r>
              <a:rPr lang="en-GB" sz="1200" dirty="0">
                <a:solidFill>
                  <a:schemeClr val="tx2">
                    <a:lumMod val="75000"/>
                    <a:lumOff val="25000"/>
                  </a:schemeClr>
                </a:solidFill>
              </a:rPr>
              <a:t>UBS custom in house lifecycle application with MLBOM tracking. </a:t>
            </a:r>
          </a:p>
        </p:txBody>
      </p:sp>
      <p:cxnSp>
        <p:nvCxnSpPr>
          <p:cNvPr id="32" name="Straight Arrow Connector 31">
            <a:extLst>
              <a:ext uri="{FF2B5EF4-FFF2-40B4-BE49-F238E27FC236}">
                <a16:creationId xmlns:a16="http://schemas.microsoft.com/office/drawing/2014/main" id="{F38F1130-69E8-6BC0-59EB-624EE714F092}"/>
              </a:ext>
            </a:extLst>
          </p:cNvPr>
          <p:cNvCxnSpPr/>
          <p:nvPr/>
        </p:nvCxnSpPr>
        <p:spPr>
          <a:xfrm flipH="1">
            <a:off x="4450600" y="1278493"/>
            <a:ext cx="362425" cy="34575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DA2623E-06BA-99A3-D02D-AF7034B84CEC}"/>
              </a:ext>
            </a:extLst>
          </p:cNvPr>
          <p:cNvCxnSpPr>
            <a:cxnSpLocks/>
          </p:cNvCxnSpPr>
          <p:nvPr/>
        </p:nvCxnSpPr>
        <p:spPr>
          <a:xfrm>
            <a:off x="2723352" y="1302061"/>
            <a:ext cx="344754" cy="314339"/>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B844E61-3A6B-330A-9DFB-D5EB45A5DD57}"/>
              </a:ext>
            </a:extLst>
          </p:cNvPr>
          <p:cNvCxnSpPr>
            <a:cxnSpLocks/>
          </p:cNvCxnSpPr>
          <p:nvPr/>
        </p:nvCxnSpPr>
        <p:spPr>
          <a:xfrm flipV="1">
            <a:off x="2584003" y="1761475"/>
            <a:ext cx="501881" cy="4006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BA896FD-C019-D41F-D229-2B4C2CF4B5B4}"/>
              </a:ext>
            </a:extLst>
          </p:cNvPr>
          <p:cNvCxnSpPr>
            <a:cxnSpLocks/>
          </p:cNvCxnSpPr>
          <p:nvPr/>
        </p:nvCxnSpPr>
        <p:spPr>
          <a:xfrm flipH="1" flipV="1">
            <a:off x="4429444" y="1723435"/>
            <a:ext cx="597625" cy="62100"/>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2AC0E17D-C4E0-8D62-63CA-6A456A08A099}"/>
              </a:ext>
            </a:extLst>
          </p:cNvPr>
          <p:cNvCxnSpPr>
            <a:cxnSpLocks/>
          </p:cNvCxnSpPr>
          <p:nvPr/>
        </p:nvCxnSpPr>
        <p:spPr>
          <a:xfrm flipV="1">
            <a:off x="2790909" y="2223242"/>
            <a:ext cx="501881" cy="1149712"/>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399912D0-51BB-0385-1B28-B5910CD2E7E3}"/>
              </a:ext>
            </a:extLst>
          </p:cNvPr>
          <p:cNvCxnSpPr>
            <a:cxnSpLocks/>
          </p:cNvCxnSpPr>
          <p:nvPr/>
        </p:nvCxnSpPr>
        <p:spPr>
          <a:xfrm flipH="1" flipV="1">
            <a:off x="4351883" y="2159229"/>
            <a:ext cx="437818" cy="1213725"/>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1A670CF-FEF7-5FAE-1F54-2770F4D4A1BC}"/>
              </a:ext>
            </a:extLst>
          </p:cNvPr>
          <p:cNvCxnSpPr>
            <a:cxnSpLocks/>
          </p:cNvCxnSpPr>
          <p:nvPr/>
        </p:nvCxnSpPr>
        <p:spPr>
          <a:xfrm flipH="1" flipV="1">
            <a:off x="4103169" y="2165298"/>
            <a:ext cx="770257" cy="3163206"/>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E7EC43DF-8A34-6A4B-7C51-3A3060384FD8}"/>
              </a:ext>
            </a:extLst>
          </p:cNvPr>
          <p:cNvCxnSpPr>
            <a:cxnSpLocks/>
          </p:cNvCxnSpPr>
          <p:nvPr/>
        </p:nvCxnSpPr>
        <p:spPr>
          <a:xfrm flipV="1">
            <a:off x="2911092" y="2186143"/>
            <a:ext cx="571162" cy="3200669"/>
          </a:xfrm>
          <a:prstGeom prst="straightConnector1">
            <a:avLst/>
          </a:prstGeom>
          <a:ln w="38100">
            <a:solidFill>
              <a:srgbClr val="BEB10E"/>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AF35E3B9-EE63-C9C4-C030-349B10678F59}"/>
              </a:ext>
            </a:extLst>
          </p:cNvPr>
          <p:cNvPicPr>
            <a:picLocks noChangeAspect="1"/>
          </p:cNvPicPr>
          <p:nvPr/>
        </p:nvPicPr>
        <p:blipFill>
          <a:blip r:embed="rId11"/>
          <a:stretch>
            <a:fillRect/>
          </a:stretch>
        </p:blipFill>
        <p:spPr>
          <a:xfrm>
            <a:off x="3115544" y="1228444"/>
            <a:ext cx="1277756" cy="883885"/>
          </a:xfrm>
          <a:prstGeom prst="rect">
            <a:avLst/>
          </a:prstGeom>
        </p:spPr>
      </p:pic>
      <p:pic>
        <p:nvPicPr>
          <p:cNvPr id="23" name="Picture 22">
            <a:extLst>
              <a:ext uri="{FF2B5EF4-FFF2-40B4-BE49-F238E27FC236}">
                <a16:creationId xmlns:a16="http://schemas.microsoft.com/office/drawing/2014/main" id="{8A6453C3-5470-79B8-8B42-E16084A3FEEA}"/>
              </a:ext>
            </a:extLst>
          </p:cNvPr>
          <p:cNvPicPr>
            <a:picLocks noChangeAspect="1"/>
          </p:cNvPicPr>
          <p:nvPr/>
        </p:nvPicPr>
        <p:blipFill>
          <a:blip r:embed="rId12"/>
          <a:stretch>
            <a:fillRect/>
          </a:stretch>
        </p:blipFill>
        <p:spPr>
          <a:xfrm>
            <a:off x="2207167" y="1179922"/>
            <a:ext cx="454621" cy="235286"/>
          </a:xfrm>
          <a:prstGeom prst="rect">
            <a:avLst/>
          </a:prstGeom>
        </p:spPr>
      </p:pic>
      <p:pic>
        <p:nvPicPr>
          <p:cNvPr id="24" name="Picture 23">
            <a:extLst>
              <a:ext uri="{FF2B5EF4-FFF2-40B4-BE49-F238E27FC236}">
                <a16:creationId xmlns:a16="http://schemas.microsoft.com/office/drawing/2014/main" id="{4A45B9E9-C757-C2CC-B1AF-9A0603DC2FA6}"/>
              </a:ext>
            </a:extLst>
          </p:cNvPr>
          <p:cNvPicPr>
            <a:picLocks noChangeAspect="1"/>
          </p:cNvPicPr>
          <p:nvPr/>
        </p:nvPicPr>
        <p:blipFill>
          <a:blip r:embed="rId12"/>
          <a:stretch>
            <a:fillRect/>
          </a:stretch>
        </p:blipFill>
        <p:spPr>
          <a:xfrm>
            <a:off x="4828039" y="1143858"/>
            <a:ext cx="454621" cy="235286"/>
          </a:xfrm>
          <a:prstGeom prst="rect">
            <a:avLst/>
          </a:prstGeom>
        </p:spPr>
      </p:pic>
      <p:pic>
        <p:nvPicPr>
          <p:cNvPr id="25" name="Picture 24">
            <a:extLst>
              <a:ext uri="{FF2B5EF4-FFF2-40B4-BE49-F238E27FC236}">
                <a16:creationId xmlns:a16="http://schemas.microsoft.com/office/drawing/2014/main" id="{E84B4780-5C6B-391C-0D40-8B59C43D10A3}"/>
              </a:ext>
            </a:extLst>
          </p:cNvPr>
          <p:cNvPicPr>
            <a:picLocks noChangeAspect="1"/>
          </p:cNvPicPr>
          <p:nvPr/>
        </p:nvPicPr>
        <p:blipFill>
          <a:blip r:embed="rId12"/>
          <a:stretch>
            <a:fillRect/>
          </a:stretch>
        </p:blipFill>
        <p:spPr>
          <a:xfrm>
            <a:off x="4659395" y="5311958"/>
            <a:ext cx="454621" cy="235286"/>
          </a:xfrm>
          <a:prstGeom prst="rect">
            <a:avLst/>
          </a:prstGeom>
        </p:spPr>
      </p:pic>
      <p:pic>
        <p:nvPicPr>
          <p:cNvPr id="26" name="Picture 25">
            <a:extLst>
              <a:ext uri="{FF2B5EF4-FFF2-40B4-BE49-F238E27FC236}">
                <a16:creationId xmlns:a16="http://schemas.microsoft.com/office/drawing/2014/main" id="{6D854928-E060-BE85-E64A-56A68D9932F5}"/>
              </a:ext>
            </a:extLst>
          </p:cNvPr>
          <p:cNvPicPr>
            <a:picLocks noChangeAspect="1"/>
          </p:cNvPicPr>
          <p:nvPr/>
        </p:nvPicPr>
        <p:blipFill>
          <a:blip r:embed="rId12"/>
          <a:stretch>
            <a:fillRect/>
          </a:stretch>
        </p:blipFill>
        <p:spPr>
          <a:xfrm>
            <a:off x="4732823" y="1758625"/>
            <a:ext cx="454621" cy="235286"/>
          </a:xfrm>
          <a:prstGeom prst="rect">
            <a:avLst/>
          </a:prstGeom>
        </p:spPr>
      </p:pic>
      <p:pic>
        <p:nvPicPr>
          <p:cNvPr id="27" name="Picture 26">
            <a:extLst>
              <a:ext uri="{FF2B5EF4-FFF2-40B4-BE49-F238E27FC236}">
                <a16:creationId xmlns:a16="http://schemas.microsoft.com/office/drawing/2014/main" id="{E07CDB45-CF25-63E2-93A6-373A833A9E4B}"/>
              </a:ext>
            </a:extLst>
          </p:cNvPr>
          <p:cNvPicPr>
            <a:picLocks noChangeAspect="1"/>
          </p:cNvPicPr>
          <p:nvPr/>
        </p:nvPicPr>
        <p:blipFill>
          <a:blip r:embed="rId12"/>
          <a:stretch>
            <a:fillRect/>
          </a:stretch>
        </p:blipFill>
        <p:spPr>
          <a:xfrm>
            <a:off x="2485178" y="3366263"/>
            <a:ext cx="454621" cy="235286"/>
          </a:xfrm>
          <a:prstGeom prst="rect">
            <a:avLst/>
          </a:prstGeom>
        </p:spPr>
      </p:pic>
      <p:pic>
        <p:nvPicPr>
          <p:cNvPr id="31" name="Picture 30">
            <a:extLst>
              <a:ext uri="{FF2B5EF4-FFF2-40B4-BE49-F238E27FC236}">
                <a16:creationId xmlns:a16="http://schemas.microsoft.com/office/drawing/2014/main" id="{2789F5DC-7FDF-BFE3-3D3C-1647648C2B09}"/>
              </a:ext>
            </a:extLst>
          </p:cNvPr>
          <p:cNvPicPr>
            <a:picLocks noChangeAspect="1"/>
          </p:cNvPicPr>
          <p:nvPr/>
        </p:nvPicPr>
        <p:blipFill>
          <a:blip r:embed="rId12"/>
          <a:stretch>
            <a:fillRect/>
          </a:stretch>
        </p:blipFill>
        <p:spPr>
          <a:xfrm>
            <a:off x="4715934" y="3357097"/>
            <a:ext cx="454621" cy="235286"/>
          </a:xfrm>
          <a:prstGeom prst="rect">
            <a:avLst/>
          </a:prstGeom>
        </p:spPr>
      </p:pic>
      <p:pic>
        <p:nvPicPr>
          <p:cNvPr id="34" name="Picture 33">
            <a:extLst>
              <a:ext uri="{FF2B5EF4-FFF2-40B4-BE49-F238E27FC236}">
                <a16:creationId xmlns:a16="http://schemas.microsoft.com/office/drawing/2014/main" id="{9D0B272B-CE3D-9040-A958-A8F6F7998620}"/>
              </a:ext>
            </a:extLst>
          </p:cNvPr>
          <p:cNvPicPr>
            <a:picLocks noChangeAspect="1"/>
          </p:cNvPicPr>
          <p:nvPr/>
        </p:nvPicPr>
        <p:blipFill>
          <a:blip r:embed="rId12"/>
          <a:stretch>
            <a:fillRect/>
          </a:stretch>
        </p:blipFill>
        <p:spPr>
          <a:xfrm>
            <a:off x="2476552" y="5311958"/>
            <a:ext cx="454621" cy="235286"/>
          </a:xfrm>
          <a:prstGeom prst="rect">
            <a:avLst/>
          </a:prstGeom>
        </p:spPr>
      </p:pic>
      <p:pic>
        <p:nvPicPr>
          <p:cNvPr id="36" name="Picture 35">
            <a:extLst>
              <a:ext uri="{FF2B5EF4-FFF2-40B4-BE49-F238E27FC236}">
                <a16:creationId xmlns:a16="http://schemas.microsoft.com/office/drawing/2014/main" id="{FBB38BDA-B5DF-3454-2A89-7478E4A1BBDA}"/>
              </a:ext>
            </a:extLst>
          </p:cNvPr>
          <p:cNvPicPr>
            <a:picLocks noChangeAspect="1"/>
          </p:cNvPicPr>
          <p:nvPr/>
        </p:nvPicPr>
        <p:blipFill>
          <a:blip r:embed="rId12"/>
          <a:stretch>
            <a:fillRect/>
          </a:stretch>
        </p:blipFill>
        <p:spPr>
          <a:xfrm>
            <a:off x="2342627" y="1718642"/>
            <a:ext cx="454621" cy="235286"/>
          </a:xfrm>
          <a:prstGeom prst="rect">
            <a:avLst/>
          </a:prstGeom>
        </p:spPr>
      </p:pic>
    </p:spTree>
    <p:extLst>
      <p:ext uri="{BB962C8B-B14F-4D97-AF65-F5344CB8AC3E}">
        <p14:creationId xmlns:p14="http://schemas.microsoft.com/office/powerpoint/2010/main" val="1352865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3FB9-08AB-2653-C2AD-99B1EB1CA8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ABDBBBE-74D5-0AFA-F443-A343994C35A5}"/>
              </a:ext>
            </a:extLst>
          </p:cNvPr>
          <p:cNvSpPr txBox="1"/>
          <p:nvPr/>
        </p:nvSpPr>
        <p:spPr>
          <a:xfrm>
            <a:off x="245265" y="513690"/>
            <a:ext cx="11486214" cy="679673"/>
          </a:xfrm>
          <a:prstGeom prst="rect">
            <a:avLst/>
          </a:prstGeom>
          <a:noFill/>
        </p:spPr>
        <p:txBody>
          <a:bodyPr wrap="square" rtlCol="0">
            <a:spAutoFit/>
          </a:bodyPr>
          <a:lstStyle/>
          <a:p>
            <a:pPr>
              <a:spcBef>
                <a:spcPts val="200"/>
              </a:spcBef>
            </a:pPr>
            <a:r>
              <a:rPr lang="en-GB" sz="1200" dirty="0">
                <a:solidFill>
                  <a:schemeClr val="tx2">
                    <a:lumMod val="75000"/>
                    <a:lumOff val="25000"/>
                  </a:schemeClr>
                </a:solidFill>
              </a:rPr>
              <a:t>Software Development Lifecycle (SDLC) and Machine Learning Development Lifecycle (MDLC) automation share similar automation process terms; However, their definition may differ slightly, Also, MDLC has additional automation concepts that is specific to ML Model training, selection and monitoring. </a:t>
            </a:r>
          </a:p>
          <a:p>
            <a:pPr>
              <a:spcBef>
                <a:spcPts val="200"/>
              </a:spcBef>
            </a:pPr>
            <a:endParaRPr lang="en-GB" sz="200" dirty="0">
              <a:solidFill>
                <a:schemeClr val="tx2">
                  <a:lumMod val="75000"/>
                  <a:lumOff val="25000"/>
                </a:schemeClr>
              </a:solidFill>
            </a:endParaRPr>
          </a:p>
          <a:p>
            <a:pPr algn="l"/>
            <a:endParaRPr lang="en-GB" sz="1050" b="0" i="0" dirty="0">
              <a:solidFill>
                <a:srgbClr val="0D0D0D"/>
              </a:solidFill>
              <a:effectLst/>
            </a:endParaRPr>
          </a:p>
        </p:txBody>
      </p:sp>
      <p:sp>
        <p:nvSpPr>
          <p:cNvPr id="5" name="TextBox 4">
            <a:extLst>
              <a:ext uri="{FF2B5EF4-FFF2-40B4-BE49-F238E27FC236}">
                <a16:creationId xmlns:a16="http://schemas.microsoft.com/office/drawing/2014/main" id="{FAA6E781-FCA4-5F76-C8F2-206BFE13FA8D}"/>
              </a:ext>
            </a:extLst>
          </p:cNvPr>
          <p:cNvSpPr txBox="1"/>
          <p:nvPr/>
        </p:nvSpPr>
        <p:spPr>
          <a:xfrm>
            <a:off x="333705" y="981191"/>
            <a:ext cx="4745420" cy="3785652"/>
          </a:xfrm>
          <a:prstGeom prst="rect">
            <a:avLst/>
          </a:prstGeom>
          <a:noFill/>
        </p:spPr>
        <p:txBody>
          <a:bodyPr wrap="square" rtlCol="0">
            <a:spAutoFit/>
          </a:bodyPr>
          <a:lstStyle/>
          <a:p>
            <a:pPr>
              <a:spcBef>
                <a:spcPts val="200"/>
              </a:spcBef>
            </a:pPr>
            <a:r>
              <a:rPr lang="en-GB" sz="1000" b="1" dirty="0">
                <a:solidFill>
                  <a:schemeClr val="tx2">
                    <a:lumMod val="75000"/>
                    <a:lumOff val="25000"/>
                  </a:schemeClr>
                </a:solidFill>
              </a:rPr>
              <a:t>Key Concepts in SDLC automation</a:t>
            </a:r>
          </a:p>
          <a:p>
            <a:pPr>
              <a:spcBef>
                <a:spcPts val="600"/>
              </a:spcBef>
            </a:pPr>
            <a:endParaRPr lang="en-GB" sz="1000" dirty="0">
              <a:solidFill>
                <a:schemeClr val="tx2">
                  <a:lumMod val="75000"/>
                  <a:lumOff val="25000"/>
                </a:schemeClr>
              </a:solidFill>
            </a:endParaRPr>
          </a:p>
          <a:p>
            <a:pPr marL="171450" indent="-171450">
              <a:spcBef>
                <a:spcPts val="600"/>
              </a:spcBef>
              <a:buFont typeface="Arial" panose="020B0604020202020204" pitchFamily="34" charset="0"/>
              <a:buChar char="•"/>
            </a:pPr>
            <a:r>
              <a:rPr lang="en-GB" sz="1000" b="1" i="0" dirty="0">
                <a:solidFill>
                  <a:srgbClr val="0D0D0D"/>
                </a:solidFill>
                <a:effectLst/>
              </a:rPr>
              <a:t>Continuous Integration (CI):</a:t>
            </a:r>
            <a:r>
              <a:rPr lang="en-GB" sz="1000" b="1" dirty="0">
                <a:solidFill>
                  <a:schemeClr val="tx2">
                    <a:lumMod val="75000"/>
                    <a:lumOff val="25000"/>
                  </a:schemeClr>
                </a:solidFill>
              </a:rPr>
              <a:t> </a:t>
            </a:r>
            <a:r>
              <a:rPr lang="en-GB" sz="1000" i="0" dirty="0">
                <a:solidFill>
                  <a:srgbClr val="0D0D0D"/>
                </a:solidFill>
                <a:effectLst/>
              </a:rPr>
              <a:t>GitLab provides a built-in CI pipeline configuration that allows users to define stages, jobs, and scripts for automating tasks such </a:t>
            </a:r>
            <a:r>
              <a:rPr lang="en-GB" sz="1000" dirty="0">
                <a:solidFill>
                  <a:srgbClr val="0D0D0D"/>
                </a:solidFill>
                <a:effectLst/>
              </a:rPr>
              <a:t>as compiling code, running tests, and generating artifacts.</a:t>
            </a:r>
          </a:p>
          <a:p>
            <a:pPr marL="171450" indent="-171450">
              <a:spcBef>
                <a:spcPts val="600"/>
              </a:spcBef>
              <a:buFont typeface="Arial" panose="020B0604020202020204" pitchFamily="34" charset="0"/>
              <a:buChar char="•"/>
            </a:pPr>
            <a:r>
              <a:rPr lang="en-GB" sz="1000" b="1" i="0" dirty="0">
                <a:solidFill>
                  <a:srgbClr val="0D0D0D"/>
                </a:solidFill>
                <a:effectLst/>
              </a:rPr>
              <a:t>Continuous Deployment (CD):</a:t>
            </a:r>
            <a:r>
              <a:rPr lang="en-GB" sz="1000" dirty="0">
                <a:solidFill>
                  <a:srgbClr val="0D0D0D"/>
                </a:solidFill>
              </a:rPr>
              <a:t> </a:t>
            </a:r>
            <a:r>
              <a:rPr lang="en-GB" sz="1000" b="0" i="0" dirty="0">
                <a:solidFill>
                  <a:srgbClr val="0D0D0D"/>
                </a:solidFill>
                <a:effectLst/>
              </a:rPr>
              <a:t>GitLab CD supports continuous deployment by automating the process of </a:t>
            </a:r>
            <a:r>
              <a:rPr lang="en-GB" sz="1000" i="0" dirty="0">
                <a:solidFill>
                  <a:srgbClr val="0D0D0D"/>
                </a:solidFill>
                <a:effectLst/>
              </a:rPr>
              <a:t>deploying software applications to various environments, including development, testing, staging, and production.</a:t>
            </a:r>
          </a:p>
          <a:p>
            <a:pPr marL="171450" indent="-171450">
              <a:spcBef>
                <a:spcPts val="600"/>
              </a:spcBef>
              <a:buFont typeface="Arial" panose="020B0604020202020204" pitchFamily="34" charset="0"/>
              <a:buChar char="•"/>
            </a:pPr>
            <a:r>
              <a:rPr lang="en-GB" sz="1000" b="1" i="0" dirty="0">
                <a:solidFill>
                  <a:srgbClr val="0D0D0D"/>
                </a:solidFill>
                <a:effectLst/>
              </a:rPr>
              <a:t>Automated Testing: </a:t>
            </a:r>
            <a:r>
              <a:rPr lang="en-GB" sz="1000" b="0" i="0" dirty="0">
                <a:solidFill>
                  <a:srgbClr val="0D0D0D"/>
                </a:solidFill>
                <a:effectLst/>
              </a:rPr>
              <a:t>Automated testing frameworks such as Selenium (for web Aptos (Body) Aptos (Body) </a:t>
            </a:r>
            <a:r>
              <a:rPr lang="en-GB" sz="1000" i="0" dirty="0">
                <a:solidFill>
                  <a:srgbClr val="0D0D0D"/>
                </a:solidFill>
                <a:effectLst/>
              </a:rPr>
              <a:t>applications), JUnit (for Java), </a:t>
            </a:r>
            <a:r>
              <a:rPr lang="en-GB" sz="1000" i="0" dirty="0" err="1">
                <a:solidFill>
                  <a:srgbClr val="0D0D0D"/>
                </a:solidFill>
                <a:effectLst/>
              </a:rPr>
              <a:t>pytest</a:t>
            </a:r>
            <a:r>
              <a:rPr lang="en-GB" sz="1000" i="0" dirty="0">
                <a:solidFill>
                  <a:srgbClr val="0D0D0D"/>
                </a:solidFill>
                <a:effectLst/>
              </a:rPr>
              <a:t> (for Python) enable automated execution of various types of tests, including unit tests, integration tests, and end-to-end tests on the software code quality.</a:t>
            </a:r>
          </a:p>
          <a:p>
            <a:pPr marL="171450" indent="-171450">
              <a:spcBef>
                <a:spcPts val="600"/>
              </a:spcBef>
              <a:buFont typeface="Arial" panose="020B0604020202020204" pitchFamily="34" charset="0"/>
              <a:buChar char="•"/>
            </a:pPr>
            <a:r>
              <a:rPr lang="en-GB" sz="1000" b="1" i="0" dirty="0">
                <a:solidFill>
                  <a:srgbClr val="0D0D0D"/>
                </a:solidFill>
                <a:effectLst/>
              </a:rPr>
              <a:t>Version Control:</a:t>
            </a:r>
            <a:r>
              <a:rPr lang="en-GB" sz="1000" dirty="0">
                <a:solidFill>
                  <a:srgbClr val="0D0D0D"/>
                </a:solidFill>
              </a:rPr>
              <a:t> </a:t>
            </a:r>
            <a:r>
              <a:rPr lang="en-GB" sz="1000" b="0" i="0" dirty="0">
                <a:solidFill>
                  <a:srgbClr val="0D0D0D"/>
                </a:solidFill>
                <a:effectLst/>
              </a:rPr>
              <a:t>GitLab offers robust version control </a:t>
            </a:r>
            <a:r>
              <a:rPr lang="en-GB" sz="1000" i="0" dirty="0">
                <a:solidFill>
                  <a:srgbClr val="0D0D0D"/>
                </a:solidFill>
                <a:effectLst/>
              </a:rPr>
              <a:t>capabilities with Git repositories on code version management, enabling developers to track changes, collaborate on code, code review, manage branches and merge requests effectively. The software artifacts are versioned and stored in Nexus. </a:t>
            </a:r>
          </a:p>
          <a:p>
            <a:pPr marL="171450" indent="-171450">
              <a:spcBef>
                <a:spcPts val="600"/>
              </a:spcBef>
              <a:buFont typeface="Arial" panose="020B0604020202020204" pitchFamily="34" charset="0"/>
              <a:buChar char="•"/>
            </a:pPr>
            <a:r>
              <a:rPr lang="en-GB" sz="1000" b="1" i="0" dirty="0">
                <a:solidFill>
                  <a:srgbClr val="0D0D0D"/>
                </a:solidFill>
                <a:effectLst/>
              </a:rPr>
              <a:t>Code Quality and Security:</a:t>
            </a:r>
            <a:r>
              <a:rPr lang="en-GB" sz="1000" dirty="0">
                <a:solidFill>
                  <a:srgbClr val="0D0D0D"/>
                </a:solidFill>
              </a:rPr>
              <a:t> </a:t>
            </a:r>
            <a:r>
              <a:rPr lang="en-GB" sz="1000" b="0" i="0" dirty="0">
                <a:solidFill>
                  <a:srgbClr val="0D0D0D"/>
                </a:solidFill>
                <a:effectLst/>
              </a:rPr>
              <a:t>GitLab offers built-in</a:t>
            </a:r>
            <a:r>
              <a:rPr lang="en-GB" sz="1000" b="1" i="0" dirty="0">
                <a:solidFill>
                  <a:srgbClr val="0D0D0D"/>
                </a:solidFill>
                <a:effectLst/>
              </a:rPr>
              <a:t> </a:t>
            </a:r>
            <a:r>
              <a:rPr lang="en-GB" sz="1000" i="0" dirty="0">
                <a:solidFill>
                  <a:srgbClr val="0D0D0D"/>
                </a:solidFill>
                <a:effectLst/>
              </a:rPr>
              <a:t>code quality and security scanning capabilities on software code, such as code quality report, SAST, DAST and dependency scanning that help automate the identification and remediation of code issues.</a:t>
            </a:r>
          </a:p>
          <a:p>
            <a:endParaRPr lang="LID4096" sz="1000" dirty="0"/>
          </a:p>
        </p:txBody>
      </p:sp>
      <p:sp>
        <p:nvSpPr>
          <p:cNvPr id="6" name="TextBox 5">
            <a:extLst>
              <a:ext uri="{FF2B5EF4-FFF2-40B4-BE49-F238E27FC236}">
                <a16:creationId xmlns:a16="http://schemas.microsoft.com/office/drawing/2014/main" id="{A83D2FA6-9BE9-ED8A-895A-F8265F8E9AFC}"/>
              </a:ext>
            </a:extLst>
          </p:cNvPr>
          <p:cNvSpPr txBox="1"/>
          <p:nvPr/>
        </p:nvSpPr>
        <p:spPr>
          <a:xfrm>
            <a:off x="5167564" y="1005914"/>
            <a:ext cx="6779171" cy="6042680"/>
          </a:xfrm>
          <a:prstGeom prst="rect">
            <a:avLst/>
          </a:prstGeom>
          <a:noFill/>
        </p:spPr>
        <p:txBody>
          <a:bodyPr wrap="square" rtlCol="0">
            <a:spAutoFit/>
          </a:bodyPr>
          <a:lstStyle/>
          <a:p>
            <a:pPr>
              <a:spcBef>
                <a:spcPts val="200"/>
              </a:spcBef>
            </a:pPr>
            <a:r>
              <a:rPr lang="en-GB" sz="1000" b="1" dirty="0">
                <a:solidFill>
                  <a:schemeClr val="tx2">
                    <a:lumMod val="75000"/>
                    <a:lumOff val="25000"/>
                  </a:schemeClr>
                </a:solidFill>
              </a:rPr>
              <a:t>Key Concepts in MDLC automation</a:t>
            </a:r>
          </a:p>
          <a:p>
            <a:pPr>
              <a:spcBef>
                <a:spcPts val="400"/>
              </a:spcBef>
            </a:pPr>
            <a:endParaRPr lang="de-CH" sz="1000" dirty="0"/>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Continuous Integration (CI): </a:t>
            </a:r>
            <a:r>
              <a:rPr lang="en-GB" sz="1000" b="0" i="0" dirty="0">
                <a:solidFill>
                  <a:srgbClr val="0D0D0D"/>
                </a:solidFill>
                <a:effectLst/>
                <a:latin typeface="Aptos (Body)"/>
              </a:rPr>
              <a:t>CI involves integrating new data and model updates into the development pipeline frequently. This includes automating the process of data preprocessing, feature engineering, hyperparameter tuning, and experiment management.</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Continuous Deployment (CD): </a:t>
            </a:r>
            <a:r>
              <a:rPr lang="en-GB" sz="1000" b="0" i="0" dirty="0">
                <a:solidFill>
                  <a:srgbClr val="0D0D0D"/>
                </a:solidFill>
                <a:effectLst/>
                <a:latin typeface="Aptos (Body)"/>
              </a:rPr>
              <a:t>MDLC often involves two separate artifacts, ML Applications and ML Models. ML Applications can be continuously deployed using SDLC CD best practices. ML Models often require additional CD steps to be packaged and uploaded to a model registry and deployed from the model registry. Often ML Models are re-trained, validated, and re-deployed in an automated manner, requiring more automated CD steps.</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Continuous Training (CT): </a:t>
            </a:r>
            <a:r>
              <a:rPr lang="en-GB" sz="1000" b="0" i="0" dirty="0">
                <a:solidFill>
                  <a:srgbClr val="0D0D0D"/>
                </a:solidFill>
                <a:effectLst/>
                <a:latin typeface="Aptos (Body)"/>
              </a:rPr>
              <a:t>CT in MLDC refers to the automated retraining of machine learning models using new data or model updates. This ensures that ML models remain up-to-date and continue to perform optimally as new data becomes available.</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Continuous Monitoring (CM): </a:t>
            </a:r>
            <a:r>
              <a:rPr lang="en-GB" sz="1000" b="0" i="0" dirty="0">
                <a:solidFill>
                  <a:srgbClr val="0D0D0D"/>
                </a:solidFill>
                <a:effectLst/>
                <a:latin typeface="Aptos (Body)"/>
              </a:rPr>
              <a:t>CM in MLDC involves continuously monitoring deployed machine learning models in production to detect any performance degradation or concept drift. This includes monitoring model metrics, data quality, and business KPIs to ensure that the model's predictions remain accurate and aligned with business objectives.</a:t>
            </a:r>
          </a:p>
          <a:p>
            <a:pPr marL="171450" indent="-171450" algn="l">
              <a:spcBef>
                <a:spcPts val="400"/>
              </a:spcBef>
              <a:buFont typeface="Arial" panose="020B0604020202020204" pitchFamily="34" charset="0"/>
              <a:buChar char="•"/>
            </a:pPr>
            <a:r>
              <a:rPr lang="en-GB" sz="1000" b="1" dirty="0">
                <a:solidFill>
                  <a:srgbClr val="0D0D0D"/>
                </a:solidFill>
                <a:latin typeface="Aptos (Body)"/>
              </a:rPr>
              <a:t>Data Versioning: </a:t>
            </a:r>
            <a:r>
              <a:rPr lang="en-GB" sz="1000" dirty="0">
                <a:solidFill>
                  <a:srgbClr val="0D0D0D"/>
                </a:solidFill>
                <a:latin typeface="Aptos (Body)"/>
              </a:rPr>
              <a:t>ML Models are data products, often data are stored inside the neural network of model artifact. ML Model required to be trained and tested with versioned production datasets.</a:t>
            </a:r>
            <a:endParaRPr lang="en-GB" sz="1000" b="1" i="0" dirty="0">
              <a:solidFill>
                <a:srgbClr val="0D0D0D"/>
              </a:solidFill>
              <a:effectLst/>
              <a:latin typeface="Aptos (Body)"/>
            </a:endParaRPr>
          </a:p>
          <a:p>
            <a:pPr marL="171450" indent="-171450">
              <a:spcBef>
                <a:spcPts val="400"/>
              </a:spcBef>
              <a:buFont typeface="Arial" panose="020B0604020202020204" pitchFamily="34" charset="0"/>
              <a:buChar char="•"/>
            </a:pPr>
            <a:r>
              <a:rPr lang="en-GB" sz="1000" b="1" i="0" dirty="0">
                <a:solidFill>
                  <a:srgbClr val="0D0D0D"/>
                </a:solidFill>
                <a:effectLst/>
                <a:latin typeface="Aptos (Body)"/>
              </a:rPr>
              <a:t>Automated Model Scoring and Testing: </a:t>
            </a:r>
            <a:r>
              <a:rPr lang="en-GB" sz="1000" b="0" i="0" dirty="0">
                <a:solidFill>
                  <a:srgbClr val="0D0D0D"/>
                </a:solidFill>
                <a:effectLst/>
                <a:latin typeface="Aptos (Body)"/>
              </a:rPr>
              <a:t>In addition to SDLC testing frameworks, machine learning models need to be evaluated and assessed to quantify the performance of a trained ML model on unseen data, using popular processes such as training/validation data split, prediction scoring, and metric evaluation.</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Version Control: </a:t>
            </a:r>
            <a:r>
              <a:rPr lang="en-GB" sz="1000" b="0" i="0" dirty="0">
                <a:solidFill>
                  <a:srgbClr val="0D0D0D"/>
                </a:solidFill>
                <a:effectLst/>
                <a:latin typeface="Aptos (Body)"/>
              </a:rPr>
              <a:t>There are new versioning concepts when it comes to ML models. ML model experiments require version control in an experiment tracking system, and the best performing model requires version control in an ML Model Registry. Traditional SDLC version control tools such as Git Repository are used to version control ML model training pipelines and ML Application code, as well as Nexus, which is used to version control ML Application software artifacts.</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ML Security and MLSecOps</a:t>
            </a:r>
            <a:r>
              <a:rPr lang="en-GB" sz="1000" b="1" dirty="0">
                <a:solidFill>
                  <a:srgbClr val="0D0D0D"/>
                </a:solidFill>
                <a:latin typeface="Aptos (Body)"/>
              </a:rPr>
              <a:t>: </a:t>
            </a:r>
            <a:r>
              <a:rPr lang="en-GB" sz="1000" b="0" i="0" dirty="0">
                <a:solidFill>
                  <a:srgbClr val="0D0D0D"/>
                </a:solidFill>
                <a:effectLst/>
                <a:latin typeface="Aptos (Body)"/>
              </a:rPr>
              <a:t>Machine Learning Security Operations is a set of practices, processes, and tools aimed at ensuring the security and integrity of machine learning systems throughout their lifecycle. It aims to prevent security threats such as model serialization attacks, prompt injection attacks, as well as secure data leakage and govern model bias and fairness.</a:t>
            </a:r>
          </a:p>
          <a:p>
            <a:pPr marL="171450" indent="-171450" algn="l">
              <a:spcBef>
                <a:spcPts val="400"/>
              </a:spcBef>
              <a:buFont typeface="Arial" panose="020B0604020202020204" pitchFamily="34" charset="0"/>
              <a:buChar char="•"/>
            </a:pPr>
            <a:r>
              <a:rPr lang="en-GB" sz="1000" b="1" i="0" dirty="0">
                <a:solidFill>
                  <a:srgbClr val="0D0D0D"/>
                </a:solidFill>
                <a:effectLst/>
                <a:latin typeface="Aptos (Body)"/>
              </a:rPr>
              <a:t>Machine Learning Bill of Materials (MLBOM / AIBOM): </a:t>
            </a:r>
            <a:r>
              <a:rPr lang="en-GB" sz="1000" b="0" i="0" dirty="0">
                <a:solidFill>
                  <a:srgbClr val="0D0D0D"/>
                </a:solidFill>
                <a:effectLst/>
                <a:latin typeface="Aptos (Body)"/>
              </a:rPr>
              <a:t>MLBOM enumerates and documents all the elements and dependencies required to develop, deploy, and maintain a machine learning project to track key ML metadata on data sources, data processing, foundational models and dependencies, ML lifecycle status, hyperparameters, training configuration, evaluation metrics, deployment configuration, model monitoring, and compliance and governance.</a:t>
            </a:r>
          </a:p>
          <a:p>
            <a:pPr>
              <a:spcBef>
                <a:spcPts val="400"/>
              </a:spcBef>
            </a:pPr>
            <a:endParaRPr lang="LID4096" sz="1000" dirty="0"/>
          </a:p>
        </p:txBody>
      </p:sp>
      <p:sp>
        <p:nvSpPr>
          <p:cNvPr id="2" name="TextBox 1">
            <a:extLst>
              <a:ext uri="{FF2B5EF4-FFF2-40B4-BE49-F238E27FC236}">
                <a16:creationId xmlns:a16="http://schemas.microsoft.com/office/drawing/2014/main" id="{F508ED99-D49B-5971-5772-2EBC988F9030}"/>
              </a:ext>
            </a:extLst>
          </p:cNvPr>
          <p:cNvSpPr txBox="1"/>
          <p:nvPr/>
        </p:nvSpPr>
        <p:spPr>
          <a:xfrm>
            <a:off x="245265" y="60213"/>
            <a:ext cx="8772612" cy="523220"/>
          </a:xfrm>
          <a:prstGeom prst="rect">
            <a:avLst/>
          </a:prstGeom>
          <a:noFill/>
        </p:spPr>
        <p:txBody>
          <a:bodyPr wrap="square" rtlCol="0">
            <a:spAutoFit/>
          </a:bodyPr>
          <a:lstStyle/>
          <a:p>
            <a:pPr>
              <a:spcBef>
                <a:spcPts val="200"/>
              </a:spcBef>
            </a:pPr>
            <a:r>
              <a:rPr lang="en-GB" sz="2800" dirty="0">
                <a:solidFill>
                  <a:schemeClr val="tx2">
                    <a:lumMod val="75000"/>
                    <a:lumOff val="25000"/>
                  </a:schemeClr>
                </a:solidFill>
              </a:rPr>
              <a:t>Differentiate SDLC Automation vs MDLC Automation</a:t>
            </a:r>
          </a:p>
        </p:txBody>
      </p:sp>
    </p:spTree>
    <p:extLst>
      <p:ext uri="{BB962C8B-B14F-4D97-AF65-F5344CB8AC3E}">
        <p14:creationId xmlns:p14="http://schemas.microsoft.com/office/powerpoint/2010/main" val="4053716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8C9EB4-F907-D383-BD04-C1A03F263499}"/>
              </a:ext>
            </a:extLst>
          </p:cNvPr>
          <p:cNvSpPr txBox="1"/>
          <p:nvPr/>
        </p:nvSpPr>
        <p:spPr>
          <a:xfrm>
            <a:off x="4639245" y="667296"/>
            <a:ext cx="7511302" cy="4703852"/>
          </a:xfrm>
          <a:prstGeom prst="rect">
            <a:avLst/>
          </a:prstGeom>
          <a:noFill/>
        </p:spPr>
        <p:txBody>
          <a:bodyPr wrap="square" rtlCol="0">
            <a:spAutoFit/>
          </a:bodyPr>
          <a:lstStyle/>
          <a:p>
            <a:pPr>
              <a:spcBef>
                <a:spcPts val="200"/>
              </a:spcBef>
            </a:pPr>
            <a:r>
              <a:rPr lang="en-GB" sz="1050" dirty="0">
                <a:solidFill>
                  <a:schemeClr val="tx2">
                    <a:lumMod val="75000"/>
                    <a:lumOff val="25000"/>
                  </a:schemeClr>
                </a:solidFill>
              </a:rPr>
              <a:t>In this example, Observed from two separate ML teams within UBS, Data Scientists develops ML Training pipeline on its Local VM, then hands over to IT for the model to be trained on IT maintained AKS based infrastructure. </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t>Data scientists develop ML training pipelines and experiment scoring/selection modules in private UBS VMs or Azure VMs accessing development datasets.</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either manually run the training pipeline using a variety of ML frameworks, with model artifacts generated and persisted into the data scientist-owned Azure storage, for example, ABFS.</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can optionally pull those artifacts from storage and host the ML inference API locally for endpoint testing and ML app testing.</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check in ML training pipelines and experiment scoring/selection modules to GitLab.</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IT ML engineers check out the training and selection pipeline and schedule the model training in an IT-maintained AKS cluster having production data access. Often, an open-source pipeline framework is used, for example, Apache Airflow or Kubeflow pipeline.</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The training and experiment scoring/selection pipeline will automatically select the best-performing model and store it in the IT-owned cloud storage.</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ML engineers can deploy the ML API on AKS cluster real-time serving or cluster-based batch inferencing.</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ML engineers can follow the SDLC process to deploy ML applications on IT AKS clusters consuming the ML API endpoints. For batch inferencing, often the workload is scheduled by Apache Airflow or Kubeflow. There are commercial solutions such as Seldon, but they have not been adopted within UBS.</a:t>
            </a:r>
          </a:p>
        </p:txBody>
      </p:sp>
      <p:pic>
        <p:nvPicPr>
          <p:cNvPr id="7" name="Picture 6">
            <a:extLst>
              <a:ext uri="{FF2B5EF4-FFF2-40B4-BE49-F238E27FC236}">
                <a16:creationId xmlns:a16="http://schemas.microsoft.com/office/drawing/2014/main" id="{A60A02F9-98C2-6481-EAEC-4402B7D40A8A}"/>
              </a:ext>
            </a:extLst>
          </p:cNvPr>
          <p:cNvPicPr>
            <a:picLocks noChangeAspect="1"/>
          </p:cNvPicPr>
          <p:nvPr/>
        </p:nvPicPr>
        <p:blipFill>
          <a:blip r:embed="rId3"/>
          <a:stretch>
            <a:fillRect/>
          </a:stretch>
        </p:blipFill>
        <p:spPr>
          <a:xfrm>
            <a:off x="426412" y="583433"/>
            <a:ext cx="4091343" cy="4751618"/>
          </a:xfrm>
          <a:prstGeom prst="rect">
            <a:avLst/>
          </a:prstGeom>
        </p:spPr>
      </p:pic>
      <p:sp>
        <p:nvSpPr>
          <p:cNvPr id="10" name="TextBox 9">
            <a:extLst>
              <a:ext uri="{FF2B5EF4-FFF2-40B4-BE49-F238E27FC236}">
                <a16:creationId xmlns:a16="http://schemas.microsoft.com/office/drawing/2014/main" id="{0F57A452-1327-30E7-4358-489600A61608}"/>
              </a:ext>
            </a:extLst>
          </p:cNvPr>
          <p:cNvSpPr txBox="1"/>
          <p:nvPr/>
        </p:nvSpPr>
        <p:spPr>
          <a:xfrm>
            <a:off x="245265" y="60213"/>
            <a:ext cx="11674472" cy="461665"/>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MDLC in Practice: Case 1: IT Centric Training and Inference on AKS</a:t>
            </a:r>
          </a:p>
        </p:txBody>
      </p:sp>
      <p:sp>
        <p:nvSpPr>
          <p:cNvPr id="21" name="TextBox 20">
            <a:extLst>
              <a:ext uri="{FF2B5EF4-FFF2-40B4-BE49-F238E27FC236}">
                <a16:creationId xmlns:a16="http://schemas.microsoft.com/office/drawing/2014/main" id="{32CA7F36-FC38-7508-357D-6CCDBD18D514}"/>
              </a:ext>
            </a:extLst>
          </p:cNvPr>
          <p:cNvSpPr txBox="1"/>
          <p:nvPr/>
        </p:nvSpPr>
        <p:spPr>
          <a:xfrm>
            <a:off x="4639244" y="5335051"/>
            <a:ext cx="7511301" cy="1754326"/>
          </a:xfrm>
          <a:prstGeom prst="rect">
            <a:avLst/>
          </a:prstGeom>
          <a:noFill/>
        </p:spPr>
        <p:txBody>
          <a:bodyPr wrap="square" rtlCol="0">
            <a:spAutoFit/>
          </a:bodyPr>
          <a:lstStyle/>
          <a:p>
            <a:r>
              <a:rPr lang="en-GB" sz="1200" dirty="0">
                <a:solidFill>
                  <a:schemeClr val="tx2">
                    <a:lumMod val="75000"/>
                    <a:lumOff val="25000"/>
                  </a:schemeClr>
                </a:solidFill>
              </a:rPr>
              <a:t>Disadvantages:</a:t>
            </a:r>
          </a:p>
          <a:p>
            <a:endParaRPr lang="en-GB" sz="12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Data Scientists does not have a ML platform for easier model development environment setup, and Production data access.</a:t>
            </a:r>
          </a:p>
          <a:p>
            <a:pPr marL="171450" indent="-171450">
              <a:buFont typeface="Arial" panose="020B0604020202020204" pitchFamily="34" charset="0"/>
              <a:buChar char="•"/>
            </a:pPr>
            <a:r>
              <a:rPr lang="en-GB" sz="1050" dirty="0">
                <a:solidFill>
                  <a:schemeClr val="tx2">
                    <a:lumMod val="75000"/>
                    <a:lumOff val="25000"/>
                  </a:schemeClr>
                </a:solidFill>
              </a:rPr>
              <a:t>Does not leverage experiment tracking server and model registry, Difficult to maintain model version and model security.</a:t>
            </a:r>
          </a:p>
          <a:p>
            <a:pPr marL="171450" indent="-171450">
              <a:buFont typeface="Arial" panose="020B0604020202020204" pitchFamily="34" charset="0"/>
              <a:buChar char="•"/>
            </a:pPr>
            <a:r>
              <a:rPr lang="en-GB" sz="1050" dirty="0">
                <a:solidFill>
                  <a:schemeClr val="tx2">
                    <a:lumMod val="75000"/>
                    <a:lumOff val="25000"/>
                  </a:schemeClr>
                </a:solidFill>
              </a:rPr>
              <a:t>Difficult for IT to track ML Bill of Materials and ML model lifecycle status. Thus difficult for model governance</a:t>
            </a:r>
          </a:p>
          <a:p>
            <a:pPr marL="171450" indent="-171450">
              <a:buFont typeface="Arial" panose="020B0604020202020204" pitchFamily="34" charset="0"/>
              <a:buChar char="•"/>
            </a:pPr>
            <a:r>
              <a:rPr lang="en-GB" sz="1050" dirty="0">
                <a:solidFill>
                  <a:schemeClr val="tx2">
                    <a:lumMod val="75000"/>
                    <a:lumOff val="25000"/>
                  </a:schemeClr>
                </a:solidFill>
              </a:rPr>
              <a:t>Training, Evaluation and Inference pipeline tends to be open-source vendor locked-in. For example, Kubeflow / Airflow pipeline, Higher IT maintenance cost. </a:t>
            </a:r>
          </a:p>
          <a:p>
            <a:pPr marL="171450" indent="-171450">
              <a:buFont typeface="Arial" panose="020B0604020202020204" pitchFamily="34" charset="0"/>
              <a:buChar char="•"/>
            </a:pPr>
            <a:r>
              <a:rPr lang="en-GB" sz="1050" dirty="0">
                <a:solidFill>
                  <a:schemeClr val="tx2">
                    <a:lumMod val="75000"/>
                    <a:lumOff val="25000"/>
                  </a:schemeClr>
                </a:solidFill>
              </a:rPr>
              <a:t>No clear strategy for Continuous Integration, Continuous Training, Continuous Monitoring automation.</a:t>
            </a:r>
          </a:p>
          <a:p>
            <a:pPr marL="171450" indent="-171450">
              <a:buFont typeface="Arial" panose="020B0604020202020204" pitchFamily="34" charset="0"/>
              <a:buChar char="•"/>
            </a:pPr>
            <a:r>
              <a:rPr lang="en-GB" sz="1050" dirty="0">
                <a:solidFill>
                  <a:schemeClr val="tx2">
                    <a:lumMod val="75000"/>
                    <a:lumOff val="25000"/>
                  </a:schemeClr>
                </a:solidFill>
              </a:rPr>
              <a:t>No MLSecOps process to check for ML Model vulnerability.  </a:t>
            </a:r>
          </a:p>
          <a:p>
            <a:pPr marL="171450" indent="-171450">
              <a:buFont typeface="Arial" panose="020B0604020202020204" pitchFamily="34" charset="0"/>
              <a:buChar char="•"/>
            </a:pPr>
            <a:endParaRPr lang="LID4096" sz="1050" dirty="0"/>
          </a:p>
        </p:txBody>
      </p:sp>
      <p:sp>
        <p:nvSpPr>
          <p:cNvPr id="25" name="TextBox 24">
            <a:extLst>
              <a:ext uri="{FF2B5EF4-FFF2-40B4-BE49-F238E27FC236}">
                <a16:creationId xmlns:a16="http://schemas.microsoft.com/office/drawing/2014/main" id="{0A4F3DBA-8386-D0E8-2C2D-4726E0F5EEDF}"/>
              </a:ext>
            </a:extLst>
          </p:cNvPr>
          <p:cNvSpPr txBox="1"/>
          <p:nvPr/>
        </p:nvSpPr>
        <p:spPr>
          <a:xfrm>
            <a:off x="142153" y="5374782"/>
            <a:ext cx="4497089" cy="1431161"/>
          </a:xfrm>
          <a:prstGeom prst="rect">
            <a:avLst/>
          </a:prstGeom>
          <a:noFill/>
        </p:spPr>
        <p:txBody>
          <a:bodyPr wrap="square" rtlCol="0">
            <a:spAutoFit/>
          </a:bodyPr>
          <a:lstStyle/>
          <a:p>
            <a:r>
              <a:rPr lang="en-GB" sz="1200" dirty="0">
                <a:solidFill>
                  <a:schemeClr val="tx2">
                    <a:lumMod val="75000"/>
                    <a:lumOff val="25000"/>
                  </a:schemeClr>
                </a:solidFill>
              </a:rPr>
              <a:t>Advantages:</a:t>
            </a:r>
          </a:p>
          <a:p>
            <a:endParaRPr lang="en-GB" sz="12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Container based training and inference solution based on popular open-source framework Kubeflow / Airflow.</a:t>
            </a:r>
          </a:p>
          <a:p>
            <a:pPr marL="171450" indent="-171450">
              <a:buFont typeface="Arial" panose="020B0604020202020204" pitchFamily="34" charset="0"/>
              <a:buChar char="•"/>
            </a:pPr>
            <a:r>
              <a:rPr lang="en-GB" sz="1050" dirty="0">
                <a:solidFill>
                  <a:schemeClr val="tx2">
                    <a:lumMod val="75000"/>
                    <a:lumOff val="25000"/>
                  </a:schemeClr>
                </a:solidFill>
              </a:rPr>
              <a:t>Better IT involvement in Model inference API and ML App deployment and hosting. </a:t>
            </a:r>
          </a:p>
          <a:p>
            <a:pPr marL="171450" indent="-171450">
              <a:buFont typeface="Arial" panose="020B0604020202020204" pitchFamily="34" charset="0"/>
              <a:buChar char="•"/>
            </a:pPr>
            <a:r>
              <a:rPr lang="en-GB" sz="1050" dirty="0">
                <a:solidFill>
                  <a:schemeClr val="tx2">
                    <a:lumMod val="75000"/>
                    <a:lumOff val="25000"/>
                  </a:schemeClr>
                </a:solidFill>
              </a:rPr>
              <a:t>Low up front cost setup.</a:t>
            </a:r>
          </a:p>
          <a:p>
            <a:pPr marL="171450" indent="-171450">
              <a:buFont typeface="Arial" panose="020B0604020202020204" pitchFamily="34" charset="0"/>
              <a:buChar char="•"/>
            </a:pPr>
            <a:endParaRPr lang="LID4096" sz="1050" dirty="0"/>
          </a:p>
        </p:txBody>
      </p:sp>
    </p:spTree>
    <p:extLst>
      <p:ext uri="{BB962C8B-B14F-4D97-AF65-F5344CB8AC3E}">
        <p14:creationId xmlns:p14="http://schemas.microsoft.com/office/powerpoint/2010/main" val="656369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sp>
        <p:nvSpPr>
          <p:cNvPr id="151" name="TextBox 150">
            <a:extLst>
              <a:ext uri="{FF2B5EF4-FFF2-40B4-BE49-F238E27FC236}">
                <a16:creationId xmlns:a16="http://schemas.microsoft.com/office/drawing/2014/main" id="{59A24673-1380-18A1-B441-757ECBDCA402}"/>
              </a:ext>
            </a:extLst>
          </p:cNvPr>
          <p:cNvSpPr txBox="1"/>
          <p:nvPr/>
        </p:nvSpPr>
        <p:spPr>
          <a:xfrm>
            <a:off x="3975961" y="1381407"/>
            <a:ext cx="8216039" cy="4860305"/>
          </a:xfrm>
          <a:prstGeom prst="rect">
            <a:avLst/>
          </a:prstGeom>
          <a:noFill/>
        </p:spPr>
        <p:txBody>
          <a:bodyPr wrap="square" rtlCol="0">
            <a:spAutoFit/>
          </a:bodyPr>
          <a:lstStyle/>
          <a:p>
            <a:pPr marL="228600" indent="-228600">
              <a:spcBef>
                <a:spcPts val="200"/>
              </a:spcBef>
              <a:buFont typeface="+mj-lt"/>
              <a:buAutoNum type="arabicPeriod"/>
            </a:pPr>
            <a:r>
              <a:rPr lang="en-GB" sz="1050" dirty="0"/>
              <a:t>Data Scientists develops ML training pipeline (</a:t>
            </a:r>
            <a:r>
              <a:rPr lang="en-GB" sz="1050" dirty="0" err="1"/>
              <a:t>Kedro</a:t>
            </a:r>
            <a:r>
              <a:rPr lang="en-GB" sz="1050" dirty="0"/>
              <a:t>) in Production model development environment with direct production data access, RiskLab opt for open-architecture </a:t>
            </a:r>
            <a:r>
              <a:rPr lang="en-GB" sz="1050" dirty="0" err="1"/>
              <a:t>Kedro</a:t>
            </a:r>
            <a:r>
              <a:rPr lang="en-GB" sz="1050" dirty="0"/>
              <a:t> training pipeline vs Domino own training pipeline library to avoid vendor technology lock in.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checks in ML training pipeline to GitLab.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schedule Domino Jobs, which checks out training pipeline from GitLab and starts executing the training pipeline within Domino AKS.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 Training pipeline generates one or more experiments and each experiments has model artifacts created and stored within MLFlow experiment tracking.</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can optionally register an experiment run’s artifacts to MLFlow model registry for Lab model publishing</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publishes ML model as a Domino Model API for batch or real time inferencing.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Data scientists can also develop ML application (for example, </a:t>
            </a:r>
            <a:r>
              <a:rPr lang="en-GB" sz="1050" dirty="0" err="1"/>
              <a:t>Streamlit</a:t>
            </a:r>
            <a:r>
              <a:rPr lang="en-GB" sz="1050" dirty="0"/>
              <a:t>, Dash, ReactJS) and publish the ML App to Domino App. RiskLab can support EUA ML applications inference with production data.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Domino can setup your model to be continuous monitored and define scheduled check to alert on drift and programmatically retrain model. </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r>
              <a:rPr lang="en-GB" sz="1050" dirty="0"/>
              <a:t>Domino Data Lab tracks ML Bill of Materials information for end-to-end Model governance (Preview)</a:t>
            </a:r>
          </a:p>
          <a:p>
            <a:pPr marL="228600" indent="-228600">
              <a:spcBef>
                <a:spcPts val="200"/>
              </a:spcBef>
              <a:buFont typeface="+mj-lt"/>
              <a:buAutoNum type="arabicPeriod"/>
            </a:pPr>
            <a:endParaRPr lang="en-GB" sz="1050" dirty="0"/>
          </a:p>
          <a:p>
            <a:pPr marL="228600" indent="-228600">
              <a:spcBef>
                <a:spcPts val="200"/>
              </a:spcBef>
              <a:buFont typeface="+mj-lt"/>
              <a:buAutoNum type="arabicPeriod"/>
            </a:pPr>
            <a:endParaRPr lang="en-GB" sz="1050" dirty="0"/>
          </a:p>
          <a:p>
            <a:pPr marL="228600" indent="-228600">
              <a:spcBef>
                <a:spcPts val="200"/>
              </a:spcBef>
              <a:buFont typeface="+mj-lt"/>
              <a:buAutoNum type="arabicPeriod"/>
            </a:pPr>
            <a:endParaRPr lang="en-GB" sz="1050" dirty="0"/>
          </a:p>
          <a:p>
            <a:pPr algn="ctr">
              <a:spcBef>
                <a:spcPts val="200"/>
              </a:spcBef>
            </a:pPr>
            <a:endParaRPr lang="en-GB" sz="1400" dirty="0"/>
          </a:p>
        </p:txBody>
      </p:sp>
      <p:sp>
        <p:nvSpPr>
          <p:cNvPr id="3" name="TextBox 2">
            <a:extLst>
              <a:ext uri="{FF2B5EF4-FFF2-40B4-BE49-F238E27FC236}">
                <a16:creationId xmlns:a16="http://schemas.microsoft.com/office/drawing/2014/main" id="{EE374A24-63E9-9181-44A7-C0AF534E840A}"/>
              </a:ext>
            </a:extLst>
          </p:cNvPr>
          <p:cNvSpPr txBox="1"/>
          <p:nvPr/>
        </p:nvSpPr>
        <p:spPr>
          <a:xfrm>
            <a:off x="245265" y="60213"/>
            <a:ext cx="11674472" cy="461665"/>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MDLC in Practice: Case 2: Data Scientist Centric Training and Inference on ML Platform</a:t>
            </a:r>
          </a:p>
        </p:txBody>
      </p:sp>
      <p:sp>
        <p:nvSpPr>
          <p:cNvPr id="4" name="TextBox 3">
            <a:extLst>
              <a:ext uri="{FF2B5EF4-FFF2-40B4-BE49-F238E27FC236}">
                <a16:creationId xmlns:a16="http://schemas.microsoft.com/office/drawing/2014/main" id="{97948FD1-2313-4A52-88DD-603C76465592}"/>
              </a:ext>
            </a:extLst>
          </p:cNvPr>
          <p:cNvSpPr txBox="1"/>
          <p:nvPr/>
        </p:nvSpPr>
        <p:spPr>
          <a:xfrm>
            <a:off x="4043120" y="647014"/>
            <a:ext cx="7995263" cy="738664"/>
          </a:xfrm>
          <a:prstGeom prst="rect">
            <a:avLst/>
          </a:prstGeom>
          <a:noFill/>
        </p:spPr>
        <p:txBody>
          <a:bodyPr wrap="square">
            <a:spAutoFit/>
          </a:bodyPr>
          <a:lstStyle/>
          <a:p>
            <a:pPr>
              <a:spcBef>
                <a:spcPts val="200"/>
              </a:spcBef>
            </a:pPr>
            <a:r>
              <a:rPr lang="en-GB" sz="1050" dirty="0">
                <a:solidFill>
                  <a:schemeClr val="tx2">
                    <a:lumMod val="75000"/>
                    <a:lumOff val="25000"/>
                  </a:schemeClr>
                </a:solidFill>
              </a:rPr>
              <a:t>Another pattern within UBS is that divisional analytic Lab environment leverages end to end ML platform such as Domino Data Labs, CDWB, Dataiku and Databricks. ML Platform tends to provided federated eco-system for data scientist centric MLOPS. However, those ML Platform tends to encourage vendor environment / library lock-in, In below example on Domino Data Lab, RiskLab tends draw a balance to leverage open-architecture technology to avoid strong vendor lock in. </a:t>
            </a:r>
          </a:p>
        </p:txBody>
      </p:sp>
      <p:pic>
        <p:nvPicPr>
          <p:cNvPr id="6" name="Picture 5">
            <a:extLst>
              <a:ext uri="{FF2B5EF4-FFF2-40B4-BE49-F238E27FC236}">
                <a16:creationId xmlns:a16="http://schemas.microsoft.com/office/drawing/2014/main" id="{A43362D2-93AA-78FD-5F1C-84DE14B8EB5B}"/>
              </a:ext>
            </a:extLst>
          </p:cNvPr>
          <p:cNvPicPr>
            <a:picLocks noChangeAspect="1"/>
          </p:cNvPicPr>
          <p:nvPr/>
        </p:nvPicPr>
        <p:blipFill>
          <a:blip r:embed="rId3"/>
          <a:stretch>
            <a:fillRect/>
          </a:stretch>
        </p:blipFill>
        <p:spPr>
          <a:xfrm>
            <a:off x="211012" y="637273"/>
            <a:ext cx="3731370" cy="4692672"/>
          </a:xfrm>
          <a:prstGeom prst="rect">
            <a:avLst/>
          </a:prstGeom>
        </p:spPr>
      </p:pic>
      <p:sp>
        <p:nvSpPr>
          <p:cNvPr id="7" name="TextBox 6">
            <a:extLst>
              <a:ext uri="{FF2B5EF4-FFF2-40B4-BE49-F238E27FC236}">
                <a16:creationId xmlns:a16="http://schemas.microsoft.com/office/drawing/2014/main" id="{C9F12C70-C45E-36D1-980F-52E8759C9C3D}"/>
              </a:ext>
            </a:extLst>
          </p:cNvPr>
          <p:cNvSpPr txBox="1"/>
          <p:nvPr/>
        </p:nvSpPr>
        <p:spPr>
          <a:xfrm>
            <a:off x="66335" y="5312311"/>
            <a:ext cx="7000891" cy="1677382"/>
          </a:xfrm>
          <a:prstGeom prst="rect">
            <a:avLst/>
          </a:prstGeom>
          <a:noFill/>
        </p:spPr>
        <p:txBody>
          <a:bodyPr wrap="square" rtlCol="0">
            <a:spAutoFit/>
          </a:bodyPr>
          <a:lstStyle/>
          <a:p>
            <a:r>
              <a:rPr lang="en-GB" sz="1200" dirty="0">
                <a:solidFill>
                  <a:schemeClr val="tx2">
                    <a:lumMod val="75000"/>
                    <a:lumOff val="25000"/>
                  </a:schemeClr>
                </a:solidFill>
              </a:rPr>
              <a:t>Advantages:</a:t>
            </a:r>
          </a:p>
          <a:p>
            <a:endParaRPr lang="en-GB" sz="7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Better environment management for workspace, jobs and ML application inference. Quicker time to market. </a:t>
            </a:r>
          </a:p>
          <a:p>
            <a:pPr marL="171450" indent="-171450">
              <a:buFont typeface="Arial" panose="020B0604020202020204" pitchFamily="34" charset="0"/>
              <a:buChar char="•"/>
            </a:pPr>
            <a:r>
              <a:rPr lang="en-GB" sz="1050" dirty="0">
                <a:solidFill>
                  <a:schemeClr val="tx2">
                    <a:lumMod val="75000"/>
                    <a:lumOff val="25000"/>
                  </a:schemeClr>
                </a:solidFill>
              </a:rPr>
              <a:t>Good GIT integration, able to directly checkout ML Training pipeline directly to workspace or jobs.</a:t>
            </a:r>
          </a:p>
          <a:p>
            <a:pPr marL="171450" indent="-171450">
              <a:buFont typeface="Arial" panose="020B0604020202020204" pitchFamily="34" charset="0"/>
              <a:buChar char="•"/>
            </a:pPr>
            <a:r>
              <a:rPr lang="en-GB" sz="1050" dirty="0">
                <a:solidFill>
                  <a:schemeClr val="tx2">
                    <a:lumMod val="75000"/>
                    <a:lumOff val="25000"/>
                  </a:schemeClr>
                </a:solidFill>
              </a:rPr>
              <a:t>Access to production data in model development environment. Does not need retrain in IT maintained environment. </a:t>
            </a:r>
          </a:p>
          <a:p>
            <a:pPr marL="171450" indent="-171450">
              <a:buFont typeface="Arial" panose="020B0604020202020204" pitchFamily="34" charset="0"/>
              <a:buChar char="•"/>
            </a:pPr>
            <a:r>
              <a:rPr lang="en-GB" sz="1050" dirty="0">
                <a:solidFill>
                  <a:schemeClr val="tx2">
                    <a:lumMod val="75000"/>
                    <a:lumOff val="25000"/>
                  </a:schemeClr>
                </a:solidFill>
              </a:rPr>
              <a:t>Fully integrated platform provided MLFlow experiment tracking server + MLFlow model registry. </a:t>
            </a:r>
          </a:p>
          <a:p>
            <a:pPr marL="171450" indent="-171450">
              <a:buFont typeface="Arial" panose="020B0604020202020204" pitchFamily="34" charset="0"/>
              <a:buChar char="•"/>
            </a:pPr>
            <a:r>
              <a:rPr lang="en-GB" sz="1050" dirty="0">
                <a:solidFill>
                  <a:schemeClr val="tx2">
                    <a:lumMod val="75000"/>
                    <a:lumOff val="25000"/>
                  </a:schemeClr>
                </a:solidFill>
              </a:rPr>
              <a:t>Some platform, such as Domino Data Lab, provides end to end ML Bill of Materials tracking (Preview)</a:t>
            </a:r>
          </a:p>
          <a:p>
            <a:pPr marL="171450" indent="-171450">
              <a:buFont typeface="Arial" panose="020B0604020202020204" pitchFamily="34" charset="0"/>
              <a:buChar char="•"/>
            </a:pPr>
            <a:r>
              <a:rPr lang="en-GB" sz="1050" dirty="0">
                <a:solidFill>
                  <a:schemeClr val="tx2">
                    <a:lumMod val="75000"/>
                    <a:lumOff val="25000"/>
                  </a:schemeClr>
                </a:solidFill>
              </a:rPr>
              <a:t>Great for hosting End User Application ML Apps (EUA) directly by Data scientist. </a:t>
            </a:r>
          </a:p>
          <a:p>
            <a:pPr marL="171450" indent="-171450">
              <a:buFont typeface="Arial" panose="020B0604020202020204" pitchFamily="34" charset="0"/>
              <a:buChar char="•"/>
            </a:pPr>
            <a:r>
              <a:rPr lang="en-GB" sz="1050" dirty="0">
                <a:solidFill>
                  <a:schemeClr val="tx2">
                    <a:lumMod val="75000"/>
                    <a:lumOff val="25000"/>
                  </a:schemeClr>
                </a:solidFill>
              </a:rPr>
              <a:t>Good support to CICD, and CTCM, Domino Job can be scheduled to run period job training. </a:t>
            </a:r>
          </a:p>
          <a:p>
            <a:pPr marL="171450" indent="-171450">
              <a:buFont typeface="Arial" panose="020B0604020202020204" pitchFamily="34" charset="0"/>
              <a:buChar char="•"/>
            </a:pPr>
            <a:endParaRPr lang="LID4096" sz="1050" dirty="0"/>
          </a:p>
        </p:txBody>
      </p:sp>
      <p:sp>
        <p:nvSpPr>
          <p:cNvPr id="10" name="TextBox 9">
            <a:extLst>
              <a:ext uri="{FF2B5EF4-FFF2-40B4-BE49-F238E27FC236}">
                <a16:creationId xmlns:a16="http://schemas.microsoft.com/office/drawing/2014/main" id="{80F9B42E-ADC9-9E84-6F73-8E7FDF7BB8AB}"/>
              </a:ext>
            </a:extLst>
          </p:cNvPr>
          <p:cNvSpPr txBox="1"/>
          <p:nvPr/>
        </p:nvSpPr>
        <p:spPr>
          <a:xfrm>
            <a:off x="6945412" y="5329945"/>
            <a:ext cx="5368403" cy="1677382"/>
          </a:xfrm>
          <a:prstGeom prst="rect">
            <a:avLst/>
          </a:prstGeom>
          <a:noFill/>
        </p:spPr>
        <p:txBody>
          <a:bodyPr wrap="square" rtlCol="0">
            <a:spAutoFit/>
          </a:bodyPr>
          <a:lstStyle/>
          <a:p>
            <a:r>
              <a:rPr lang="en-GB" sz="1200" dirty="0">
                <a:solidFill>
                  <a:schemeClr val="tx2">
                    <a:lumMod val="75000"/>
                    <a:lumOff val="25000"/>
                  </a:schemeClr>
                </a:solidFill>
              </a:rPr>
              <a:t>Disadvantages:</a:t>
            </a:r>
          </a:p>
          <a:p>
            <a:endParaRPr lang="en-GB" sz="7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Vendor specific Federated MLFlow experiment tracking, Model registry, Model cannot be tracked and registered centrally. </a:t>
            </a:r>
          </a:p>
          <a:p>
            <a:pPr marL="171450" indent="-171450">
              <a:buFont typeface="Arial" panose="020B0604020202020204" pitchFamily="34" charset="0"/>
              <a:buChar char="•"/>
            </a:pPr>
            <a:r>
              <a:rPr lang="en-GB" sz="1050" dirty="0">
                <a:solidFill>
                  <a:schemeClr val="tx2">
                    <a:lumMod val="75000"/>
                    <a:lumOff val="25000"/>
                  </a:schemeClr>
                </a:solidFill>
              </a:rPr>
              <a:t>MLBOM tracking is vendor specific. Thus restrictive. </a:t>
            </a:r>
          </a:p>
          <a:p>
            <a:pPr marL="171450" indent="-171450">
              <a:buFont typeface="Arial" panose="020B0604020202020204" pitchFamily="34" charset="0"/>
              <a:buChar char="•"/>
            </a:pPr>
            <a:r>
              <a:rPr lang="en-GB" sz="1050" dirty="0">
                <a:solidFill>
                  <a:schemeClr val="tx2">
                    <a:lumMod val="75000"/>
                    <a:lumOff val="25000"/>
                  </a:schemeClr>
                </a:solidFill>
              </a:rPr>
              <a:t>Data Scientists owned process cannot fulfil SDLC for IT to deploy ML Model and ML App to IT environment. </a:t>
            </a:r>
          </a:p>
          <a:p>
            <a:pPr marL="171450" indent="-171450">
              <a:buFont typeface="Arial" panose="020B0604020202020204" pitchFamily="34" charset="0"/>
              <a:buChar char="•"/>
            </a:pPr>
            <a:r>
              <a:rPr lang="en-GB" sz="1050" dirty="0">
                <a:solidFill>
                  <a:schemeClr val="tx2">
                    <a:lumMod val="75000"/>
                    <a:lumOff val="25000"/>
                  </a:schemeClr>
                </a:solidFill>
              </a:rPr>
              <a:t>No strong support for CICT from GitLab events (for example, runs pipeline upon merge)</a:t>
            </a:r>
          </a:p>
          <a:p>
            <a:pPr marL="171450" indent="-171450">
              <a:buFont typeface="Arial" panose="020B0604020202020204" pitchFamily="34" charset="0"/>
              <a:buChar char="•"/>
            </a:pPr>
            <a:r>
              <a:rPr lang="en-GB" sz="1050" dirty="0">
                <a:solidFill>
                  <a:schemeClr val="tx2">
                    <a:lumMod val="75000"/>
                    <a:lumOff val="25000"/>
                  </a:schemeClr>
                </a:solidFill>
              </a:rPr>
              <a:t>No MLSecOps process to check for ML Model vulnerability.  </a:t>
            </a:r>
          </a:p>
          <a:p>
            <a:pPr marL="171450" indent="-171450">
              <a:buFont typeface="Arial" panose="020B0604020202020204" pitchFamily="34" charset="0"/>
              <a:buChar char="•"/>
            </a:pPr>
            <a:endParaRPr lang="en-GB" sz="1050" dirty="0">
              <a:solidFill>
                <a:schemeClr val="tx2">
                  <a:lumMod val="75000"/>
                  <a:lumOff val="25000"/>
                </a:schemeClr>
              </a:solidFill>
            </a:endParaRPr>
          </a:p>
        </p:txBody>
      </p:sp>
    </p:spTree>
    <p:extLst>
      <p:ext uri="{BB962C8B-B14F-4D97-AF65-F5344CB8AC3E}">
        <p14:creationId xmlns:p14="http://schemas.microsoft.com/office/powerpoint/2010/main" val="38970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116D-7BDC-1A6E-1C65-D02DA0F30B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8C9EB4-F907-D383-BD04-C1A03F263499}"/>
              </a:ext>
            </a:extLst>
          </p:cNvPr>
          <p:cNvSpPr txBox="1"/>
          <p:nvPr/>
        </p:nvSpPr>
        <p:spPr>
          <a:xfrm>
            <a:off x="4703735" y="536179"/>
            <a:ext cx="7573505" cy="5421997"/>
          </a:xfrm>
          <a:prstGeom prst="rect">
            <a:avLst/>
          </a:prstGeom>
          <a:noFill/>
        </p:spPr>
        <p:txBody>
          <a:bodyPr wrap="square" rtlCol="0">
            <a:spAutoFit/>
          </a:bodyPr>
          <a:lstStyle/>
          <a:p>
            <a:pPr>
              <a:spcBef>
                <a:spcPts val="200"/>
              </a:spcBef>
            </a:pPr>
            <a:r>
              <a:rPr lang="en-GB" sz="1050" dirty="0">
                <a:solidFill>
                  <a:schemeClr val="tx2">
                    <a:lumMod val="75000"/>
                    <a:lumOff val="25000"/>
                  </a:schemeClr>
                </a:solidFill>
              </a:rPr>
              <a:t>To address the issues and disadvantages in Case 1 and Case 2, RiskLab also support a hybrid approach to leverage the advantage of both approaches. The work is currently WIP and will be completed by Q2 2024. Key improvements: </a:t>
            </a:r>
          </a:p>
          <a:p>
            <a:pPr>
              <a:spcBef>
                <a:spcPts val="200"/>
              </a:spcBef>
            </a:pPr>
            <a:endParaRPr lang="en-GB" sz="1050" dirty="0">
              <a:solidFill>
                <a:schemeClr val="tx2">
                  <a:lumMod val="75000"/>
                  <a:lumOff val="25000"/>
                </a:schemeClr>
              </a:solidFill>
            </a:endParaRPr>
          </a:p>
          <a:p>
            <a:pPr marL="171450" indent="-171450">
              <a:spcBef>
                <a:spcPts val="200"/>
              </a:spcBef>
              <a:buFont typeface="Arial" panose="020B0604020202020204" pitchFamily="34" charset="0"/>
              <a:buChar char="•"/>
            </a:pPr>
            <a:r>
              <a:rPr lang="en-GB" sz="1050" dirty="0">
                <a:solidFill>
                  <a:schemeClr val="tx2">
                    <a:lumMod val="75000"/>
                    <a:lumOff val="25000"/>
                  </a:schemeClr>
                </a:solidFill>
              </a:rPr>
              <a:t>Extends RiskLab Databricks Rental to Machine learning model development, allowing Data Scientist to develop ML training in containerized workspaces with GitLab integration. </a:t>
            </a:r>
          </a:p>
          <a:p>
            <a:pPr marL="171450" indent="-171450">
              <a:spcBef>
                <a:spcPts val="200"/>
              </a:spcBef>
              <a:buFont typeface="Arial" panose="020B0604020202020204" pitchFamily="34" charset="0"/>
              <a:buChar char="•"/>
            </a:pPr>
            <a:r>
              <a:rPr lang="en-GB" sz="1050" dirty="0">
                <a:solidFill>
                  <a:schemeClr val="tx2">
                    <a:lumMod val="75000"/>
                    <a:lumOff val="25000"/>
                  </a:schemeClr>
                </a:solidFill>
              </a:rPr>
              <a:t>Introduce the concept of centralized / divisional MLFlow model registry, allowing Model sharing with RBAC roles. </a:t>
            </a:r>
          </a:p>
          <a:p>
            <a:pPr marL="171450" indent="-171450">
              <a:spcBef>
                <a:spcPts val="200"/>
              </a:spcBef>
              <a:buFont typeface="Arial" panose="020B0604020202020204" pitchFamily="34" charset="0"/>
              <a:buChar char="•"/>
            </a:pPr>
            <a:r>
              <a:rPr lang="en-GB" sz="1050" dirty="0">
                <a:solidFill>
                  <a:schemeClr val="tx2">
                    <a:lumMod val="75000"/>
                    <a:lumOff val="25000"/>
                  </a:schemeClr>
                </a:solidFill>
              </a:rPr>
              <a:t>Allowing IT to train and publish production model by running training / model registry / Inference in IT owned ML platform.</a:t>
            </a:r>
          </a:p>
          <a:p>
            <a:pPr marL="228600" indent="-228600">
              <a:spcBef>
                <a:spcPts val="200"/>
              </a:spcBef>
              <a:buFont typeface="+mj-lt"/>
              <a:buAutoNum type="arabicPeriod"/>
            </a:pPr>
            <a:endParaRPr lang="en-GB" sz="1050" dirty="0">
              <a:solidFill>
                <a:schemeClr val="tx2">
                  <a:lumMod val="75000"/>
                  <a:lumOff val="25000"/>
                </a:schemeClr>
              </a:solidFill>
            </a:endParaRPr>
          </a:p>
          <a:p>
            <a:pPr marL="228600" indent="-228600">
              <a:spcBef>
                <a:spcPts val="200"/>
              </a:spcBef>
              <a:buFont typeface="+mj-lt"/>
              <a:buAutoNum type="arabicPeriod"/>
            </a:pPr>
            <a:r>
              <a:rPr lang="en-GB" sz="1050" dirty="0"/>
              <a:t>Data Scientists develops ML training pipeline and experiment scoring / selection module in RiskLab Databricks rental workspace (MLFlow Pipeline / </a:t>
            </a:r>
            <a:r>
              <a:rPr lang="en-GB" sz="1050" dirty="0" err="1"/>
              <a:t>Kedro</a:t>
            </a:r>
            <a:r>
              <a:rPr lang="en-GB" sz="1050" dirty="0"/>
              <a:t>) in production tier model development environment with direct product data access.</a:t>
            </a:r>
          </a:p>
          <a:p>
            <a:pPr marL="228600" indent="-228600">
              <a:spcBef>
                <a:spcPts val="200"/>
              </a:spcBef>
              <a:buFont typeface="+mj-lt"/>
              <a:buAutoNum type="arabicPeriod"/>
            </a:pPr>
            <a:endParaRPr lang="en-GB" sz="300" dirty="0"/>
          </a:p>
          <a:p>
            <a:pPr marL="228600" indent="-228600">
              <a:spcBef>
                <a:spcPts val="200"/>
              </a:spcBef>
              <a:buFont typeface="+mj-lt"/>
              <a:buAutoNum type="arabicPeriod"/>
            </a:pPr>
            <a:r>
              <a:rPr lang="en-GB" sz="1050" dirty="0"/>
              <a:t>Data Scientists either manually runs the pipeline or schedule </a:t>
            </a:r>
            <a:r>
              <a:rPr lang="en-GB" sz="1050" dirty="0" err="1"/>
              <a:t>databricks</a:t>
            </a:r>
            <a:r>
              <a:rPr lang="en-GB" sz="1050" dirty="0"/>
              <a:t> ML training jobs. Training pipeline generates one or more experiments and each experiments has model artifacts created and stored within </a:t>
            </a:r>
            <a:r>
              <a:rPr lang="en-GB" sz="1050" dirty="0" err="1"/>
              <a:t>Risklab</a:t>
            </a:r>
            <a:r>
              <a:rPr lang="en-GB" sz="1050" dirty="0"/>
              <a:t> Databricks Rental MLFlow experiment tracking sever</a:t>
            </a:r>
          </a:p>
          <a:p>
            <a:pPr marL="228600" indent="-228600">
              <a:spcBef>
                <a:spcPts val="200"/>
              </a:spcBef>
              <a:buFont typeface="+mj-lt"/>
              <a:buAutoNum type="arabicPeriod"/>
            </a:pPr>
            <a:endParaRPr lang="en-GB" sz="400" dirty="0"/>
          </a:p>
          <a:p>
            <a:pPr marL="228600" indent="-228600">
              <a:spcBef>
                <a:spcPts val="200"/>
              </a:spcBef>
              <a:buFont typeface="+mj-lt"/>
              <a:buAutoNum type="arabicPeriod"/>
            </a:pPr>
            <a:r>
              <a:rPr lang="en-GB" sz="1050" dirty="0"/>
              <a:t>Data scientists can optionally manually publish ML model onto Databricks serverless Model serving API (UBS curated End of Q2, 2024)</a:t>
            </a:r>
          </a:p>
          <a:p>
            <a:pPr marL="228600" indent="-228600">
              <a:spcBef>
                <a:spcPts val="200"/>
              </a:spcBef>
              <a:buFont typeface="+mj-lt"/>
              <a:buAutoNum type="arabicPeriod"/>
            </a:pPr>
            <a:endParaRPr lang="en-GB" sz="300" dirty="0"/>
          </a:p>
          <a:p>
            <a:pPr marL="228600" indent="-228600">
              <a:spcBef>
                <a:spcPts val="200"/>
              </a:spcBef>
              <a:buFont typeface="+mj-lt"/>
              <a:buAutoNum type="arabicPeriod"/>
            </a:pPr>
            <a:r>
              <a:rPr lang="en-GB" sz="1050" dirty="0"/>
              <a:t>Data Scientist can optionally develop and hosting ML Application in RiskLab Databricks Rental Lakehouse App (Private Preview, no UBS curation date) , or hosting in an external solution.</a:t>
            </a:r>
          </a:p>
          <a:p>
            <a:pPr marL="228600" indent="-228600">
              <a:spcBef>
                <a:spcPts val="200"/>
              </a:spcBef>
              <a:buFont typeface="+mj-lt"/>
              <a:buAutoNum type="arabicPeriod"/>
            </a:pPr>
            <a:endParaRPr lang="en-GB" sz="300" dirty="0"/>
          </a:p>
          <a:p>
            <a:pPr marL="228600" indent="-228600">
              <a:spcBef>
                <a:spcPts val="200"/>
              </a:spcBef>
              <a:buFont typeface="+mj-lt"/>
              <a:buAutoNum type="arabicPeriod"/>
            </a:pPr>
            <a:r>
              <a:rPr lang="en-GB" sz="1050" dirty="0"/>
              <a:t>Data Scientists checks in ML training pipeline and experiment scoring / selection module to GitLab</a:t>
            </a:r>
          </a:p>
          <a:p>
            <a:pPr marL="228600" indent="-228600">
              <a:spcBef>
                <a:spcPts val="200"/>
              </a:spcBef>
              <a:buFont typeface="+mj-lt"/>
              <a:buAutoNum type="arabicPeriod"/>
            </a:pPr>
            <a:endParaRPr lang="en-GB" sz="200" dirty="0"/>
          </a:p>
          <a:p>
            <a:pPr marL="228600" indent="-228600">
              <a:spcBef>
                <a:spcPts val="200"/>
              </a:spcBef>
              <a:buFont typeface="+mj-lt"/>
              <a:buAutoNum type="arabicPeriod"/>
            </a:pPr>
            <a:r>
              <a:rPr lang="en-GB" sz="1050" dirty="0"/>
              <a:t>IT ML Engineer checks out training and selection pipeline and schedule the model training in an IT environment having production data access. </a:t>
            </a:r>
          </a:p>
          <a:p>
            <a:pPr marL="228600" indent="-228600">
              <a:spcBef>
                <a:spcPts val="200"/>
              </a:spcBef>
              <a:buFont typeface="+mj-lt"/>
              <a:buAutoNum type="arabicPeriod"/>
            </a:pPr>
            <a:endParaRPr lang="en-GB" sz="200" dirty="0"/>
          </a:p>
          <a:p>
            <a:pPr marL="228600" indent="-228600">
              <a:spcBef>
                <a:spcPts val="200"/>
              </a:spcBef>
              <a:buFont typeface="+mj-lt"/>
              <a:buAutoNum type="arabicPeriod"/>
            </a:pPr>
            <a:r>
              <a:rPr lang="en-GB" sz="1050" dirty="0"/>
              <a:t>The training and experiment scoring, and selection pipeline will auto select the best performing model and registry it with Central / Divisional MLFlow model registry. </a:t>
            </a:r>
          </a:p>
          <a:p>
            <a:pPr marL="228600" indent="-228600">
              <a:spcBef>
                <a:spcPts val="200"/>
              </a:spcBef>
              <a:buFont typeface="+mj-lt"/>
              <a:buAutoNum type="arabicPeriod"/>
            </a:pPr>
            <a:endParaRPr lang="en-GB" sz="300" dirty="0"/>
          </a:p>
          <a:p>
            <a:pPr marL="228600" indent="-228600">
              <a:spcBef>
                <a:spcPts val="200"/>
              </a:spcBef>
              <a:buFont typeface="+mj-lt"/>
              <a:buAutoNum type="arabicPeriod"/>
            </a:pPr>
            <a:r>
              <a:rPr lang="en-GB" sz="1050" dirty="0"/>
              <a:t>ML Engineer can deploy the ML API for Serverless real time serving or Cluster based batch inferencing. </a:t>
            </a:r>
          </a:p>
          <a:p>
            <a:pPr marL="228600" indent="-228600">
              <a:spcBef>
                <a:spcPts val="200"/>
              </a:spcBef>
              <a:buFont typeface="+mj-lt"/>
              <a:buAutoNum type="arabicPeriod"/>
            </a:pPr>
            <a:endParaRPr lang="en-GB" sz="300" dirty="0"/>
          </a:p>
          <a:p>
            <a:pPr marL="228600" indent="-228600">
              <a:spcBef>
                <a:spcPts val="200"/>
              </a:spcBef>
              <a:buFont typeface="+mj-lt"/>
              <a:buAutoNum type="arabicPeriod"/>
            </a:pPr>
            <a:r>
              <a:rPr lang="en-GB" sz="1050" dirty="0"/>
              <a:t>ML Engineer can follow SDLC process to deploy ML application within Lakehouse App or from an external IT maintained Application hosting. </a:t>
            </a:r>
          </a:p>
          <a:p>
            <a:pPr algn="ctr">
              <a:spcBef>
                <a:spcPts val="200"/>
              </a:spcBef>
            </a:pPr>
            <a:endParaRPr lang="en-GB" sz="1100" dirty="0">
              <a:solidFill>
                <a:schemeClr val="tx2">
                  <a:lumMod val="75000"/>
                  <a:lumOff val="25000"/>
                </a:schemeClr>
              </a:solidFill>
            </a:endParaRPr>
          </a:p>
        </p:txBody>
      </p:sp>
      <p:pic>
        <p:nvPicPr>
          <p:cNvPr id="7" name="Picture 6">
            <a:extLst>
              <a:ext uri="{FF2B5EF4-FFF2-40B4-BE49-F238E27FC236}">
                <a16:creationId xmlns:a16="http://schemas.microsoft.com/office/drawing/2014/main" id="{77D2E910-00BE-1697-9FA8-E82FCE063979}"/>
              </a:ext>
            </a:extLst>
          </p:cNvPr>
          <p:cNvPicPr>
            <a:picLocks noChangeAspect="1"/>
          </p:cNvPicPr>
          <p:nvPr/>
        </p:nvPicPr>
        <p:blipFill>
          <a:blip r:embed="rId3"/>
          <a:stretch>
            <a:fillRect/>
          </a:stretch>
        </p:blipFill>
        <p:spPr>
          <a:xfrm>
            <a:off x="56488" y="464621"/>
            <a:ext cx="4722515" cy="4974956"/>
          </a:xfrm>
          <a:prstGeom prst="rect">
            <a:avLst/>
          </a:prstGeom>
        </p:spPr>
      </p:pic>
      <p:sp>
        <p:nvSpPr>
          <p:cNvPr id="11" name="TextBox 10">
            <a:extLst>
              <a:ext uri="{FF2B5EF4-FFF2-40B4-BE49-F238E27FC236}">
                <a16:creationId xmlns:a16="http://schemas.microsoft.com/office/drawing/2014/main" id="{1581D1B1-F36E-15F6-8CC2-108B3B772FA9}"/>
              </a:ext>
            </a:extLst>
          </p:cNvPr>
          <p:cNvSpPr txBox="1"/>
          <p:nvPr/>
        </p:nvSpPr>
        <p:spPr>
          <a:xfrm>
            <a:off x="226096" y="95289"/>
            <a:ext cx="11614948" cy="369332"/>
          </a:xfrm>
          <a:prstGeom prst="rect">
            <a:avLst/>
          </a:prstGeom>
          <a:noFill/>
        </p:spPr>
        <p:txBody>
          <a:bodyPr wrap="square">
            <a:spAutoFit/>
          </a:bodyPr>
          <a:lstStyle/>
          <a:p>
            <a:pPr>
              <a:spcBef>
                <a:spcPts val="200"/>
              </a:spcBef>
            </a:pPr>
            <a:r>
              <a:rPr lang="en-GB" sz="1800" dirty="0">
                <a:solidFill>
                  <a:schemeClr val="tx2">
                    <a:lumMod val="75000"/>
                    <a:lumOff val="25000"/>
                  </a:schemeClr>
                </a:solidFill>
              </a:rPr>
              <a:t>MDLC in Practice: Case 3: Best of both world, Data Scientist ML Platform transits into IT owned ML Platform</a:t>
            </a:r>
          </a:p>
        </p:txBody>
      </p:sp>
      <p:sp>
        <p:nvSpPr>
          <p:cNvPr id="20" name="TextBox 19">
            <a:extLst>
              <a:ext uri="{FF2B5EF4-FFF2-40B4-BE49-F238E27FC236}">
                <a16:creationId xmlns:a16="http://schemas.microsoft.com/office/drawing/2014/main" id="{8BCDE009-BF8C-5644-4ABA-45433665158F}"/>
              </a:ext>
            </a:extLst>
          </p:cNvPr>
          <p:cNvSpPr txBox="1"/>
          <p:nvPr/>
        </p:nvSpPr>
        <p:spPr>
          <a:xfrm>
            <a:off x="56488" y="5439577"/>
            <a:ext cx="5368403" cy="1515800"/>
          </a:xfrm>
          <a:prstGeom prst="rect">
            <a:avLst/>
          </a:prstGeom>
          <a:noFill/>
        </p:spPr>
        <p:txBody>
          <a:bodyPr wrap="square" rtlCol="0">
            <a:spAutoFit/>
          </a:bodyPr>
          <a:lstStyle/>
          <a:p>
            <a:r>
              <a:rPr lang="en-GB" sz="1200" dirty="0">
                <a:solidFill>
                  <a:schemeClr val="tx2">
                    <a:lumMod val="75000"/>
                    <a:lumOff val="25000"/>
                  </a:schemeClr>
                </a:solidFill>
              </a:rPr>
              <a:t>Advantages:</a:t>
            </a:r>
          </a:p>
          <a:p>
            <a:endParaRPr lang="en-GB" sz="7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Data Scientists can leverage Databricks ML platform whilst still developing the ML Model in their favourite workspace environment, As Databricks notebooks is insufficient for Library based model development. </a:t>
            </a:r>
          </a:p>
          <a:p>
            <a:pPr marL="171450" indent="-171450">
              <a:buFont typeface="Arial" panose="020B0604020202020204" pitchFamily="34" charset="0"/>
              <a:buChar char="•"/>
            </a:pPr>
            <a:r>
              <a:rPr lang="en-GB" sz="1050" dirty="0">
                <a:solidFill>
                  <a:schemeClr val="tx2">
                    <a:lumMod val="75000"/>
                    <a:lumOff val="25000"/>
                  </a:schemeClr>
                </a:solidFill>
              </a:rPr>
              <a:t>Centralized MLFLow model registry with RBAC access control for models. </a:t>
            </a:r>
          </a:p>
          <a:p>
            <a:pPr marL="171450" indent="-171450">
              <a:buFont typeface="Arial" panose="020B0604020202020204" pitchFamily="34" charset="0"/>
              <a:buChar char="•"/>
            </a:pPr>
            <a:r>
              <a:rPr lang="en-GB" sz="1050" dirty="0">
                <a:solidFill>
                  <a:schemeClr val="tx2">
                    <a:lumMod val="75000"/>
                    <a:lumOff val="25000"/>
                  </a:schemeClr>
                </a:solidFill>
              </a:rPr>
              <a:t>IT able to execution GitLab training pipeline and have full control of model generation lineage, and able to productionized model independently from data scientists. </a:t>
            </a:r>
          </a:p>
          <a:p>
            <a:pPr marL="171450" indent="-171450">
              <a:buFont typeface="Arial" panose="020B0604020202020204" pitchFamily="34" charset="0"/>
              <a:buChar char="•"/>
            </a:pPr>
            <a:endParaRPr lang="en-GB" sz="1050" dirty="0">
              <a:solidFill>
                <a:schemeClr val="tx2">
                  <a:lumMod val="75000"/>
                  <a:lumOff val="25000"/>
                </a:schemeClr>
              </a:solidFill>
            </a:endParaRPr>
          </a:p>
        </p:txBody>
      </p:sp>
      <p:sp>
        <p:nvSpPr>
          <p:cNvPr id="25" name="TextBox 24">
            <a:extLst>
              <a:ext uri="{FF2B5EF4-FFF2-40B4-BE49-F238E27FC236}">
                <a16:creationId xmlns:a16="http://schemas.microsoft.com/office/drawing/2014/main" id="{0531553B-93E3-EC52-B6CB-8BC4D37BD230}"/>
              </a:ext>
            </a:extLst>
          </p:cNvPr>
          <p:cNvSpPr txBox="1"/>
          <p:nvPr/>
        </p:nvSpPr>
        <p:spPr>
          <a:xfrm>
            <a:off x="5571894" y="5514208"/>
            <a:ext cx="6558343" cy="1354217"/>
          </a:xfrm>
          <a:prstGeom prst="rect">
            <a:avLst/>
          </a:prstGeom>
          <a:noFill/>
        </p:spPr>
        <p:txBody>
          <a:bodyPr wrap="square" rtlCol="0">
            <a:spAutoFit/>
          </a:bodyPr>
          <a:lstStyle/>
          <a:p>
            <a:r>
              <a:rPr lang="en-GB" sz="1200" dirty="0">
                <a:solidFill>
                  <a:schemeClr val="tx2">
                    <a:lumMod val="75000"/>
                    <a:lumOff val="25000"/>
                  </a:schemeClr>
                </a:solidFill>
              </a:rPr>
              <a:t>Disadvantages:</a:t>
            </a:r>
          </a:p>
          <a:p>
            <a:endParaRPr lang="en-GB" sz="70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Databricks yet to offer end-to-end MLBOM tracking solution. </a:t>
            </a:r>
          </a:p>
          <a:p>
            <a:pPr marL="171450" indent="-171450">
              <a:buFont typeface="Arial" panose="020B0604020202020204" pitchFamily="34" charset="0"/>
              <a:buChar char="•"/>
            </a:pPr>
            <a:r>
              <a:rPr lang="en-GB" sz="1050" dirty="0">
                <a:solidFill>
                  <a:schemeClr val="tx2">
                    <a:lumMod val="75000"/>
                    <a:lumOff val="25000"/>
                  </a:schemeClr>
                </a:solidFill>
              </a:rPr>
              <a:t>Continuous integration and Continuous Training are Databricks platform centric. And could not be triggered from GitLab. </a:t>
            </a:r>
          </a:p>
          <a:p>
            <a:pPr marL="171450" indent="-171450">
              <a:buFont typeface="Arial" panose="020B0604020202020204" pitchFamily="34" charset="0"/>
              <a:buChar char="•"/>
            </a:pPr>
            <a:r>
              <a:rPr lang="en-GB" sz="1050" dirty="0">
                <a:solidFill>
                  <a:schemeClr val="tx2">
                    <a:lumMod val="75000"/>
                    <a:lumOff val="25000"/>
                  </a:schemeClr>
                </a:solidFill>
              </a:rPr>
              <a:t>Databricks MLFLow model lifecycle tracking is inadequate to track Corporate complex lifecycle status.</a:t>
            </a:r>
          </a:p>
          <a:p>
            <a:pPr marL="171450" indent="-171450">
              <a:buFont typeface="Arial" panose="020B0604020202020204" pitchFamily="34" charset="0"/>
              <a:buChar char="•"/>
            </a:pPr>
            <a:r>
              <a:rPr lang="en-GB" sz="1050" dirty="0">
                <a:solidFill>
                  <a:schemeClr val="tx2">
                    <a:lumMod val="75000"/>
                    <a:lumOff val="25000"/>
                  </a:schemeClr>
                </a:solidFill>
              </a:rPr>
              <a:t>Databricks does not offer MLSecOps process to check for ML Model vulnerability.  </a:t>
            </a:r>
          </a:p>
          <a:p>
            <a:r>
              <a:rPr lang="en-GB" sz="1050" dirty="0">
                <a:solidFill>
                  <a:schemeClr val="tx2">
                    <a:lumMod val="75000"/>
                    <a:lumOff val="25000"/>
                  </a:schemeClr>
                </a:solidFill>
              </a:rPr>
              <a:t> </a:t>
            </a:r>
          </a:p>
        </p:txBody>
      </p:sp>
    </p:spTree>
    <p:extLst>
      <p:ext uri="{BB962C8B-B14F-4D97-AF65-F5344CB8AC3E}">
        <p14:creationId xmlns:p14="http://schemas.microsoft.com/office/powerpoint/2010/main" val="4007691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0B64F5-236B-04D7-0205-D01A75B87663}"/>
              </a:ext>
            </a:extLst>
          </p:cNvPr>
          <p:cNvSpPr txBox="1"/>
          <p:nvPr/>
        </p:nvSpPr>
        <p:spPr>
          <a:xfrm>
            <a:off x="7515225" y="85725"/>
            <a:ext cx="4676775" cy="7171194"/>
          </a:xfrm>
          <a:prstGeom prst="rect">
            <a:avLst/>
          </a:prstGeom>
          <a:noFill/>
        </p:spPr>
        <p:txBody>
          <a:bodyPr wrap="square" rtlCol="0">
            <a:spAutoFit/>
          </a:bodyPr>
          <a:lstStyle/>
          <a:p>
            <a:pPr marL="228600" indent="-228600">
              <a:buFont typeface="+mj-lt"/>
              <a:buAutoNum type="arabicPeriod"/>
            </a:pPr>
            <a:r>
              <a:rPr lang="en-GB" sz="1000" dirty="0"/>
              <a:t>Data Scientists uses their preferred ML model development platform (Domino Data Lab, Databricks, CDWB, AML, Dataiku) to develop their ML training pipeline and model selection module. The platform may or may not have production data access. The generated experiment model artifacts can be security scanned by PROTECT AI Guard to ensure the model artifacts generated is secure. </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r>
              <a:rPr lang="en-GB" sz="1000" dirty="0"/>
              <a:t>Data Scientists can optionally register an experiment run’s artifacts to MLFlow model registry for Lab model publishing</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r>
              <a:rPr lang="en-GB" sz="1000" dirty="0"/>
              <a:t>Data scientists may want to publishes ML model as Model and hosting ML app for development inferencing. </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r>
              <a:rPr lang="en-GB" sz="1000" dirty="0"/>
              <a:t>Data scientists merge the training and evaluation pipeline into a snapshot branch in Gitlab, and Gitlab triggers the Continuous Training pipeline. </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r>
              <a:rPr lang="en-GB" sz="1000" dirty="0"/>
              <a:t>Since GitLab does not perform ML training environment yet, the continuous training has to be delegated to IT maintained ML training ML platform by calling APIs in Domino Data Lab, Databricks, CDWB, AML, Dataiku)</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r>
              <a:rPr lang="en-GB" sz="1000" dirty="0"/>
              <a:t>GIT pipeline triggers model  evaluation and registers best  performing  Model(s) to snapshot model registry</a:t>
            </a:r>
          </a:p>
          <a:p>
            <a:pPr marL="228600" indent="-228600">
              <a:buAutoNum type="arabicPeriod" startAt="6"/>
            </a:pPr>
            <a:endParaRPr lang="en-GB" sz="1000" dirty="0"/>
          </a:p>
          <a:p>
            <a:pPr marL="228600" indent="-228600">
              <a:buAutoNum type="arabicPeriod" startAt="7"/>
            </a:pPr>
            <a:r>
              <a:rPr lang="en-GB" sz="1000" dirty="0"/>
              <a:t>ML Engineer can deploy to IT maintained ML testing platform to perform model testing. </a:t>
            </a:r>
          </a:p>
          <a:p>
            <a:pPr marL="228600" indent="-228600">
              <a:buAutoNum type="arabicPeriod" startAt="7"/>
            </a:pPr>
            <a:endParaRPr lang="en-GB" sz="1000" dirty="0"/>
          </a:p>
          <a:p>
            <a:pPr marL="228600" indent="-228600">
              <a:buAutoNum type="arabicPeriod" startAt="7"/>
            </a:pPr>
            <a:r>
              <a:rPr lang="en-GB" sz="1000" dirty="0"/>
              <a:t>Once model is tested, Data scientists can merge snapshot branch to release branch, trigger GitLab CT pipeline</a:t>
            </a:r>
          </a:p>
          <a:p>
            <a:pPr marL="228600" indent="-228600">
              <a:buAutoNum type="arabicPeriod" startAt="7"/>
            </a:pPr>
            <a:endParaRPr lang="en-GB" sz="1000" dirty="0"/>
          </a:p>
          <a:p>
            <a:pPr marL="228600" indent="-228600">
              <a:buAutoNum type="arabicPeriod" startAt="7"/>
            </a:pPr>
            <a:r>
              <a:rPr lang="en-GB" sz="1000" dirty="0"/>
              <a:t>As in Step 5, training is delegated to separate ML 7.  platforms,</a:t>
            </a:r>
          </a:p>
          <a:p>
            <a:pPr marL="228600" indent="-228600">
              <a:buAutoNum type="arabicPeriod" startAt="7"/>
            </a:pPr>
            <a:endParaRPr lang="en-GB" sz="1000" dirty="0"/>
          </a:p>
          <a:p>
            <a:pPr marL="228600" indent="-228600">
              <a:buAutoNum type="arabicPeriod" startAt="7"/>
            </a:pPr>
            <a:r>
              <a:rPr lang="en-GB" sz="1000" dirty="0"/>
              <a:t>As in step 6, Best performing model is auto selected and published to production model registry. </a:t>
            </a:r>
          </a:p>
          <a:p>
            <a:pPr marL="228600" indent="-228600">
              <a:buAutoNum type="arabicPeriod" startAt="7"/>
            </a:pPr>
            <a:endParaRPr lang="en-GB" sz="1000" dirty="0"/>
          </a:p>
          <a:p>
            <a:pPr marL="228600" indent="-228600">
              <a:buAutoNum type="arabicPeriod" startAt="7"/>
            </a:pPr>
            <a:r>
              <a:rPr lang="en-GB" sz="1000" dirty="0"/>
              <a:t>Production ready model can be either deployed to IT Test ML platform or MRM Validation ML Platform for model testing and validation. </a:t>
            </a:r>
          </a:p>
          <a:p>
            <a:pPr marL="228600" indent="-228600">
              <a:buAutoNum type="arabicPeriod" startAt="7"/>
            </a:pPr>
            <a:endParaRPr lang="en-GB" sz="1000" dirty="0"/>
          </a:p>
          <a:p>
            <a:pPr marL="228600" indent="-228600">
              <a:buAutoNum type="arabicPeriod" startAt="7"/>
            </a:pPr>
            <a:r>
              <a:rPr lang="en-GB" sz="1000" dirty="0"/>
              <a:t>ML engineer could deploy the model into production for real time or batch inferencing. </a:t>
            </a:r>
          </a:p>
          <a:p>
            <a:pPr marL="228600" indent="-228600">
              <a:buAutoNum type="arabicPeriod" startAt="7"/>
            </a:pPr>
            <a:endParaRPr lang="en-GB" sz="1000" dirty="0"/>
          </a:p>
          <a:p>
            <a:pPr marL="228600" indent="-228600">
              <a:buAutoNum type="arabicPeriod" startAt="7"/>
            </a:pPr>
            <a:r>
              <a:rPr lang="en-GB" sz="1000" dirty="0"/>
              <a:t>ML Platform such as Databtricks and AML could trigger additional Continuous Monitoring. </a:t>
            </a:r>
          </a:p>
          <a:p>
            <a:pPr marL="228600" indent="-228600">
              <a:spcBef>
                <a:spcPts val="200"/>
              </a:spcBef>
              <a:buFont typeface="+mj-lt"/>
              <a:buAutoNum type="arabicPeriod"/>
            </a:pPr>
            <a:endParaRPr lang="en-GB" sz="1000" dirty="0"/>
          </a:p>
          <a:p>
            <a:pPr marL="228600" indent="-228600">
              <a:spcBef>
                <a:spcPts val="200"/>
              </a:spcBef>
              <a:buFont typeface="+mj-lt"/>
              <a:buAutoNum type="arabicPeriod"/>
            </a:pPr>
            <a:endParaRPr lang="en-GB" sz="1000" dirty="0"/>
          </a:p>
        </p:txBody>
      </p:sp>
      <p:sp>
        <p:nvSpPr>
          <p:cNvPr id="6" name="TextBox 5">
            <a:extLst>
              <a:ext uri="{FF2B5EF4-FFF2-40B4-BE49-F238E27FC236}">
                <a16:creationId xmlns:a16="http://schemas.microsoft.com/office/drawing/2014/main" id="{7911BBBA-11D3-3896-7348-68BD3D618F0A}"/>
              </a:ext>
            </a:extLst>
          </p:cNvPr>
          <p:cNvSpPr txBox="1"/>
          <p:nvPr/>
        </p:nvSpPr>
        <p:spPr>
          <a:xfrm>
            <a:off x="185980" y="46979"/>
            <a:ext cx="6617776" cy="461665"/>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Future “End-Game” MDLC Architecture. </a:t>
            </a:r>
          </a:p>
        </p:txBody>
      </p:sp>
      <p:sp>
        <p:nvSpPr>
          <p:cNvPr id="2" name="TextBox 1">
            <a:extLst>
              <a:ext uri="{FF2B5EF4-FFF2-40B4-BE49-F238E27FC236}">
                <a16:creationId xmlns:a16="http://schemas.microsoft.com/office/drawing/2014/main" id="{B87A31E7-1920-641B-B3F6-EEDF711E4FB5}"/>
              </a:ext>
            </a:extLst>
          </p:cNvPr>
          <p:cNvSpPr txBox="1"/>
          <p:nvPr/>
        </p:nvSpPr>
        <p:spPr>
          <a:xfrm>
            <a:off x="245265" y="521878"/>
            <a:ext cx="7162925" cy="1708160"/>
          </a:xfrm>
          <a:prstGeom prst="rect">
            <a:avLst/>
          </a:prstGeom>
          <a:noFill/>
        </p:spPr>
        <p:txBody>
          <a:bodyPr wrap="square" rtlCol="0">
            <a:spAutoFit/>
          </a:bodyPr>
          <a:lstStyle/>
          <a:p>
            <a:r>
              <a:rPr lang="en-GB" sz="1050" dirty="0">
                <a:solidFill>
                  <a:schemeClr val="tx2">
                    <a:lumMod val="75000"/>
                    <a:lumOff val="25000"/>
                  </a:schemeClr>
                </a:solidFill>
              </a:rPr>
              <a:t>To address the inefficiency in Case 3. A future ML landscape could be defined as below. </a:t>
            </a:r>
          </a:p>
          <a:p>
            <a:endParaRPr lang="en-GB" sz="1050" dirty="0">
              <a:solidFill>
                <a:schemeClr val="tx2">
                  <a:lumMod val="75000"/>
                  <a:lumOff val="25000"/>
                </a:schemeClr>
              </a:solidFill>
            </a:endParaRPr>
          </a:p>
          <a:p>
            <a:pPr marL="171450" indent="-171450">
              <a:buFont typeface="Arial" panose="020B0604020202020204" pitchFamily="34" charset="0"/>
              <a:buChar char="•"/>
            </a:pPr>
            <a:r>
              <a:rPr lang="en-GB" sz="1050" dirty="0">
                <a:solidFill>
                  <a:schemeClr val="tx2">
                    <a:lumMod val="75000"/>
                    <a:lumOff val="25000"/>
                  </a:schemeClr>
                </a:solidFill>
              </a:rPr>
              <a:t>Federated ML Platforms and centrally MDLC coordinated through GitLab CI pipeline. GitLab CI triggers ML Platform Continuous Training workload (CT)</a:t>
            </a:r>
          </a:p>
          <a:p>
            <a:pPr marL="171450" indent="-171450">
              <a:buFont typeface="Arial" panose="020B0604020202020204" pitchFamily="34" charset="0"/>
              <a:buChar char="•"/>
            </a:pPr>
            <a:r>
              <a:rPr lang="en-GB" sz="1050" dirty="0">
                <a:solidFill>
                  <a:schemeClr val="tx2">
                    <a:lumMod val="75000"/>
                    <a:lumOff val="25000"/>
                  </a:schemeClr>
                </a:solidFill>
              </a:rPr>
              <a:t>Centralized Snapshot / Release MLFLow Model Registry, with integration of PROTECT AI </a:t>
            </a:r>
            <a:r>
              <a:rPr lang="en-GB" sz="1050" dirty="0" err="1">
                <a:solidFill>
                  <a:schemeClr val="tx2">
                    <a:lumMod val="75000"/>
                    <a:lumOff val="25000"/>
                  </a:schemeClr>
                </a:solidFill>
              </a:rPr>
              <a:t>Gurdian</a:t>
            </a:r>
            <a:r>
              <a:rPr lang="en-GB" sz="1050" dirty="0">
                <a:solidFill>
                  <a:schemeClr val="tx2">
                    <a:lumMod val="75000"/>
                    <a:lumOff val="25000"/>
                  </a:schemeClr>
                </a:solidFill>
              </a:rPr>
              <a:t> Model Security scan.</a:t>
            </a:r>
          </a:p>
          <a:p>
            <a:pPr marL="171450" indent="-171450">
              <a:buFont typeface="Arial" panose="020B0604020202020204" pitchFamily="34" charset="0"/>
              <a:buChar char="•"/>
            </a:pPr>
            <a:r>
              <a:rPr lang="en-GB" sz="1050" dirty="0">
                <a:solidFill>
                  <a:schemeClr val="tx2">
                    <a:lumMod val="75000"/>
                    <a:lumOff val="25000"/>
                  </a:schemeClr>
                </a:solidFill>
              </a:rPr>
              <a:t>Production Model trained on GitLab triggered Production ML Platform, tested and validated by IT and MRMC .  </a:t>
            </a:r>
          </a:p>
          <a:p>
            <a:endParaRPr lang="en-GB" sz="1050" dirty="0">
              <a:solidFill>
                <a:schemeClr val="tx2">
                  <a:lumMod val="75000"/>
                  <a:lumOff val="25000"/>
                </a:schemeClr>
              </a:solidFill>
            </a:endParaRPr>
          </a:p>
          <a:p>
            <a:r>
              <a:rPr lang="en-GB" sz="1050" dirty="0">
                <a:solidFill>
                  <a:schemeClr val="tx2">
                    <a:lumMod val="75000"/>
                    <a:lumOff val="25000"/>
                  </a:schemeClr>
                </a:solidFill>
              </a:rPr>
              <a:t>Below design does not offer any options to track ML Bill of Materials, it will be discussed in depth in the next 2 slides. </a:t>
            </a:r>
          </a:p>
          <a:p>
            <a:pPr marL="171450" indent="-171450">
              <a:buFont typeface="Arial" panose="020B0604020202020204" pitchFamily="34" charset="0"/>
              <a:buChar char="•"/>
            </a:pPr>
            <a:endParaRPr lang="en-GB" sz="1050" dirty="0">
              <a:solidFill>
                <a:schemeClr val="tx2">
                  <a:lumMod val="75000"/>
                  <a:lumOff val="25000"/>
                </a:schemeClr>
              </a:solidFill>
            </a:endParaRPr>
          </a:p>
          <a:p>
            <a:r>
              <a:rPr lang="en-GB" sz="1050" dirty="0">
                <a:solidFill>
                  <a:schemeClr val="tx2">
                    <a:lumMod val="75000"/>
                    <a:lumOff val="25000"/>
                  </a:schemeClr>
                </a:solidFill>
              </a:rPr>
              <a:t> </a:t>
            </a:r>
          </a:p>
        </p:txBody>
      </p:sp>
      <p:pic>
        <p:nvPicPr>
          <p:cNvPr id="9" name="Picture 8">
            <a:extLst>
              <a:ext uri="{FF2B5EF4-FFF2-40B4-BE49-F238E27FC236}">
                <a16:creationId xmlns:a16="http://schemas.microsoft.com/office/drawing/2014/main" id="{F968D641-5223-4C4A-D200-0C267EF1B406}"/>
              </a:ext>
            </a:extLst>
          </p:cNvPr>
          <p:cNvPicPr>
            <a:picLocks noChangeAspect="1"/>
          </p:cNvPicPr>
          <p:nvPr/>
        </p:nvPicPr>
        <p:blipFill>
          <a:blip r:embed="rId2"/>
          <a:stretch>
            <a:fillRect/>
          </a:stretch>
        </p:blipFill>
        <p:spPr>
          <a:xfrm>
            <a:off x="402956" y="1914812"/>
            <a:ext cx="7058751" cy="4795954"/>
          </a:xfrm>
          <a:prstGeom prst="rect">
            <a:avLst/>
          </a:prstGeom>
        </p:spPr>
      </p:pic>
    </p:spTree>
    <p:extLst>
      <p:ext uri="{BB962C8B-B14F-4D97-AF65-F5344CB8AC3E}">
        <p14:creationId xmlns:p14="http://schemas.microsoft.com/office/powerpoint/2010/main" val="304808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2C49-3561-E6D0-08BD-17A365FFD42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7086972-F75C-D7E2-1FA7-F7BF4052D072}"/>
              </a:ext>
            </a:extLst>
          </p:cNvPr>
          <p:cNvSpPr txBox="1"/>
          <p:nvPr/>
        </p:nvSpPr>
        <p:spPr>
          <a:xfrm>
            <a:off x="6690948" y="759679"/>
            <a:ext cx="5439059" cy="5775940"/>
          </a:xfrm>
          <a:prstGeom prst="rect">
            <a:avLst/>
          </a:prstGeom>
          <a:noFill/>
        </p:spPr>
        <p:txBody>
          <a:bodyPr wrap="square" rtlCol="0">
            <a:spAutoFit/>
          </a:bodyPr>
          <a:lstStyle/>
          <a:p>
            <a:pPr>
              <a:spcBef>
                <a:spcPts val="200"/>
              </a:spcBef>
            </a:pPr>
            <a:r>
              <a:rPr lang="en-GB" sz="1100" dirty="0">
                <a:solidFill>
                  <a:schemeClr val="tx2">
                    <a:lumMod val="75000"/>
                    <a:lumOff val="25000"/>
                  </a:schemeClr>
                </a:solidFill>
              </a:rPr>
              <a:t>As of 2024, ML Bill of Materials are mainly supported in federated ML Platforms. Since GitLab is the bank’s SDLC implementation platforms, and GitLab is working toward a complete end to end ML Solution. We would ideally want GitLab to provide the following functionalities in order to capture the complete MLBOM</a:t>
            </a:r>
          </a:p>
          <a:p>
            <a:pPr>
              <a:spcBef>
                <a:spcPts val="200"/>
              </a:spcBef>
            </a:pPr>
            <a:endParaRPr lang="en-GB" sz="1100" dirty="0">
              <a:solidFill>
                <a:schemeClr val="tx2">
                  <a:lumMod val="75000"/>
                  <a:lumOff val="25000"/>
                </a:schemeClr>
              </a:solidFill>
            </a:endParaRPr>
          </a:p>
          <a:p>
            <a:pPr>
              <a:spcBef>
                <a:spcPts val="200"/>
              </a:spcBef>
            </a:pPr>
            <a:endParaRPr lang="en-GB" sz="1100" dirty="0">
              <a:solidFill>
                <a:schemeClr val="tx2">
                  <a:lumMod val="75000"/>
                  <a:lumOff val="25000"/>
                </a:schemeClr>
              </a:solidFill>
            </a:endParaRPr>
          </a:p>
          <a:p>
            <a:pPr marL="228600" indent="-228600">
              <a:spcBef>
                <a:spcPts val="200"/>
              </a:spcBef>
              <a:buFont typeface="+mj-lt"/>
              <a:buAutoNum type="arabicPeriod"/>
            </a:pPr>
            <a:r>
              <a:rPr lang="en-GB" sz="1100" dirty="0"/>
              <a:t>GitLab pipeline and AKS cluster could support Continuous Trainings to machine learning models. i.e. not limiting GitLab for artifact building job, but for ML model training jobs. </a:t>
            </a:r>
          </a:p>
          <a:p>
            <a:pPr marL="228600" indent="-228600">
              <a:spcBef>
                <a:spcPts val="200"/>
              </a:spcBef>
              <a:buFont typeface="+mj-lt"/>
              <a:buAutoNum type="arabicPeriod"/>
            </a:pPr>
            <a:r>
              <a:rPr lang="en-GB" sz="1100" dirty="0"/>
              <a:t>GitLab Model registry could allow Central / Divisional model registry management and access control.  </a:t>
            </a:r>
          </a:p>
          <a:p>
            <a:pPr marL="228600" indent="-228600">
              <a:spcBef>
                <a:spcPts val="200"/>
              </a:spcBef>
              <a:buFont typeface="+mj-lt"/>
              <a:buAutoNum type="arabicPeriod"/>
            </a:pPr>
            <a:r>
              <a:rPr lang="en-GB" sz="1100" dirty="0"/>
              <a:t>GitLab Model registry provide ML lifecycle status that can be customized according to client definition. </a:t>
            </a:r>
          </a:p>
          <a:p>
            <a:pPr marL="228600" indent="-228600">
              <a:spcBef>
                <a:spcPts val="200"/>
              </a:spcBef>
              <a:buFont typeface="+mj-lt"/>
              <a:buAutoNum type="arabicPeriod"/>
            </a:pPr>
            <a:r>
              <a:rPr lang="en-GB" sz="1100" dirty="0"/>
              <a:t>GitLab AKS cluster could provide ML Model API hosting for real time and batch inferencing. </a:t>
            </a:r>
          </a:p>
          <a:p>
            <a:pPr marL="228600" indent="-228600">
              <a:spcBef>
                <a:spcPts val="200"/>
              </a:spcBef>
              <a:buFont typeface="+mj-lt"/>
              <a:buAutoNum type="arabicPeriod"/>
            </a:pPr>
            <a:r>
              <a:rPr lang="en-GB" sz="1100" dirty="0"/>
              <a:t>GitLab AKS cluster could provide ML App hosting. </a:t>
            </a:r>
          </a:p>
          <a:p>
            <a:pPr marL="228600" indent="-228600">
              <a:spcBef>
                <a:spcPts val="200"/>
              </a:spcBef>
              <a:buFont typeface="+mj-lt"/>
              <a:buAutoNum type="arabicPeriod"/>
            </a:pPr>
            <a:r>
              <a:rPr lang="en-GB" sz="1100" dirty="0"/>
              <a:t>A GitLab central panel could see the complete MLBOM information. </a:t>
            </a:r>
          </a:p>
          <a:p>
            <a:pPr>
              <a:spcBef>
                <a:spcPts val="200"/>
              </a:spcBef>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However, GitLab only started </a:t>
            </a:r>
            <a:r>
              <a:rPr lang="en-GB" sz="1100" dirty="0" err="1">
                <a:solidFill>
                  <a:schemeClr val="tx2">
                    <a:lumMod val="75000"/>
                    <a:lumOff val="25000"/>
                  </a:schemeClr>
                </a:solidFill>
              </a:rPr>
              <a:t>MLOps</a:t>
            </a:r>
            <a:r>
              <a:rPr lang="en-GB" sz="1100" dirty="0">
                <a:solidFill>
                  <a:schemeClr val="tx2">
                    <a:lumMod val="75000"/>
                    <a:lumOff val="25000"/>
                  </a:schemeClr>
                </a:solidFill>
              </a:rPr>
              <a:t> development since 2022, and their product has not matured yet, We see the described landscape might be potentially fulfilled in 2026/2027. The challenges are: </a:t>
            </a:r>
          </a:p>
          <a:p>
            <a:pPr>
              <a:spcBef>
                <a:spcPts val="200"/>
              </a:spcBef>
            </a:pPr>
            <a:endParaRPr lang="en-GB" sz="1100" dirty="0"/>
          </a:p>
          <a:p>
            <a:pPr marL="228600" indent="-228600">
              <a:spcBef>
                <a:spcPts val="200"/>
              </a:spcBef>
              <a:buFont typeface="+mj-lt"/>
              <a:buAutoNum type="arabicPeriod"/>
            </a:pPr>
            <a:r>
              <a:rPr lang="en-GB" sz="1100" dirty="0"/>
              <a:t>GitLab Model registry are only limited to Project scope. Does not provide central model registry management and access control. </a:t>
            </a:r>
          </a:p>
          <a:p>
            <a:pPr marL="228600" indent="-228600">
              <a:spcBef>
                <a:spcPts val="200"/>
              </a:spcBef>
              <a:buFont typeface="+mj-lt"/>
              <a:buAutoNum type="arabicPeriod"/>
            </a:pPr>
            <a:r>
              <a:rPr lang="en-GB" sz="1100" dirty="0"/>
              <a:t>GitLab needs to provide product roadmap in support ML pipeline including advanced multi-cluster ML trainings </a:t>
            </a:r>
          </a:p>
          <a:p>
            <a:pPr marL="228600" indent="-228600">
              <a:spcBef>
                <a:spcPts val="200"/>
              </a:spcBef>
              <a:buFont typeface="+mj-lt"/>
              <a:buAutoNum type="arabicPeriod"/>
            </a:pPr>
            <a:r>
              <a:rPr lang="en-GB" sz="1100" dirty="0"/>
              <a:t>GitLab needs to provide product roadmap in ML model API hosting similar to </a:t>
            </a:r>
            <a:r>
              <a:rPr lang="en-GB" sz="1100" dirty="0" err="1"/>
              <a:t>HuggingFace</a:t>
            </a:r>
            <a:r>
              <a:rPr lang="en-GB" sz="1100" dirty="0"/>
              <a:t> space, and the SLA needs to be production grade. </a:t>
            </a:r>
          </a:p>
          <a:p>
            <a:pPr marL="228600" indent="-228600">
              <a:spcBef>
                <a:spcPts val="200"/>
              </a:spcBef>
              <a:buFont typeface="+mj-lt"/>
              <a:buAutoNum type="arabicPeriod"/>
            </a:pPr>
            <a:r>
              <a:rPr lang="en-GB" sz="1100" dirty="0"/>
              <a:t>As above, the same would also apply to ML Application hosting. </a:t>
            </a:r>
          </a:p>
          <a:p>
            <a:pPr marL="228600" indent="-228600">
              <a:spcBef>
                <a:spcPts val="200"/>
              </a:spcBef>
              <a:buFont typeface="+mj-lt"/>
              <a:buAutoNum type="arabicPeriod"/>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We would put this design as a target vision that we </a:t>
            </a:r>
            <a:r>
              <a:rPr lang="en-GB" sz="1100" dirty="0" err="1">
                <a:solidFill>
                  <a:schemeClr val="tx2">
                    <a:lumMod val="75000"/>
                    <a:lumOff val="25000"/>
                  </a:schemeClr>
                </a:solidFill>
              </a:rPr>
              <a:t>egerly</a:t>
            </a:r>
            <a:r>
              <a:rPr lang="en-GB" sz="1100" dirty="0">
                <a:solidFill>
                  <a:schemeClr val="tx2">
                    <a:lumMod val="75000"/>
                    <a:lumOff val="25000"/>
                  </a:schemeClr>
                </a:solidFill>
              </a:rPr>
              <a:t> awaits GitLab to deliver. </a:t>
            </a:r>
          </a:p>
        </p:txBody>
      </p:sp>
      <p:pic>
        <p:nvPicPr>
          <p:cNvPr id="5" name="Picture 4">
            <a:extLst>
              <a:ext uri="{FF2B5EF4-FFF2-40B4-BE49-F238E27FC236}">
                <a16:creationId xmlns:a16="http://schemas.microsoft.com/office/drawing/2014/main" id="{44468CA4-26EF-17FA-DF2C-0C56CE167A69}"/>
              </a:ext>
            </a:extLst>
          </p:cNvPr>
          <p:cNvPicPr>
            <a:picLocks noChangeAspect="1"/>
          </p:cNvPicPr>
          <p:nvPr/>
        </p:nvPicPr>
        <p:blipFill>
          <a:blip r:embed="rId3"/>
          <a:stretch>
            <a:fillRect/>
          </a:stretch>
        </p:blipFill>
        <p:spPr>
          <a:xfrm>
            <a:off x="366052" y="689936"/>
            <a:ext cx="6081243" cy="5803853"/>
          </a:xfrm>
          <a:prstGeom prst="rect">
            <a:avLst/>
          </a:prstGeom>
        </p:spPr>
      </p:pic>
      <p:sp>
        <p:nvSpPr>
          <p:cNvPr id="10" name="TextBox 9">
            <a:extLst>
              <a:ext uri="{FF2B5EF4-FFF2-40B4-BE49-F238E27FC236}">
                <a16:creationId xmlns:a16="http://schemas.microsoft.com/office/drawing/2014/main" id="{B50E5E46-0C58-6F59-B3A9-7E9370C74152}"/>
              </a:ext>
            </a:extLst>
          </p:cNvPr>
          <p:cNvSpPr txBox="1"/>
          <p:nvPr/>
        </p:nvSpPr>
        <p:spPr>
          <a:xfrm>
            <a:off x="185980" y="46979"/>
            <a:ext cx="11460996" cy="461665"/>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Future “End-Game” MDLC Architecture Variant 1 to support MLBOM: GitLab centric</a:t>
            </a:r>
          </a:p>
        </p:txBody>
      </p:sp>
    </p:spTree>
    <p:extLst>
      <p:ext uri="{BB962C8B-B14F-4D97-AF65-F5344CB8AC3E}">
        <p14:creationId xmlns:p14="http://schemas.microsoft.com/office/powerpoint/2010/main" val="241694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2C49-3561-E6D0-08BD-17A365FFD42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7086972-F75C-D7E2-1FA7-F7BF4052D072}"/>
              </a:ext>
            </a:extLst>
          </p:cNvPr>
          <p:cNvSpPr txBox="1"/>
          <p:nvPr/>
        </p:nvSpPr>
        <p:spPr>
          <a:xfrm>
            <a:off x="6485635" y="1142756"/>
            <a:ext cx="5439059" cy="4801314"/>
          </a:xfrm>
          <a:prstGeom prst="rect">
            <a:avLst/>
          </a:prstGeom>
          <a:noFill/>
        </p:spPr>
        <p:txBody>
          <a:bodyPr wrap="square" rtlCol="0">
            <a:spAutoFit/>
          </a:bodyPr>
          <a:lstStyle/>
          <a:p>
            <a:pPr>
              <a:spcBef>
                <a:spcPts val="200"/>
              </a:spcBef>
            </a:pPr>
            <a:r>
              <a:rPr lang="en-GB" sz="1100" dirty="0">
                <a:solidFill>
                  <a:schemeClr val="tx2">
                    <a:lumMod val="75000"/>
                    <a:lumOff val="25000"/>
                  </a:schemeClr>
                </a:solidFill>
              </a:rPr>
              <a:t>Whilst await GitLab to deliver the complete end-to-end </a:t>
            </a:r>
            <a:r>
              <a:rPr lang="en-GB" sz="1100" dirty="0" err="1">
                <a:solidFill>
                  <a:schemeClr val="tx2">
                    <a:lumMod val="75000"/>
                    <a:lumOff val="25000"/>
                  </a:schemeClr>
                </a:solidFill>
              </a:rPr>
              <a:t>MLOps</a:t>
            </a:r>
            <a:r>
              <a:rPr lang="en-GB" sz="1100" dirty="0">
                <a:solidFill>
                  <a:schemeClr val="tx2">
                    <a:lumMod val="75000"/>
                    <a:lumOff val="25000"/>
                  </a:schemeClr>
                </a:solidFill>
              </a:rPr>
              <a:t> and MLBOM solution. UBS could still leverage diverse choice of ML Platforms for ML CT, CD and CM. </a:t>
            </a:r>
          </a:p>
          <a:p>
            <a:pPr>
              <a:spcBef>
                <a:spcPts val="200"/>
              </a:spcBef>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Protect AI is the industry leading MLSecOps company, and its RADAR product offers complete observability of “tamper-proof” ML Bill of Materials (MLBOM) for comprehensive list of components and dependencies of your ML model. It recognizes that corporation often leverages diverse range of ML Platform, rather for impose close coupling to individual ML Platform, The MLBOM information is extracted by deploying RADAR agent through the lifecycle of ML model at different ML platform for CT and CM, and GitLab for CI and CD. </a:t>
            </a:r>
          </a:p>
          <a:p>
            <a:pPr>
              <a:spcBef>
                <a:spcPts val="200"/>
              </a:spcBef>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A UBS in-house built MDLC lifecycle Tracking application can be built on top of the PROTECT AI gathered MLBOMs. As ML lifecycle stages is a key MLBOM for Protect RADAR to track. </a:t>
            </a:r>
          </a:p>
          <a:p>
            <a:pPr>
              <a:spcBef>
                <a:spcPts val="200"/>
              </a:spcBef>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GCTO Big Data team, RiskLab and GCRG Model methodology has done a PoC on UBS MDLC lifecycle application during the 2023 Hackathon to support the ML model lifecycle tracking from diverse range of ML Training and Inference platform. This PoC could be leverage PROTECT AI RADAT framework to also offer additional observability of ML Model Bill of Materials information. </a:t>
            </a:r>
          </a:p>
          <a:p>
            <a:pPr>
              <a:spcBef>
                <a:spcPts val="200"/>
              </a:spcBef>
            </a:pPr>
            <a:endParaRPr lang="en-GB" sz="1100" dirty="0">
              <a:solidFill>
                <a:schemeClr val="tx2">
                  <a:lumMod val="75000"/>
                  <a:lumOff val="25000"/>
                </a:schemeClr>
              </a:solidFill>
            </a:endParaRPr>
          </a:p>
          <a:p>
            <a:pPr>
              <a:spcBef>
                <a:spcPts val="200"/>
              </a:spcBef>
            </a:pPr>
            <a:r>
              <a:rPr lang="en-GB" sz="1100" dirty="0">
                <a:solidFill>
                  <a:schemeClr val="tx2">
                    <a:lumMod val="75000"/>
                    <a:lumOff val="25000"/>
                  </a:schemeClr>
                </a:solidFill>
              </a:rPr>
              <a:t>Advantage of the Variant 2: </a:t>
            </a:r>
          </a:p>
          <a:p>
            <a:pPr>
              <a:spcBef>
                <a:spcPts val="200"/>
              </a:spcBef>
            </a:pPr>
            <a:endParaRPr lang="en-GB" sz="1100" dirty="0"/>
          </a:p>
          <a:p>
            <a:pPr marL="228600" indent="-228600">
              <a:spcBef>
                <a:spcPts val="200"/>
              </a:spcBef>
              <a:buFont typeface="+mj-lt"/>
              <a:buAutoNum type="arabicPeriod"/>
            </a:pPr>
            <a:r>
              <a:rPr lang="en-GB" sz="1100" dirty="0"/>
              <a:t>Quick Time to Market for end of end ML CICDCTCM solution. </a:t>
            </a:r>
          </a:p>
          <a:p>
            <a:pPr marL="228600" indent="-228600">
              <a:spcBef>
                <a:spcPts val="200"/>
              </a:spcBef>
              <a:buFont typeface="+mj-lt"/>
              <a:buAutoNum type="arabicPeriod"/>
            </a:pPr>
            <a:r>
              <a:rPr lang="en-GB" sz="1100" dirty="0"/>
              <a:t>Allowing Diverse range of ML Platform to be supported. </a:t>
            </a:r>
          </a:p>
          <a:p>
            <a:pPr marL="228600" indent="-228600">
              <a:spcBef>
                <a:spcPts val="200"/>
              </a:spcBef>
              <a:buFont typeface="+mj-lt"/>
              <a:buAutoNum type="arabicPeriod"/>
            </a:pPr>
            <a:r>
              <a:rPr lang="en-GB" sz="1100" dirty="0"/>
              <a:t>UBS custom in house lifecycle application with MLBOM tracking. </a:t>
            </a:r>
          </a:p>
        </p:txBody>
      </p:sp>
      <p:pic>
        <p:nvPicPr>
          <p:cNvPr id="6" name="Picture 5">
            <a:extLst>
              <a:ext uri="{FF2B5EF4-FFF2-40B4-BE49-F238E27FC236}">
                <a16:creationId xmlns:a16="http://schemas.microsoft.com/office/drawing/2014/main" id="{62684F0B-F0F4-C521-627A-4B19A1C04C0A}"/>
              </a:ext>
            </a:extLst>
          </p:cNvPr>
          <p:cNvPicPr>
            <a:picLocks noChangeAspect="1"/>
          </p:cNvPicPr>
          <p:nvPr/>
        </p:nvPicPr>
        <p:blipFill>
          <a:blip r:embed="rId3"/>
          <a:stretch>
            <a:fillRect/>
          </a:stretch>
        </p:blipFill>
        <p:spPr>
          <a:xfrm>
            <a:off x="452566" y="1038386"/>
            <a:ext cx="5908163" cy="5680129"/>
          </a:xfrm>
          <a:prstGeom prst="rect">
            <a:avLst/>
          </a:prstGeom>
        </p:spPr>
      </p:pic>
      <p:sp>
        <p:nvSpPr>
          <p:cNvPr id="9" name="TextBox 8">
            <a:extLst>
              <a:ext uri="{FF2B5EF4-FFF2-40B4-BE49-F238E27FC236}">
                <a16:creationId xmlns:a16="http://schemas.microsoft.com/office/drawing/2014/main" id="{CEBA5E9C-7F8B-537C-30F0-680AF370D18A}"/>
              </a:ext>
            </a:extLst>
          </p:cNvPr>
          <p:cNvSpPr txBox="1"/>
          <p:nvPr/>
        </p:nvSpPr>
        <p:spPr>
          <a:xfrm>
            <a:off x="185980" y="46979"/>
            <a:ext cx="11460996" cy="830997"/>
          </a:xfrm>
          <a:prstGeom prst="rect">
            <a:avLst/>
          </a:prstGeom>
          <a:noFill/>
        </p:spPr>
        <p:txBody>
          <a:bodyPr wrap="square" rtlCol="0">
            <a:spAutoFit/>
          </a:bodyPr>
          <a:lstStyle/>
          <a:p>
            <a:pPr>
              <a:spcBef>
                <a:spcPts val="200"/>
              </a:spcBef>
            </a:pPr>
            <a:r>
              <a:rPr lang="en-GB" sz="2400" dirty="0">
                <a:solidFill>
                  <a:schemeClr val="tx2">
                    <a:lumMod val="75000"/>
                    <a:lumOff val="25000"/>
                  </a:schemeClr>
                </a:solidFill>
              </a:rPr>
              <a:t>Future “End-Game” MDLC Architecture Variant 2 to support MLBOM: Federated ML Platforms with centralized MLBOM and Lifecycle tracking. </a:t>
            </a:r>
          </a:p>
        </p:txBody>
      </p:sp>
    </p:spTree>
    <p:extLst>
      <p:ext uri="{BB962C8B-B14F-4D97-AF65-F5344CB8AC3E}">
        <p14:creationId xmlns:p14="http://schemas.microsoft.com/office/powerpoint/2010/main" val="1147161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61FB5-C284-EDD4-F348-0BCEEBFB025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D7DCE0B-B2F7-10B4-7947-5EF3B20196EC}"/>
              </a:ext>
            </a:extLst>
          </p:cNvPr>
          <p:cNvPicPr>
            <a:picLocks noChangeAspect="1"/>
          </p:cNvPicPr>
          <p:nvPr/>
        </p:nvPicPr>
        <p:blipFill>
          <a:blip r:embed="rId3"/>
          <a:stretch>
            <a:fillRect/>
          </a:stretch>
        </p:blipFill>
        <p:spPr>
          <a:xfrm>
            <a:off x="440488" y="3865119"/>
            <a:ext cx="1688727" cy="1635479"/>
          </a:xfrm>
          <a:prstGeom prst="rect">
            <a:avLst/>
          </a:prstGeom>
        </p:spPr>
      </p:pic>
      <p:sp>
        <p:nvSpPr>
          <p:cNvPr id="17" name="Arrow: Down 16">
            <a:extLst>
              <a:ext uri="{FF2B5EF4-FFF2-40B4-BE49-F238E27FC236}">
                <a16:creationId xmlns:a16="http://schemas.microsoft.com/office/drawing/2014/main" id="{B8F1FD10-7C80-E996-DC1A-737EF2DFCF20}"/>
              </a:ext>
            </a:extLst>
          </p:cNvPr>
          <p:cNvSpPr/>
          <p:nvPr/>
        </p:nvSpPr>
        <p:spPr>
          <a:xfrm flipV="1">
            <a:off x="3111671" y="4071815"/>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9" name="Picture 18">
            <a:extLst>
              <a:ext uri="{FF2B5EF4-FFF2-40B4-BE49-F238E27FC236}">
                <a16:creationId xmlns:a16="http://schemas.microsoft.com/office/drawing/2014/main" id="{C3983814-90D0-FC74-8C29-FA6A54D169FE}"/>
              </a:ext>
            </a:extLst>
          </p:cNvPr>
          <p:cNvPicPr>
            <a:picLocks noChangeAspect="1"/>
          </p:cNvPicPr>
          <p:nvPr/>
        </p:nvPicPr>
        <p:blipFill>
          <a:blip r:embed="rId4"/>
          <a:stretch>
            <a:fillRect/>
          </a:stretch>
        </p:blipFill>
        <p:spPr>
          <a:xfrm>
            <a:off x="9383797" y="899514"/>
            <a:ext cx="2107368" cy="1872695"/>
          </a:xfrm>
          <a:prstGeom prst="rect">
            <a:avLst/>
          </a:prstGeom>
        </p:spPr>
      </p:pic>
      <p:pic>
        <p:nvPicPr>
          <p:cNvPr id="21" name="Picture 20">
            <a:extLst>
              <a:ext uri="{FF2B5EF4-FFF2-40B4-BE49-F238E27FC236}">
                <a16:creationId xmlns:a16="http://schemas.microsoft.com/office/drawing/2014/main" id="{E7BA5691-EDD2-EABB-26F5-0AB1506EFBBE}"/>
              </a:ext>
            </a:extLst>
          </p:cNvPr>
          <p:cNvPicPr>
            <a:picLocks noChangeAspect="1"/>
          </p:cNvPicPr>
          <p:nvPr/>
        </p:nvPicPr>
        <p:blipFill>
          <a:blip r:embed="rId5"/>
          <a:stretch>
            <a:fillRect/>
          </a:stretch>
        </p:blipFill>
        <p:spPr>
          <a:xfrm>
            <a:off x="5202026" y="5517418"/>
            <a:ext cx="1564881" cy="534443"/>
          </a:xfrm>
          <a:prstGeom prst="rect">
            <a:avLst/>
          </a:prstGeom>
        </p:spPr>
      </p:pic>
      <p:sp>
        <p:nvSpPr>
          <p:cNvPr id="22" name="Arrow: Down 21">
            <a:extLst>
              <a:ext uri="{FF2B5EF4-FFF2-40B4-BE49-F238E27FC236}">
                <a16:creationId xmlns:a16="http://schemas.microsoft.com/office/drawing/2014/main" id="{63BF398F-AA88-E720-2924-28918B8F7C94}"/>
              </a:ext>
            </a:extLst>
          </p:cNvPr>
          <p:cNvSpPr/>
          <p:nvPr/>
        </p:nvSpPr>
        <p:spPr>
          <a:xfrm rot="5400000" flipV="1">
            <a:off x="4383058" y="5282528"/>
            <a:ext cx="242277" cy="89337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TextBox 22">
            <a:extLst>
              <a:ext uri="{FF2B5EF4-FFF2-40B4-BE49-F238E27FC236}">
                <a16:creationId xmlns:a16="http://schemas.microsoft.com/office/drawing/2014/main" id="{8CBFC997-8C7E-FCA9-66D0-7181A740AE88}"/>
              </a:ext>
            </a:extLst>
          </p:cNvPr>
          <p:cNvSpPr txBox="1"/>
          <p:nvPr/>
        </p:nvSpPr>
        <p:spPr>
          <a:xfrm>
            <a:off x="2197865" y="3588551"/>
            <a:ext cx="2058000" cy="461665"/>
          </a:xfrm>
          <a:prstGeom prst="rect">
            <a:avLst/>
          </a:prstGeom>
          <a:noFill/>
        </p:spPr>
        <p:txBody>
          <a:bodyPr wrap="none" rtlCol="0">
            <a:spAutoFit/>
          </a:bodyPr>
          <a:lstStyle/>
          <a:p>
            <a:pPr algn="ctr"/>
            <a:r>
              <a:rPr lang="de-CH" sz="1200" dirty="0"/>
              <a:t>ML Lab Platforms</a:t>
            </a:r>
          </a:p>
          <a:p>
            <a:pPr algn="ctr"/>
            <a:r>
              <a:rPr lang="de-CH" sz="1200" dirty="0"/>
              <a:t>Having only dev data access</a:t>
            </a:r>
          </a:p>
        </p:txBody>
      </p:sp>
      <p:sp>
        <p:nvSpPr>
          <p:cNvPr id="24" name="TextBox 23">
            <a:extLst>
              <a:ext uri="{FF2B5EF4-FFF2-40B4-BE49-F238E27FC236}">
                <a16:creationId xmlns:a16="http://schemas.microsoft.com/office/drawing/2014/main" id="{D72A968D-4B06-7043-F0E0-36A2FF344CCC}"/>
              </a:ext>
            </a:extLst>
          </p:cNvPr>
          <p:cNvSpPr txBox="1"/>
          <p:nvPr/>
        </p:nvSpPr>
        <p:spPr>
          <a:xfrm>
            <a:off x="8796874" y="2676935"/>
            <a:ext cx="3214470" cy="369332"/>
          </a:xfrm>
          <a:prstGeom prst="rect">
            <a:avLst/>
          </a:prstGeom>
          <a:noFill/>
        </p:spPr>
        <p:txBody>
          <a:bodyPr wrap="none" rtlCol="0">
            <a:spAutoFit/>
          </a:bodyPr>
          <a:lstStyle/>
          <a:p>
            <a:r>
              <a:rPr lang="de-CH" dirty="0"/>
              <a:t>Central release Model Registry</a:t>
            </a:r>
          </a:p>
        </p:txBody>
      </p:sp>
      <p:sp>
        <p:nvSpPr>
          <p:cNvPr id="28" name="TextBox 27">
            <a:extLst>
              <a:ext uri="{FF2B5EF4-FFF2-40B4-BE49-F238E27FC236}">
                <a16:creationId xmlns:a16="http://schemas.microsoft.com/office/drawing/2014/main" id="{0F25F0FA-D92C-3C2E-4CA0-FDBA1F26709C}"/>
              </a:ext>
            </a:extLst>
          </p:cNvPr>
          <p:cNvSpPr txBox="1"/>
          <p:nvPr/>
        </p:nvSpPr>
        <p:spPr>
          <a:xfrm>
            <a:off x="2544339" y="6124469"/>
            <a:ext cx="1355436" cy="307777"/>
          </a:xfrm>
          <a:prstGeom prst="rect">
            <a:avLst/>
          </a:prstGeom>
          <a:noFill/>
        </p:spPr>
        <p:txBody>
          <a:bodyPr wrap="none" rtlCol="0">
            <a:spAutoFit/>
          </a:bodyPr>
          <a:lstStyle/>
          <a:p>
            <a:r>
              <a:rPr lang="de-CH" sz="1400" dirty="0"/>
              <a:t>Data Scientists</a:t>
            </a:r>
          </a:p>
        </p:txBody>
      </p:sp>
      <p:sp>
        <p:nvSpPr>
          <p:cNvPr id="31" name="TextBox 30">
            <a:extLst>
              <a:ext uri="{FF2B5EF4-FFF2-40B4-BE49-F238E27FC236}">
                <a16:creationId xmlns:a16="http://schemas.microsoft.com/office/drawing/2014/main" id="{11FA820E-FED6-05FB-4BAC-CEDD96CF2BAC}"/>
              </a:ext>
            </a:extLst>
          </p:cNvPr>
          <p:cNvSpPr txBox="1"/>
          <p:nvPr/>
        </p:nvSpPr>
        <p:spPr>
          <a:xfrm>
            <a:off x="2310507" y="4285698"/>
            <a:ext cx="1876476" cy="646331"/>
          </a:xfrm>
          <a:prstGeom prst="rect">
            <a:avLst/>
          </a:prstGeom>
          <a:noFill/>
        </p:spPr>
        <p:txBody>
          <a:bodyPr wrap="none" rtlCol="0">
            <a:spAutoFit/>
          </a:bodyPr>
          <a:lstStyle/>
          <a:p>
            <a:pPr algn="ctr"/>
            <a:r>
              <a:rPr lang="de-CH" sz="1200" dirty="0"/>
              <a:t>Experiments on dev data</a:t>
            </a:r>
          </a:p>
          <a:p>
            <a:pPr algn="ctr"/>
            <a:r>
              <a:rPr lang="de-CH" sz="1200" dirty="0"/>
              <a:t>For purpose of generating</a:t>
            </a:r>
          </a:p>
          <a:p>
            <a:pPr algn="ctr"/>
            <a:r>
              <a:rPr lang="de-CH" sz="1200" dirty="0"/>
              <a:t>Training pipeline</a:t>
            </a:r>
          </a:p>
        </p:txBody>
      </p:sp>
      <p:sp>
        <p:nvSpPr>
          <p:cNvPr id="34" name="TextBox 33">
            <a:extLst>
              <a:ext uri="{FF2B5EF4-FFF2-40B4-BE49-F238E27FC236}">
                <a16:creationId xmlns:a16="http://schemas.microsoft.com/office/drawing/2014/main" id="{E8CD6E04-142B-BDB1-91EE-C942110E31B8}"/>
              </a:ext>
            </a:extLst>
          </p:cNvPr>
          <p:cNvSpPr txBox="1"/>
          <p:nvPr/>
        </p:nvSpPr>
        <p:spPr>
          <a:xfrm>
            <a:off x="3827139" y="5205512"/>
            <a:ext cx="1249316" cy="646331"/>
          </a:xfrm>
          <a:prstGeom prst="rect">
            <a:avLst/>
          </a:prstGeom>
          <a:noFill/>
        </p:spPr>
        <p:txBody>
          <a:bodyPr wrap="none" rtlCol="0">
            <a:spAutoFit/>
          </a:bodyPr>
          <a:lstStyle/>
          <a:p>
            <a:pPr algn="ctr"/>
            <a:r>
              <a:rPr lang="de-CH" sz="1200" dirty="0"/>
              <a:t>Check-in </a:t>
            </a:r>
          </a:p>
          <a:p>
            <a:pPr algn="ctr"/>
            <a:r>
              <a:rPr lang="de-CH" sz="1200" dirty="0"/>
              <a:t>training pipeline</a:t>
            </a:r>
          </a:p>
          <a:p>
            <a:pPr algn="ctr"/>
            <a:r>
              <a:rPr lang="de-CH" sz="1200" dirty="0"/>
              <a:t>+ ML App</a:t>
            </a:r>
          </a:p>
        </p:txBody>
      </p:sp>
      <p:pic>
        <p:nvPicPr>
          <p:cNvPr id="59" name="Picture 58">
            <a:extLst>
              <a:ext uri="{FF2B5EF4-FFF2-40B4-BE49-F238E27FC236}">
                <a16:creationId xmlns:a16="http://schemas.microsoft.com/office/drawing/2014/main" id="{B915306B-0D5B-BE33-1E57-9C4ED191D28E}"/>
              </a:ext>
            </a:extLst>
          </p:cNvPr>
          <p:cNvPicPr>
            <a:picLocks noChangeAspect="1"/>
          </p:cNvPicPr>
          <p:nvPr/>
        </p:nvPicPr>
        <p:blipFill>
          <a:blip r:embed="rId6"/>
          <a:stretch>
            <a:fillRect/>
          </a:stretch>
        </p:blipFill>
        <p:spPr>
          <a:xfrm>
            <a:off x="9920369" y="4632706"/>
            <a:ext cx="1034223" cy="1397599"/>
          </a:xfrm>
          <a:prstGeom prst="rect">
            <a:avLst/>
          </a:prstGeom>
        </p:spPr>
      </p:pic>
      <p:sp>
        <p:nvSpPr>
          <p:cNvPr id="61" name="TextBox 60">
            <a:extLst>
              <a:ext uri="{FF2B5EF4-FFF2-40B4-BE49-F238E27FC236}">
                <a16:creationId xmlns:a16="http://schemas.microsoft.com/office/drawing/2014/main" id="{AB573FE7-DFE8-9753-E438-302C47E229B6}"/>
              </a:ext>
            </a:extLst>
          </p:cNvPr>
          <p:cNvSpPr txBox="1"/>
          <p:nvPr/>
        </p:nvSpPr>
        <p:spPr>
          <a:xfrm>
            <a:off x="10045177" y="6048976"/>
            <a:ext cx="700833" cy="307777"/>
          </a:xfrm>
          <a:prstGeom prst="rect">
            <a:avLst/>
          </a:prstGeom>
          <a:noFill/>
        </p:spPr>
        <p:txBody>
          <a:bodyPr wrap="none" rtlCol="0">
            <a:spAutoFit/>
          </a:bodyPr>
          <a:lstStyle/>
          <a:p>
            <a:r>
              <a:rPr lang="de-CH" sz="1400" dirty="0"/>
              <a:t>MRMC</a:t>
            </a:r>
          </a:p>
        </p:txBody>
      </p:sp>
      <p:sp>
        <p:nvSpPr>
          <p:cNvPr id="62" name="Arrow: Down 61">
            <a:extLst>
              <a:ext uri="{FF2B5EF4-FFF2-40B4-BE49-F238E27FC236}">
                <a16:creationId xmlns:a16="http://schemas.microsoft.com/office/drawing/2014/main" id="{3B2BD083-E5A0-270D-728D-BD6F3E7CC073}"/>
              </a:ext>
            </a:extLst>
          </p:cNvPr>
          <p:cNvSpPr/>
          <p:nvPr/>
        </p:nvSpPr>
        <p:spPr>
          <a:xfrm flipV="1">
            <a:off x="10353652" y="2888914"/>
            <a:ext cx="270685" cy="1660716"/>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3" name="TextBox 62">
            <a:extLst>
              <a:ext uri="{FF2B5EF4-FFF2-40B4-BE49-F238E27FC236}">
                <a16:creationId xmlns:a16="http://schemas.microsoft.com/office/drawing/2014/main" id="{DDAC3295-2A5B-906D-6560-A34151A3A8FD}"/>
              </a:ext>
            </a:extLst>
          </p:cNvPr>
          <p:cNvSpPr txBox="1"/>
          <p:nvPr/>
        </p:nvSpPr>
        <p:spPr>
          <a:xfrm>
            <a:off x="9447146" y="3867966"/>
            <a:ext cx="2167581" cy="276999"/>
          </a:xfrm>
          <a:prstGeom prst="rect">
            <a:avLst/>
          </a:prstGeom>
          <a:noFill/>
        </p:spPr>
        <p:txBody>
          <a:bodyPr wrap="none" rtlCol="0">
            <a:spAutoFit/>
          </a:bodyPr>
          <a:lstStyle/>
          <a:p>
            <a:pPr algn="ctr"/>
            <a:r>
              <a:rPr lang="de-CH" sz="1200" dirty="0"/>
              <a:t>Evaluate Model, Metrics, Data</a:t>
            </a:r>
          </a:p>
        </p:txBody>
      </p:sp>
      <p:sp>
        <p:nvSpPr>
          <p:cNvPr id="65" name="Arrow: Down 64">
            <a:extLst>
              <a:ext uri="{FF2B5EF4-FFF2-40B4-BE49-F238E27FC236}">
                <a16:creationId xmlns:a16="http://schemas.microsoft.com/office/drawing/2014/main" id="{2BA93637-66C6-0890-25F7-AE8C122F1EB7}"/>
              </a:ext>
            </a:extLst>
          </p:cNvPr>
          <p:cNvSpPr/>
          <p:nvPr/>
        </p:nvSpPr>
        <p:spPr>
          <a:xfrm rot="5400000">
            <a:off x="8326459" y="4563650"/>
            <a:ext cx="242277" cy="2393173"/>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6" name="TextBox 65">
            <a:extLst>
              <a:ext uri="{FF2B5EF4-FFF2-40B4-BE49-F238E27FC236}">
                <a16:creationId xmlns:a16="http://schemas.microsoft.com/office/drawing/2014/main" id="{5C1A5D8F-8D50-2CC2-B0E0-80B556C96F97}"/>
              </a:ext>
            </a:extLst>
          </p:cNvPr>
          <p:cNvSpPr txBox="1"/>
          <p:nvPr/>
        </p:nvSpPr>
        <p:spPr>
          <a:xfrm>
            <a:off x="8010661" y="5362099"/>
            <a:ext cx="1149034" cy="276999"/>
          </a:xfrm>
          <a:prstGeom prst="rect">
            <a:avLst/>
          </a:prstGeom>
          <a:noFill/>
        </p:spPr>
        <p:txBody>
          <a:bodyPr wrap="none" rtlCol="0">
            <a:spAutoFit/>
          </a:bodyPr>
          <a:lstStyle/>
          <a:p>
            <a:pPr algn="ctr"/>
            <a:r>
              <a:rPr lang="de-CH" sz="1200" dirty="0"/>
              <a:t>Evaluate Code</a:t>
            </a:r>
          </a:p>
        </p:txBody>
      </p:sp>
      <p:pic>
        <p:nvPicPr>
          <p:cNvPr id="3" name="Picture 2">
            <a:extLst>
              <a:ext uri="{FF2B5EF4-FFF2-40B4-BE49-F238E27FC236}">
                <a16:creationId xmlns:a16="http://schemas.microsoft.com/office/drawing/2014/main" id="{9E44D408-FAF2-A15B-8DD0-1EF4F4D33F4F}"/>
              </a:ext>
            </a:extLst>
          </p:cNvPr>
          <p:cNvPicPr>
            <a:picLocks noChangeAspect="1"/>
          </p:cNvPicPr>
          <p:nvPr/>
        </p:nvPicPr>
        <p:blipFill>
          <a:blip r:embed="rId7"/>
          <a:stretch>
            <a:fillRect/>
          </a:stretch>
        </p:blipFill>
        <p:spPr>
          <a:xfrm>
            <a:off x="2104632" y="2406122"/>
            <a:ext cx="1249316" cy="1145206"/>
          </a:xfrm>
          <a:prstGeom prst="rect">
            <a:avLst/>
          </a:prstGeom>
        </p:spPr>
      </p:pic>
      <p:pic>
        <p:nvPicPr>
          <p:cNvPr id="5" name="Picture 4">
            <a:extLst>
              <a:ext uri="{FF2B5EF4-FFF2-40B4-BE49-F238E27FC236}">
                <a16:creationId xmlns:a16="http://schemas.microsoft.com/office/drawing/2014/main" id="{D2D2E1BC-D76C-8D2F-AD89-6AA546E26B3A}"/>
              </a:ext>
            </a:extLst>
          </p:cNvPr>
          <p:cNvPicPr>
            <a:picLocks noChangeAspect="1"/>
          </p:cNvPicPr>
          <p:nvPr/>
        </p:nvPicPr>
        <p:blipFill>
          <a:blip r:embed="rId8"/>
          <a:stretch>
            <a:fillRect/>
          </a:stretch>
        </p:blipFill>
        <p:spPr>
          <a:xfrm>
            <a:off x="2878313" y="2404633"/>
            <a:ext cx="1249316" cy="1148565"/>
          </a:xfrm>
          <a:prstGeom prst="rect">
            <a:avLst/>
          </a:prstGeom>
        </p:spPr>
      </p:pic>
      <p:pic>
        <p:nvPicPr>
          <p:cNvPr id="6" name="Picture 5">
            <a:extLst>
              <a:ext uri="{FF2B5EF4-FFF2-40B4-BE49-F238E27FC236}">
                <a16:creationId xmlns:a16="http://schemas.microsoft.com/office/drawing/2014/main" id="{38E2F9ED-4333-96C8-972F-1D89BA5CB651}"/>
              </a:ext>
            </a:extLst>
          </p:cNvPr>
          <p:cNvPicPr>
            <a:picLocks noChangeAspect="1"/>
          </p:cNvPicPr>
          <p:nvPr/>
        </p:nvPicPr>
        <p:blipFill>
          <a:blip r:embed="rId8"/>
          <a:stretch>
            <a:fillRect/>
          </a:stretch>
        </p:blipFill>
        <p:spPr>
          <a:xfrm>
            <a:off x="5141907" y="2412922"/>
            <a:ext cx="1249316" cy="1148565"/>
          </a:xfrm>
          <a:prstGeom prst="rect">
            <a:avLst/>
          </a:prstGeom>
        </p:spPr>
      </p:pic>
      <p:sp>
        <p:nvSpPr>
          <p:cNvPr id="8" name="TextBox 7">
            <a:extLst>
              <a:ext uri="{FF2B5EF4-FFF2-40B4-BE49-F238E27FC236}">
                <a16:creationId xmlns:a16="http://schemas.microsoft.com/office/drawing/2014/main" id="{9249BF34-C0AB-9809-F2FC-1BA3B1B1B226}"/>
              </a:ext>
            </a:extLst>
          </p:cNvPr>
          <p:cNvSpPr txBox="1"/>
          <p:nvPr/>
        </p:nvSpPr>
        <p:spPr>
          <a:xfrm>
            <a:off x="4664435" y="3580035"/>
            <a:ext cx="2274597" cy="461665"/>
          </a:xfrm>
          <a:prstGeom prst="rect">
            <a:avLst/>
          </a:prstGeom>
          <a:noFill/>
        </p:spPr>
        <p:txBody>
          <a:bodyPr wrap="none" rtlCol="0">
            <a:spAutoFit/>
          </a:bodyPr>
          <a:lstStyle/>
          <a:p>
            <a:pPr algn="ctr"/>
            <a:r>
              <a:rPr lang="de-CH" sz="1200" dirty="0"/>
              <a:t>IT maintained ML Lab Platforms</a:t>
            </a:r>
          </a:p>
          <a:p>
            <a:pPr algn="ctr"/>
            <a:r>
              <a:rPr lang="de-CH" sz="1200" dirty="0"/>
              <a:t>Having prod data access</a:t>
            </a:r>
          </a:p>
        </p:txBody>
      </p:sp>
      <p:sp>
        <p:nvSpPr>
          <p:cNvPr id="9" name="Arrow: Down 8">
            <a:extLst>
              <a:ext uri="{FF2B5EF4-FFF2-40B4-BE49-F238E27FC236}">
                <a16:creationId xmlns:a16="http://schemas.microsoft.com/office/drawing/2014/main" id="{F0A398B9-F344-710D-4013-5341117EBFF6}"/>
              </a:ext>
            </a:extLst>
          </p:cNvPr>
          <p:cNvSpPr/>
          <p:nvPr/>
        </p:nvSpPr>
        <p:spPr>
          <a:xfrm flipV="1">
            <a:off x="5645426" y="4097753"/>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4" name="Picture 13">
            <a:extLst>
              <a:ext uri="{FF2B5EF4-FFF2-40B4-BE49-F238E27FC236}">
                <a16:creationId xmlns:a16="http://schemas.microsoft.com/office/drawing/2014/main" id="{B809FF6B-9C01-5DA3-5013-64C7616659D8}"/>
              </a:ext>
            </a:extLst>
          </p:cNvPr>
          <p:cNvPicPr>
            <a:picLocks noChangeAspect="1"/>
          </p:cNvPicPr>
          <p:nvPr/>
        </p:nvPicPr>
        <p:blipFill>
          <a:blip r:embed="rId9"/>
          <a:stretch>
            <a:fillRect/>
          </a:stretch>
        </p:blipFill>
        <p:spPr>
          <a:xfrm>
            <a:off x="7350923" y="3573279"/>
            <a:ext cx="1227008" cy="1672365"/>
          </a:xfrm>
          <a:prstGeom prst="rect">
            <a:avLst/>
          </a:prstGeom>
        </p:spPr>
      </p:pic>
      <p:sp>
        <p:nvSpPr>
          <p:cNvPr id="15" name="TextBox 14">
            <a:extLst>
              <a:ext uri="{FF2B5EF4-FFF2-40B4-BE49-F238E27FC236}">
                <a16:creationId xmlns:a16="http://schemas.microsoft.com/office/drawing/2014/main" id="{E8D03509-4EB4-1088-30B7-D6E548330D2C}"/>
              </a:ext>
            </a:extLst>
          </p:cNvPr>
          <p:cNvSpPr txBox="1"/>
          <p:nvPr/>
        </p:nvSpPr>
        <p:spPr>
          <a:xfrm>
            <a:off x="5141907" y="4153257"/>
            <a:ext cx="1350113" cy="461665"/>
          </a:xfrm>
          <a:prstGeom prst="rect">
            <a:avLst/>
          </a:prstGeom>
          <a:noFill/>
        </p:spPr>
        <p:txBody>
          <a:bodyPr wrap="none" rtlCol="0">
            <a:spAutoFit/>
          </a:bodyPr>
          <a:lstStyle/>
          <a:p>
            <a:pPr algn="ctr"/>
            <a:r>
              <a:rPr lang="de-CH" sz="1200" dirty="0"/>
              <a:t>Run expertiment </a:t>
            </a:r>
          </a:p>
          <a:p>
            <a:pPr algn="ctr"/>
            <a:r>
              <a:rPr lang="de-CH" sz="1200" dirty="0"/>
              <a:t>Against prod data</a:t>
            </a:r>
          </a:p>
        </p:txBody>
      </p:sp>
      <p:sp>
        <p:nvSpPr>
          <p:cNvPr id="16" name="Arrow: Down 15">
            <a:extLst>
              <a:ext uri="{FF2B5EF4-FFF2-40B4-BE49-F238E27FC236}">
                <a16:creationId xmlns:a16="http://schemas.microsoft.com/office/drawing/2014/main" id="{6405867A-E8FF-12D4-AF36-133CF32E754D}"/>
              </a:ext>
            </a:extLst>
          </p:cNvPr>
          <p:cNvSpPr/>
          <p:nvPr/>
        </p:nvSpPr>
        <p:spPr>
          <a:xfrm rot="3769574" flipV="1">
            <a:off x="7731810" y="936618"/>
            <a:ext cx="270685" cy="2859770"/>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8" name="Rectangle: Rounded Corners 3">
            <a:extLst>
              <a:ext uri="{FF2B5EF4-FFF2-40B4-BE49-F238E27FC236}">
                <a16:creationId xmlns:a16="http://schemas.microsoft.com/office/drawing/2014/main" id="{6C634337-D638-CF72-A213-29FE64AF75D3}"/>
              </a:ext>
            </a:extLst>
          </p:cNvPr>
          <p:cNvSpPr/>
          <p:nvPr/>
        </p:nvSpPr>
        <p:spPr>
          <a:xfrm>
            <a:off x="7153480" y="2271795"/>
            <a:ext cx="898966" cy="32478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FC000"/>
          </a:solidFill>
          <a:ln w="12701" cap="flat">
            <a:solidFill>
              <a:srgbClr val="BF9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dirty="0">
                <a:solidFill>
                  <a:srgbClr val="000000"/>
                </a:solidFill>
                <a:uFillTx/>
                <a:latin typeface="Calibri"/>
              </a:rPr>
              <a:t>UBS Model Export CLI</a:t>
            </a:r>
          </a:p>
        </p:txBody>
      </p:sp>
      <p:sp>
        <p:nvSpPr>
          <p:cNvPr id="26" name="TextBox 25">
            <a:extLst>
              <a:ext uri="{FF2B5EF4-FFF2-40B4-BE49-F238E27FC236}">
                <a16:creationId xmlns:a16="http://schemas.microsoft.com/office/drawing/2014/main" id="{9358632B-507A-8DEB-B12D-6B0977DDCF4C}"/>
              </a:ext>
            </a:extLst>
          </p:cNvPr>
          <p:cNvSpPr txBox="1"/>
          <p:nvPr/>
        </p:nvSpPr>
        <p:spPr>
          <a:xfrm>
            <a:off x="6766907" y="1356483"/>
            <a:ext cx="1960087" cy="830997"/>
          </a:xfrm>
          <a:prstGeom prst="rect">
            <a:avLst/>
          </a:prstGeom>
          <a:noFill/>
        </p:spPr>
        <p:txBody>
          <a:bodyPr wrap="none" rtlCol="0">
            <a:spAutoFit/>
          </a:bodyPr>
          <a:lstStyle/>
          <a:p>
            <a:pPr algn="ctr"/>
            <a:r>
              <a:rPr lang="de-CH" sz="1200" dirty="0"/>
              <a:t>Copy over best </a:t>
            </a:r>
          </a:p>
          <a:p>
            <a:pPr algn="ctr"/>
            <a:r>
              <a:rPr lang="de-CH" sz="1200" dirty="0"/>
              <a:t>Performing models</a:t>
            </a:r>
          </a:p>
          <a:p>
            <a:pPr algn="ctr"/>
            <a:r>
              <a:rPr lang="de-CH" sz="1200" dirty="0"/>
              <a:t>(includes experiment runs)</a:t>
            </a:r>
          </a:p>
          <a:p>
            <a:pPr algn="ctr"/>
            <a:r>
              <a:rPr lang="de-CH" sz="1200" dirty="0"/>
              <a:t>Protect AI scan</a:t>
            </a:r>
          </a:p>
        </p:txBody>
      </p:sp>
      <p:pic>
        <p:nvPicPr>
          <p:cNvPr id="29" name="Picture 28">
            <a:extLst>
              <a:ext uri="{FF2B5EF4-FFF2-40B4-BE49-F238E27FC236}">
                <a16:creationId xmlns:a16="http://schemas.microsoft.com/office/drawing/2014/main" id="{F6C3A987-6968-FA7D-5457-EB504C90CD4C}"/>
              </a:ext>
            </a:extLst>
          </p:cNvPr>
          <p:cNvPicPr>
            <a:picLocks noChangeAspect="1"/>
          </p:cNvPicPr>
          <p:nvPr/>
        </p:nvPicPr>
        <p:blipFill>
          <a:blip r:embed="rId10"/>
          <a:stretch>
            <a:fillRect/>
          </a:stretch>
        </p:blipFill>
        <p:spPr>
          <a:xfrm>
            <a:off x="7528140" y="2661169"/>
            <a:ext cx="678024" cy="635111"/>
          </a:xfrm>
          <a:prstGeom prst="rect">
            <a:avLst/>
          </a:prstGeom>
        </p:spPr>
      </p:pic>
      <p:pic>
        <p:nvPicPr>
          <p:cNvPr id="32" name="Picture 31">
            <a:extLst>
              <a:ext uri="{FF2B5EF4-FFF2-40B4-BE49-F238E27FC236}">
                <a16:creationId xmlns:a16="http://schemas.microsoft.com/office/drawing/2014/main" id="{B5EA3EE6-6952-DC3C-AE4A-29E548D98274}"/>
              </a:ext>
            </a:extLst>
          </p:cNvPr>
          <p:cNvPicPr>
            <a:picLocks noChangeAspect="1"/>
          </p:cNvPicPr>
          <p:nvPr/>
        </p:nvPicPr>
        <p:blipFill>
          <a:blip r:embed="rId11"/>
          <a:stretch>
            <a:fillRect/>
          </a:stretch>
        </p:blipFill>
        <p:spPr>
          <a:xfrm>
            <a:off x="8115292" y="2271795"/>
            <a:ext cx="277713" cy="324783"/>
          </a:xfrm>
          <a:prstGeom prst="rect">
            <a:avLst/>
          </a:prstGeom>
        </p:spPr>
      </p:pic>
    </p:spTree>
    <p:extLst>
      <p:ext uri="{BB962C8B-B14F-4D97-AF65-F5344CB8AC3E}">
        <p14:creationId xmlns:p14="http://schemas.microsoft.com/office/powerpoint/2010/main" val="2457992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Picture 29" descr="A graphic of a pie chart&#10;&#10;Description automatically generated">
            <a:extLst>
              <a:ext uri="{FF2B5EF4-FFF2-40B4-BE49-F238E27FC236}">
                <a16:creationId xmlns:a16="http://schemas.microsoft.com/office/drawing/2014/main" id="{BED19DBF-52BD-46C7-BBBB-EB009C907E15}"/>
              </a:ext>
            </a:extLst>
          </p:cNvPr>
          <p:cNvPicPr>
            <a:picLocks noChangeAspect="1"/>
          </p:cNvPicPr>
          <p:nvPr/>
        </p:nvPicPr>
        <p:blipFill>
          <a:blip r:embed="rId2"/>
          <a:stretch>
            <a:fillRect/>
          </a:stretch>
        </p:blipFill>
        <p:spPr>
          <a:xfrm>
            <a:off x="3069649" y="4020132"/>
            <a:ext cx="1378366" cy="1378366"/>
          </a:xfrm>
          <a:prstGeom prst="rect">
            <a:avLst/>
          </a:prstGeom>
          <a:noFill/>
          <a:ln cap="flat">
            <a:noFill/>
          </a:ln>
        </p:spPr>
      </p:pic>
      <p:pic>
        <p:nvPicPr>
          <p:cNvPr id="3" name="Picture 4" descr="A graphic of a red and black circle with a white background&#10;&#10;Description automatically generated">
            <a:extLst>
              <a:ext uri="{FF2B5EF4-FFF2-40B4-BE49-F238E27FC236}">
                <a16:creationId xmlns:a16="http://schemas.microsoft.com/office/drawing/2014/main" id="{0360466B-E519-E25C-78D5-A07F40226BFC}"/>
              </a:ext>
            </a:extLst>
          </p:cNvPr>
          <p:cNvPicPr>
            <a:picLocks noChangeAspect="1"/>
          </p:cNvPicPr>
          <p:nvPr/>
        </p:nvPicPr>
        <p:blipFill>
          <a:blip r:embed="rId3"/>
          <a:stretch>
            <a:fillRect/>
          </a:stretch>
        </p:blipFill>
        <p:spPr>
          <a:xfrm>
            <a:off x="113403" y="3953280"/>
            <a:ext cx="1477158" cy="1477158"/>
          </a:xfrm>
          <a:prstGeom prst="rect">
            <a:avLst/>
          </a:prstGeom>
          <a:noFill/>
          <a:ln cap="flat">
            <a:noFill/>
          </a:ln>
        </p:spPr>
      </p:pic>
      <p:pic>
        <p:nvPicPr>
          <p:cNvPr id="4" name="Picture 6" descr="A computer screen with an eye on it&#10;&#10;Description automatically generated">
            <a:extLst>
              <a:ext uri="{FF2B5EF4-FFF2-40B4-BE49-F238E27FC236}">
                <a16:creationId xmlns:a16="http://schemas.microsoft.com/office/drawing/2014/main" id="{FF955C92-EC93-1755-28B4-E3C2655F1D73}"/>
              </a:ext>
            </a:extLst>
          </p:cNvPr>
          <p:cNvPicPr>
            <a:picLocks noChangeAspect="1"/>
          </p:cNvPicPr>
          <p:nvPr/>
        </p:nvPicPr>
        <p:blipFill>
          <a:blip r:embed="rId4"/>
          <a:stretch>
            <a:fillRect/>
          </a:stretch>
        </p:blipFill>
        <p:spPr>
          <a:xfrm>
            <a:off x="10633072" y="3906316"/>
            <a:ext cx="1549688" cy="1549688"/>
          </a:xfrm>
          <a:prstGeom prst="rect">
            <a:avLst/>
          </a:prstGeom>
          <a:noFill/>
          <a:ln cap="flat">
            <a:noFill/>
          </a:ln>
        </p:spPr>
      </p:pic>
      <p:pic>
        <p:nvPicPr>
          <p:cNvPr id="5" name="Picture 10" descr="A computer generated image of a gear&#10;&#10;Description automatically generated">
            <a:extLst>
              <a:ext uri="{FF2B5EF4-FFF2-40B4-BE49-F238E27FC236}">
                <a16:creationId xmlns:a16="http://schemas.microsoft.com/office/drawing/2014/main" id="{736E95A7-7706-69C4-5894-D5EBDE0383EC}"/>
              </a:ext>
            </a:extLst>
          </p:cNvPr>
          <p:cNvPicPr>
            <a:picLocks noChangeAspect="1"/>
          </p:cNvPicPr>
          <p:nvPr/>
        </p:nvPicPr>
        <p:blipFill>
          <a:blip r:embed="rId5"/>
          <a:stretch>
            <a:fillRect/>
          </a:stretch>
        </p:blipFill>
        <p:spPr>
          <a:xfrm>
            <a:off x="7608868" y="3948324"/>
            <a:ext cx="1380753" cy="1380753"/>
          </a:xfrm>
          <a:prstGeom prst="rect">
            <a:avLst/>
          </a:prstGeom>
          <a:noFill/>
          <a:ln cap="flat">
            <a:noFill/>
          </a:ln>
        </p:spPr>
      </p:pic>
      <p:pic>
        <p:nvPicPr>
          <p:cNvPr id="6" name="Picture 12" descr="A graphic of a graph&#10;&#10;Description automatically generated">
            <a:extLst>
              <a:ext uri="{FF2B5EF4-FFF2-40B4-BE49-F238E27FC236}">
                <a16:creationId xmlns:a16="http://schemas.microsoft.com/office/drawing/2014/main" id="{63C21A7D-0A9C-FE08-F620-8A05574EE37B}"/>
              </a:ext>
            </a:extLst>
          </p:cNvPr>
          <p:cNvPicPr>
            <a:picLocks noChangeAspect="1"/>
          </p:cNvPicPr>
          <p:nvPr/>
        </p:nvPicPr>
        <p:blipFill>
          <a:blip r:embed="rId6"/>
          <a:stretch>
            <a:fillRect/>
          </a:stretch>
        </p:blipFill>
        <p:spPr>
          <a:xfrm>
            <a:off x="4622191" y="4020132"/>
            <a:ext cx="1283241" cy="1283241"/>
          </a:xfrm>
          <a:prstGeom prst="rect">
            <a:avLst/>
          </a:prstGeom>
          <a:noFill/>
          <a:ln cap="flat">
            <a:noFill/>
          </a:ln>
        </p:spPr>
      </p:pic>
      <p:pic>
        <p:nvPicPr>
          <p:cNvPr id="7" name="Picture 14" descr="A magnifying glass over lines&#10;&#10;Description automatically generated">
            <a:extLst>
              <a:ext uri="{FF2B5EF4-FFF2-40B4-BE49-F238E27FC236}">
                <a16:creationId xmlns:a16="http://schemas.microsoft.com/office/drawing/2014/main" id="{B06229F9-7D57-50CC-6111-3B05F6329791}"/>
              </a:ext>
            </a:extLst>
          </p:cNvPr>
          <p:cNvPicPr>
            <a:picLocks noChangeAspect="1"/>
          </p:cNvPicPr>
          <p:nvPr/>
        </p:nvPicPr>
        <p:blipFill>
          <a:blip r:embed="rId7"/>
          <a:stretch>
            <a:fillRect/>
          </a:stretch>
        </p:blipFill>
        <p:spPr>
          <a:xfrm>
            <a:off x="1491816" y="3822630"/>
            <a:ext cx="1636803" cy="1636803"/>
          </a:xfrm>
          <a:prstGeom prst="rect">
            <a:avLst/>
          </a:prstGeom>
          <a:noFill/>
          <a:ln cap="flat">
            <a:noFill/>
          </a:ln>
        </p:spPr>
      </p:pic>
      <p:sp>
        <p:nvSpPr>
          <p:cNvPr id="8" name="TextBox 15">
            <a:extLst>
              <a:ext uri="{FF2B5EF4-FFF2-40B4-BE49-F238E27FC236}">
                <a16:creationId xmlns:a16="http://schemas.microsoft.com/office/drawing/2014/main" id="{7901AF81-EA81-22F4-5AA9-BFACFEE1EAAE}"/>
              </a:ext>
            </a:extLst>
          </p:cNvPr>
          <p:cNvSpPr txBox="1"/>
          <p:nvPr/>
        </p:nvSpPr>
        <p:spPr>
          <a:xfrm>
            <a:off x="1707029" y="5168828"/>
            <a:ext cx="1155380"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Exploratory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Data Analysis</a:t>
            </a:r>
          </a:p>
        </p:txBody>
      </p:sp>
      <p:sp>
        <p:nvSpPr>
          <p:cNvPr id="9" name="Rectangle: Rounded Corners 17">
            <a:extLst>
              <a:ext uri="{FF2B5EF4-FFF2-40B4-BE49-F238E27FC236}">
                <a16:creationId xmlns:a16="http://schemas.microsoft.com/office/drawing/2014/main" id="{3AE0B07D-F066-C0E1-2F24-08A39F301F2F}"/>
              </a:ext>
            </a:extLst>
          </p:cNvPr>
          <p:cNvSpPr/>
          <p:nvPr/>
        </p:nvSpPr>
        <p:spPr>
          <a:xfrm>
            <a:off x="156389" y="3956416"/>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0" name="Rectangle: Rounded Corners 22">
            <a:extLst>
              <a:ext uri="{FF2B5EF4-FFF2-40B4-BE49-F238E27FC236}">
                <a16:creationId xmlns:a16="http://schemas.microsoft.com/office/drawing/2014/main" id="{09E96F39-9027-1B79-12CC-FF8EEAA54728}"/>
              </a:ext>
            </a:extLst>
          </p:cNvPr>
          <p:cNvSpPr/>
          <p:nvPr/>
        </p:nvSpPr>
        <p:spPr>
          <a:xfrm>
            <a:off x="1643844" y="3956416"/>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1" name="Rectangle: Rounded Corners 23">
            <a:extLst>
              <a:ext uri="{FF2B5EF4-FFF2-40B4-BE49-F238E27FC236}">
                <a16:creationId xmlns:a16="http://schemas.microsoft.com/office/drawing/2014/main" id="{1323D439-5BCF-5938-2AC7-54C7EE0748BF}"/>
              </a:ext>
            </a:extLst>
          </p:cNvPr>
          <p:cNvSpPr/>
          <p:nvPr/>
        </p:nvSpPr>
        <p:spPr>
          <a:xfrm>
            <a:off x="3128619" y="3970736"/>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2" name="Rectangle: Rounded Corners 24">
            <a:extLst>
              <a:ext uri="{FF2B5EF4-FFF2-40B4-BE49-F238E27FC236}">
                <a16:creationId xmlns:a16="http://schemas.microsoft.com/office/drawing/2014/main" id="{ECDD3816-0E26-E8F4-87AF-4F879B2876B0}"/>
              </a:ext>
            </a:extLst>
          </p:cNvPr>
          <p:cNvSpPr/>
          <p:nvPr/>
        </p:nvSpPr>
        <p:spPr>
          <a:xfrm>
            <a:off x="4613394" y="3970736"/>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3" name="Rectangle: Rounded Corners 26">
            <a:extLst>
              <a:ext uri="{FF2B5EF4-FFF2-40B4-BE49-F238E27FC236}">
                <a16:creationId xmlns:a16="http://schemas.microsoft.com/office/drawing/2014/main" id="{B64BAC1A-6A52-47C9-B88E-797DDBA07758}"/>
              </a:ext>
            </a:extLst>
          </p:cNvPr>
          <p:cNvSpPr/>
          <p:nvPr/>
        </p:nvSpPr>
        <p:spPr>
          <a:xfrm>
            <a:off x="7649760" y="3951460"/>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4" name="Rectangle: Rounded Corners 27">
            <a:extLst>
              <a:ext uri="{FF2B5EF4-FFF2-40B4-BE49-F238E27FC236}">
                <a16:creationId xmlns:a16="http://schemas.microsoft.com/office/drawing/2014/main" id="{17555ADE-EDA6-3D8D-5F47-B81131FFC48C}"/>
              </a:ext>
            </a:extLst>
          </p:cNvPr>
          <p:cNvSpPr/>
          <p:nvPr/>
        </p:nvSpPr>
        <p:spPr>
          <a:xfrm>
            <a:off x="10718039" y="395703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5" name="Picture 31" descr="A clipboard with a pen and pencil&#10;&#10;Description automatically generated">
            <a:extLst>
              <a:ext uri="{FF2B5EF4-FFF2-40B4-BE49-F238E27FC236}">
                <a16:creationId xmlns:a16="http://schemas.microsoft.com/office/drawing/2014/main" id="{E2010360-0C3D-61B2-FDAB-066A09E9CC2F}"/>
              </a:ext>
            </a:extLst>
          </p:cNvPr>
          <p:cNvPicPr>
            <a:picLocks noChangeAspect="1"/>
          </p:cNvPicPr>
          <p:nvPr/>
        </p:nvPicPr>
        <p:blipFill>
          <a:blip r:embed="rId8"/>
          <a:stretch>
            <a:fillRect/>
          </a:stretch>
        </p:blipFill>
        <p:spPr>
          <a:xfrm>
            <a:off x="6165387" y="4055784"/>
            <a:ext cx="1202765" cy="1202765"/>
          </a:xfrm>
          <a:prstGeom prst="rect">
            <a:avLst/>
          </a:prstGeom>
          <a:noFill/>
          <a:ln cap="flat">
            <a:noFill/>
          </a:ln>
        </p:spPr>
      </p:pic>
      <p:sp>
        <p:nvSpPr>
          <p:cNvPr id="16" name="Rectangle: Rounded Corners 25">
            <a:extLst>
              <a:ext uri="{FF2B5EF4-FFF2-40B4-BE49-F238E27FC236}">
                <a16:creationId xmlns:a16="http://schemas.microsoft.com/office/drawing/2014/main" id="{949C3669-4487-2828-A450-942DB3EA28E8}"/>
              </a:ext>
            </a:extLst>
          </p:cNvPr>
          <p:cNvSpPr/>
          <p:nvPr/>
        </p:nvSpPr>
        <p:spPr>
          <a:xfrm>
            <a:off x="6138504" y="396301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7" name="TextBox 32">
            <a:extLst>
              <a:ext uri="{FF2B5EF4-FFF2-40B4-BE49-F238E27FC236}">
                <a16:creationId xmlns:a16="http://schemas.microsoft.com/office/drawing/2014/main" id="{FD84A956-059F-4F53-F502-3B70FA4345FC}"/>
              </a:ext>
            </a:extLst>
          </p:cNvPr>
          <p:cNvSpPr txBox="1"/>
          <p:nvPr/>
        </p:nvSpPr>
        <p:spPr>
          <a:xfrm>
            <a:off x="313639" y="5189238"/>
            <a:ext cx="1044199"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Data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Preparation</a:t>
            </a:r>
          </a:p>
        </p:txBody>
      </p:sp>
      <p:sp>
        <p:nvSpPr>
          <p:cNvPr id="18" name="TextBox 33">
            <a:extLst>
              <a:ext uri="{FF2B5EF4-FFF2-40B4-BE49-F238E27FC236}">
                <a16:creationId xmlns:a16="http://schemas.microsoft.com/office/drawing/2014/main" id="{B1422C6E-FE74-92A3-36AB-94B471A2AF98}"/>
              </a:ext>
            </a:extLst>
          </p:cNvPr>
          <p:cNvSpPr txBox="1"/>
          <p:nvPr/>
        </p:nvSpPr>
        <p:spPr>
          <a:xfrm>
            <a:off x="3226679" y="5183148"/>
            <a:ext cx="1051889"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Engineering</a:t>
            </a:r>
          </a:p>
        </p:txBody>
      </p:sp>
      <p:sp>
        <p:nvSpPr>
          <p:cNvPr id="19" name="TextBox 34">
            <a:extLst>
              <a:ext uri="{FF2B5EF4-FFF2-40B4-BE49-F238E27FC236}">
                <a16:creationId xmlns:a16="http://schemas.microsoft.com/office/drawing/2014/main" id="{2199BEB7-E0FE-D812-4F8B-727BA9DAD8FF}"/>
              </a:ext>
            </a:extLst>
          </p:cNvPr>
          <p:cNvSpPr txBox="1"/>
          <p:nvPr/>
        </p:nvSpPr>
        <p:spPr>
          <a:xfrm>
            <a:off x="4894325" y="5203557"/>
            <a:ext cx="764566"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Training</a:t>
            </a:r>
          </a:p>
        </p:txBody>
      </p:sp>
      <p:sp>
        <p:nvSpPr>
          <p:cNvPr id="20" name="TextBox 35">
            <a:extLst>
              <a:ext uri="{FF2B5EF4-FFF2-40B4-BE49-F238E27FC236}">
                <a16:creationId xmlns:a16="http://schemas.microsoft.com/office/drawing/2014/main" id="{6A57DD9F-6EC8-6A08-F813-5E00F8FE5847}"/>
              </a:ext>
            </a:extLst>
          </p:cNvPr>
          <p:cNvSpPr txBox="1"/>
          <p:nvPr/>
        </p:nvSpPr>
        <p:spPr>
          <a:xfrm>
            <a:off x="6289115" y="5175430"/>
            <a:ext cx="918395"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Validation</a:t>
            </a:r>
          </a:p>
        </p:txBody>
      </p:sp>
      <p:sp>
        <p:nvSpPr>
          <p:cNvPr id="21" name="TextBox 36">
            <a:extLst>
              <a:ext uri="{FF2B5EF4-FFF2-40B4-BE49-F238E27FC236}">
                <a16:creationId xmlns:a16="http://schemas.microsoft.com/office/drawing/2014/main" id="{798989B1-DAA9-5A59-3798-CF88416DEB7E}"/>
              </a:ext>
            </a:extLst>
          </p:cNvPr>
          <p:cNvSpPr txBox="1"/>
          <p:nvPr/>
        </p:nvSpPr>
        <p:spPr>
          <a:xfrm>
            <a:off x="7773762" y="5167100"/>
            <a:ext cx="1082923"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Deployment</a:t>
            </a:r>
          </a:p>
        </p:txBody>
      </p:sp>
      <p:sp>
        <p:nvSpPr>
          <p:cNvPr id="22" name="TextBox 37">
            <a:extLst>
              <a:ext uri="{FF2B5EF4-FFF2-40B4-BE49-F238E27FC236}">
                <a16:creationId xmlns:a16="http://schemas.microsoft.com/office/drawing/2014/main" id="{7B4624E9-5EE2-1BAD-5ADB-B46946D04C8C}"/>
              </a:ext>
            </a:extLst>
          </p:cNvPr>
          <p:cNvSpPr txBox="1"/>
          <p:nvPr/>
        </p:nvSpPr>
        <p:spPr>
          <a:xfrm>
            <a:off x="10837221" y="5189860"/>
            <a:ext cx="1006882"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Continous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Monitoring</a:t>
            </a:r>
          </a:p>
        </p:txBody>
      </p:sp>
      <p:sp>
        <p:nvSpPr>
          <p:cNvPr id="23" name="Rectangle 72">
            <a:extLst>
              <a:ext uri="{FF2B5EF4-FFF2-40B4-BE49-F238E27FC236}">
                <a16:creationId xmlns:a16="http://schemas.microsoft.com/office/drawing/2014/main" id="{C7728AC0-BBB0-D526-5152-1BD25812A983}"/>
              </a:ext>
            </a:extLst>
          </p:cNvPr>
          <p:cNvSpPr/>
          <p:nvPr/>
        </p:nvSpPr>
        <p:spPr>
          <a:xfrm>
            <a:off x="156389" y="796021"/>
            <a:ext cx="11843391" cy="318759"/>
          </a:xfrm>
          <a:prstGeom prst="rect">
            <a:avLst/>
          </a:prstGeom>
          <a:solidFill>
            <a:srgbClr val="F3A875"/>
          </a:solidFill>
          <a:ln w="12701" cap="flat">
            <a:solidFill>
              <a:srgbClr val="F3A87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Data Owner</a:t>
            </a:r>
          </a:p>
        </p:txBody>
      </p:sp>
      <p:pic>
        <p:nvPicPr>
          <p:cNvPr id="24" name="Picture 71" descr="A person with a beard and sunglasses on a computer&#10;&#10;Description automatically generated">
            <a:extLst>
              <a:ext uri="{FF2B5EF4-FFF2-40B4-BE49-F238E27FC236}">
                <a16:creationId xmlns:a16="http://schemas.microsoft.com/office/drawing/2014/main" id="{4833E12D-5F7C-1A5E-2B45-4F619C38EB43}"/>
              </a:ext>
            </a:extLst>
          </p:cNvPr>
          <p:cNvPicPr>
            <a:picLocks noChangeAspect="1"/>
          </p:cNvPicPr>
          <p:nvPr/>
        </p:nvPicPr>
        <p:blipFill>
          <a:blip r:embed="rId9"/>
          <a:stretch>
            <a:fillRect/>
          </a:stretch>
        </p:blipFill>
        <p:spPr>
          <a:xfrm>
            <a:off x="165222" y="806829"/>
            <a:ext cx="233309" cy="293211"/>
          </a:xfrm>
          <a:prstGeom prst="rect">
            <a:avLst/>
          </a:prstGeom>
          <a:noFill/>
          <a:ln cap="flat">
            <a:noFill/>
          </a:ln>
        </p:spPr>
      </p:pic>
      <p:sp>
        <p:nvSpPr>
          <p:cNvPr id="25" name="Rectangle 73">
            <a:extLst>
              <a:ext uri="{FF2B5EF4-FFF2-40B4-BE49-F238E27FC236}">
                <a16:creationId xmlns:a16="http://schemas.microsoft.com/office/drawing/2014/main" id="{C1E19B2B-2248-78DC-8479-DBED6E2866C5}"/>
              </a:ext>
            </a:extLst>
          </p:cNvPr>
          <p:cNvSpPr/>
          <p:nvPr/>
        </p:nvSpPr>
        <p:spPr>
          <a:xfrm>
            <a:off x="7637654" y="1715441"/>
            <a:ext cx="4362126" cy="318759"/>
          </a:xfrm>
          <a:prstGeom prst="rect">
            <a:avLst/>
          </a:prstGeom>
          <a:solidFill>
            <a:srgbClr val="70AD47"/>
          </a:solidFill>
          <a:ln w="12701"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Data Engineer</a:t>
            </a:r>
          </a:p>
        </p:txBody>
      </p:sp>
      <p:pic>
        <p:nvPicPr>
          <p:cNvPr id="26" name="Picture 70" descr="A person with a computer&#10;&#10;Description automatically generated">
            <a:extLst>
              <a:ext uri="{FF2B5EF4-FFF2-40B4-BE49-F238E27FC236}">
                <a16:creationId xmlns:a16="http://schemas.microsoft.com/office/drawing/2014/main" id="{585A3C04-43FE-AFE0-4231-4DC6ECEE8ED1}"/>
              </a:ext>
            </a:extLst>
          </p:cNvPr>
          <p:cNvPicPr>
            <a:picLocks noChangeAspect="1"/>
          </p:cNvPicPr>
          <p:nvPr/>
        </p:nvPicPr>
        <p:blipFill>
          <a:blip r:embed="rId10"/>
          <a:stretch>
            <a:fillRect/>
          </a:stretch>
        </p:blipFill>
        <p:spPr>
          <a:xfrm>
            <a:off x="7689189" y="1722464"/>
            <a:ext cx="234982" cy="304019"/>
          </a:xfrm>
          <a:prstGeom prst="rect">
            <a:avLst/>
          </a:prstGeom>
          <a:noFill/>
          <a:ln cap="flat">
            <a:noFill/>
          </a:ln>
        </p:spPr>
      </p:pic>
      <p:sp>
        <p:nvSpPr>
          <p:cNvPr id="27" name="Rectangle 74">
            <a:extLst>
              <a:ext uri="{FF2B5EF4-FFF2-40B4-BE49-F238E27FC236}">
                <a16:creationId xmlns:a16="http://schemas.microsoft.com/office/drawing/2014/main" id="{448CE330-B3DB-4972-2C22-4D1081E0F892}"/>
              </a:ext>
            </a:extLst>
          </p:cNvPr>
          <p:cNvSpPr/>
          <p:nvPr/>
        </p:nvSpPr>
        <p:spPr>
          <a:xfrm>
            <a:off x="165222" y="1690963"/>
            <a:ext cx="4389120" cy="318759"/>
          </a:xfrm>
          <a:prstGeom prst="rect">
            <a:avLst/>
          </a:prstGeom>
          <a:solidFill>
            <a:srgbClr val="70AD47"/>
          </a:solidFill>
          <a:ln w="12701"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Data Engineer</a:t>
            </a:r>
          </a:p>
        </p:txBody>
      </p:sp>
      <p:pic>
        <p:nvPicPr>
          <p:cNvPr id="28" name="Picture 75" descr="A person with a computer&#10;&#10;Description automatically generated">
            <a:extLst>
              <a:ext uri="{FF2B5EF4-FFF2-40B4-BE49-F238E27FC236}">
                <a16:creationId xmlns:a16="http://schemas.microsoft.com/office/drawing/2014/main" id="{23263775-9951-D125-70B8-C2553ACF70BC}"/>
              </a:ext>
            </a:extLst>
          </p:cNvPr>
          <p:cNvPicPr>
            <a:picLocks noChangeAspect="1"/>
          </p:cNvPicPr>
          <p:nvPr/>
        </p:nvPicPr>
        <p:blipFill>
          <a:blip r:embed="rId10"/>
          <a:stretch>
            <a:fillRect/>
          </a:stretch>
        </p:blipFill>
        <p:spPr>
          <a:xfrm>
            <a:off x="176616" y="1697985"/>
            <a:ext cx="234982" cy="304019"/>
          </a:xfrm>
          <a:prstGeom prst="rect">
            <a:avLst/>
          </a:prstGeom>
          <a:noFill/>
          <a:ln cap="flat">
            <a:noFill/>
          </a:ln>
        </p:spPr>
      </p:pic>
      <p:sp>
        <p:nvSpPr>
          <p:cNvPr id="29" name="Rectangle 76">
            <a:extLst>
              <a:ext uri="{FF2B5EF4-FFF2-40B4-BE49-F238E27FC236}">
                <a16:creationId xmlns:a16="http://schemas.microsoft.com/office/drawing/2014/main" id="{711FB8F8-60E3-2D7D-3153-1D966DB38E56}"/>
              </a:ext>
            </a:extLst>
          </p:cNvPr>
          <p:cNvSpPr/>
          <p:nvPr/>
        </p:nvSpPr>
        <p:spPr>
          <a:xfrm>
            <a:off x="1643844" y="2146645"/>
            <a:ext cx="5843281" cy="318759"/>
          </a:xfrm>
          <a:prstGeom prst="rect">
            <a:avLst/>
          </a:prstGeom>
          <a:solidFill>
            <a:srgbClr val="5B9BD5"/>
          </a:solidFill>
          <a:ln w="12701" cap="flat">
            <a:solidFill>
              <a:srgbClr val="5B9BD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Data Scientist</a:t>
            </a:r>
          </a:p>
        </p:txBody>
      </p:sp>
      <p:pic>
        <p:nvPicPr>
          <p:cNvPr id="30" name="Picture 68" descr="A person with a computer&#10;&#10;Description automatically generated">
            <a:extLst>
              <a:ext uri="{FF2B5EF4-FFF2-40B4-BE49-F238E27FC236}">
                <a16:creationId xmlns:a16="http://schemas.microsoft.com/office/drawing/2014/main" id="{F9352776-53B0-6FD5-BB59-ABDE6E810FDF}"/>
              </a:ext>
            </a:extLst>
          </p:cNvPr>
          <p:cNvPicPr>
            <a:picLocks noChangeAspect="1"/>
          </p:cNvPicPr>
          <p:nvPr/>
        </p:nvPicPr>
        <p:blipFill>
          <a:blip r:embed="rId11"/>
          <a:stretch>
            <a:fillRect/>
          </a:stretch>
        </p:blipFill>
        <p:spPr>
          <a:xfrm>
            <a:off x="1669685" y="2163369"/>
            <a:ext cx="200610" cy="288310"/>
          </a:xfrm>
          <a:prstGeom prst="rect">
            <a:avLst/>
          </a:prstGeom>
          <a:noFill/>
          <a:ln cap="flat">
            <a:noFill/>
          </a:ln>
        </p:spPr>
      </p:pic>
      <p:sp>
        <p:nvSpPr>
          <p:cNvPr id="31" name="Rectangle 77">
            <a:extLst>
              <a:ext uri="{FF2B5EF4-FFF2-40B4-BE49-F238E27FC236}">
                <a16:creationId xmlns:a16="http://schemas.microsoft.com/office/drawing/2014/main" id="{17C7D98E-2DA5-1713-C08D-01EACF13C03E}"/>
              </a:ext>
            </a:extLst>
          </p:cNvPr>
          <p:cNvSpPr/>
          <p:nvPr/>
        </p:nvSpPr>
        <p:spPr>
          <a:xfrm>
            <a:off x="199384" y="1245074"/>
            <a:ext cx="7287758" cy="318759"/>
          </a:xfrm>
          <a:prstGeom prst="rect">
            <a:avLst/>
          </a:prstGeom>
          <a:solidFill>
            <a:srgbClr val="FF8989"/>
          </a:solidFill>
          <a:ln w="12701" cap="flat">
            <a:solidFill>
              <a:srgbClr val="FF8989"/>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Lab Platform Engineer</a:t>
            </a:r>
          </a:p>
        </p:txBody>
      </p:sp>
      <p:pic>
        <p:nvPicPr>
          <p:cNvPr id="32" name="Picture 65" descr="A person with a beard and sunglasses&#10;&#10;Description automatically generated">
            <a:extLst>
              <a:ext uri="{FF2B5EF4-FFF2-40B4-BE49-F238E27FC236}">
                <a16:creationId xmlns:a16="http://schemas.microsoft.com/office/drawing/2014/main" id="{1400A231-0D7F-98CE-4BBC-9AF8FF45CD83}"/>
              </a:ext>
            </a:extLst>
          </p:cNvPr>
          <p:cNvPicPr>
            <a:picLocks noChangeAspect="1"/>
          </p:cNvPicPr>
          <p:nvPr/>
        </p:nvPicPr>
        <p:blipFill>
          <a:blip r:embed="rId12"/>
          <a:stretch>
            <a:fillRect/>
          </a:stretch>
        </p:blipFill>
        <p:spPr>
          <a:xfrm>
            <a:off x="225134" y="1269516"/>
            <a:ext cx="199823" cy="284799"/>
          </a:xfrm>
          <a:prstGeom prst="rect">
            <a:avLst/>
          </a:prstGeom>
          <a:noFill/>
          <a:ln cap="flat">
            <a:noFill/>
          </a:ln>
        </p:spPr>
      </p:pic>
      <p:sp>
        <p:nvSpPr>
          <p:cNvPr id="33" name="Rectangle 78">
            <a:extLst>
              <a:ext uri="{FF2B5EF4-FFF2-40B4-BE49-F238E27FC236}">
                <a16:creationId xmlns:a16="http://schemas.microsoft.com/office/drawing/2014/main" id="{00FF1208-F6F1-B9D7-FE43-D75EC640A659}"/>
              </a:ext>
            </a:extLst>
          </p:cNvPr>
          <p:cNvSpPr/>
          <p:nvPr/>
        </p:nvSpPr>
        <p:spPr>
          <a:xfrm>
            <a:off x="7606070" y="1235244"/>
            <a:ext cx="4393710" cy="318759"/>
          </a:xfrm>
          <a:prstGeom prst="rect">
            <a:avLst/>
          </a:prstGeom>
          <a:solidFill>
            <a:srgbClr val="FFC000"/>
          </a:solidFill>
          <a:ln w="12701" cap="flat">
            <a:solidFill>
              <a:srgbClr val="FFC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ML Engineer</a:t>
            </a:r>
          </a:p>
        </p:txBody>
      </p:sp>
      <p:pic>
        <p:nvPicPr>
          <p:cNvPr id="34" name="Picture 67" descr="A person with a computer&#10;&#10;Description automatically generated">
            <a:extLst>
              <a:ext uri="{FF2B5EF4-FFF2-40B4-BE49-F238E27FC236}">
                <a16:creationId xmlns:a16="http://schemas.microsoft.com/office/drawing/2014/main" id="{9EBD2DFD-638B-2B7F-AD6C-2F7A2A9151B9}"/>
              </a:ext>
            </a:extLst>
          </p:cNvPr>
          <p:cNvPicPr>
            <a:picLocks noChangeAspect="1"/>
          </p:cNvPicPr>
          <p:nvPr/>
        </p:nvPicPr>
        <p:blipFill>
          <a:blip r:embed="rId13"/>
          <a:stretch>
            <a:fillRect/>
          </a:stretch>
        </p:blipFill>
        <p:spPr>
          <a:xfrm>
            <a:off x="7637654" y="1248951"/>
            <a:ext cx="234589" cy="293659"/>
          </a:xfrm>
          <a:prstGeom prst="rect">
            <a:avLst/>
          </a:prstGeom>
          <a:noFill/>
          <a:ln cap="flat">
            <a:noFill/>
          </a:ln>
        </p:spPr>
      </p:pic>
      <p:sp>
        <p:nvSpPr>
          <p:cNvPr id="35" name="Rectangle 79">
            <a:extLst>
              <a:ext uri="{FF2B5EF4-FFF2-40B4-BE49-F238E27FC236}">
                <a16:creationId xmlns:a16="http://schemas.microsoft.com/office/drawing/2014/main" id="{AFB3790E-D721-ADAD-A395-5EED554DE924}"/>
              </a:ext>
            </a:extLst>
          </p:cNvPr>
          <p:cNvSpPr/>
          <p:nvPr/>
        </p:nvSpPr>
        <p:spPr>
          <a:xfrm>
            <a:off x="1643844" y="2568503"/>
            <a:ext cx="5843281" cy="318759"/>
          </a:xfrm>
          <a:prstGeom prst="rect">
            <a:avLst/>
          </a:prstGeom>
          <a:solidFill>
            <a:srgbClr val="B381D9"/>
          </a:solidFill>
          <a:ln w="12701" cap="flat">
            <a:solidFill>
              <a:srgbClr val="B381D9"/>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Model Owner</a:t>
            </a:r>
          </a:p>
        </p:txBody>
      </p:sp>
      <p:pic>
        <p:nvPicPr>
          <p:cNvPr id="36" name="Picture 64" descr="A person with a computer&#10;&#10;Description automatically generated">
            <a:extLst>
              <a:ext uri="{FF2B5EF4-FFF2-40B4-BE49-F238E27FC236}">
                <a16:creationId xmlns:a16="http://schemas.microsoft.com/office/drawing/2014/main" id="{17E7A1DD-9F86-AB6F-5765-F518E12C8525}"/>
              </a:ext>
            </a:extLst>
          </p:cNvPr>
          <p:cNvPicPr>
            <a:picLocks noChangeAspect="1"/>
          </p:cNvPicPr>
          <p:nvPr/>
        </p:nvPicPr>
        <p:blipFill>
          <a:blip r:embed="rId14"/>
          <a:stretch>
            <a:fillRect/>
          </a:stretch>
        </p:blipFill>
        <p:spPr>
          <a:xfrm>
            <a:off x="1657249" y="2608764"/>
            <a:ext cx="235302" cy="278489"/>
          </a:xfrm>
          <a:prstGeom prst="rect">
            <a:avLst/>
          </a:prstGeom>
          <a:solidFill>
            <a:srgbClr val="7030A0"/>
          </a:solidFill>
          <a:ln w="9528" cap="flat">
            <a:solidFill>
              <a:srgbClr val="7030A0"/>
            </a:solidFill>
            <a:prstDash val="solid"/>
            <a:miter/>
          </a:ln>
        </p:spPr>
      </p:pic>
      <p:sp>
        <p:nvSpPr>
          <p:cNvPr id="37" name="Rectangle 80">
            <a:extLst>
              <a:ext uri="{FF2B5EF4-FFF2-40B4-BE49-F238E27FC236}">
                <a16:creationId xmlns:a16="http://schemas.microsoft.com/office/drawing/2014/main" id="{FE2FDBE4-879F-F8D3-7703-D5578E8B38FA}"/>
              </a:ext>
            </a:extLst>
          </p:cNvPr>
          <p:cNvSpPr/>
          <p:nvPr/>
        </p:nvSpPr>
        <p:spPr>
          <a:xfrm>
            <a:off x="6138504" y="3031839"/>
            <a:ext cx="1348630" cy="318759"/>
          </a:xfrm>
          <a:prstGeom prst="rect">
            <a:avLst/>
          </a:prstGeom>
          <a:solidFill>
            <a:srgbClr val="FFFF61"/>
          </a:solidFill>
          <a:ln w="12701" cap="flat">
            <a:solidFill>
              <a:srgbClr val="FF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MRMC</a:t>
            </a:r>
          </a:p>
        </p:txBody>
      </p:sp>
      <p:pic>
        <p:nvPicPr>
          <p:cNvPr id="38" name="Picture 66" descr="A black and white icon of a person with a computer&#10;&#10;Description automatically generated">
            <a:extLst>
              <a:ext uri="{FF2B5EF4-FFF2-40B4-BE49-F238E27FC236}">
                <a16:creationId xmlns:a16="http://schemas.microsoft.com/office/drawing/2014/main" id="{7FE9C285-707E-B256-4C91-AF13C473F39F}"/>
              </a:ext>
            </a:extLst>
          </p:cNvPr>
          <p:cNvPicPr>
            <a:picLocks noChangeAspect="1"/>
          </p:cNvPicPr>
          <p:nvPr/>
        </p:nvPicPr>
        <p:blipFill>
          <a:blip r:embed="rId15"/>
          <a:stretch>
            <a:fillRect/>
          </a:stretch>
        </p:blipFill>
        <p:spPr>
          <a:xfrm>
            <a:off x="6165387" y="3036310"/>
            <a:ext cx="220772" cy="309817"/>
          </a:xfrm>
          <a:prstGeom prst="rect">
            <a:avLst/>
          </a:prstGeom>
          <a:noFill/>
          <a:ln cap="flat">
            <a:noFill/>
          </a:ln>
        </p:spPr>
      </p:pic>
      <p:sp>
        <p:nvSpPr>
          <p:cNvPr id="39" name="Rectangle 82">
            <a:extLst>
              <a:ext uri="{FF2B5EF4-FFF2-40B4-BE49-F238E27FC236}">
                <a16:creationId xmlns:a16="http://schemas.microsoft.com/office/drawing/2014/main" id="{94A565DD-C17A-0D8D-2B62-7AED9ED2C64D}"/>
              </a:ext>
            </a:extLst>
          </p:cNvPr>
          <p:cNvSpPr/>
          <p:nvPr/>
        </p:nvSpPr>
        <p:spPr>
          <a:xfrm>
            <a:off x="6138504" y="3508415"/>
            <a:ext cx="5861276" cy="318759"/>
          </a:xfrm>
          <a:prstGeom prst="rect">
            <a:avLst/>
          </a:prstGeom>
          <a:solidFill>
            <a:srgbClr val="D0CECE"/>
          </a:solidFill>
          <a:ln w="12701" cap="flat">
            <a:solidFill>
              <a:srgbClr val="D0CEC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Business stackholder</a:t>
            </a:r>
          </a:p>
        </p:txBody>
      </p:sp>
      <p:pic>
        <p:nvPicPr>
          <p:cNvPr id="40" name="Picture 69" descr="A person with a computer&#10;&#10;Description automatically generated">
            <a:extLst>
              <a:ext uri="{FF2B5EF4-FFF2-40B4-BE49-F238E27FC236}">
                <a16:creationId xmlns:a16="http://schemas.microsoft.com/office/drawing/2014/main" id="{2069D8FC-E471-BCBB-A498-4B089CEBB4BD}"/>
              </a:ext>
            </a:extLst>
          </p:cNvPr>
          <p:cNvPicPr>
            <a:picLocks noChangeAspect="1"/>
          </p:cNvPicPr>
          <p:nvPr/>
        </p:nvPicPr>
        <p:blipFill>
          <a:blip r:embed="rId16"/>
          <a:stretch>
            <a:fillRect/>
          </a:stretch>
        </p:blipFill>
        <p:spPr>
          <a:xfrm>
            <a:off x="6165387" y="3510491"/>
            <a:ext cx="220772" cy="300727"/>
          </a:xfrm>
          <a:prstGeom prst="rect">
            <a:avLst/>
          </a:prstGeom>
          <a:noFill/>
          <a:ln cap="flat">
            <a:noFill/>
          </a:ln>
        </p:spPr>
      </p:pic>
      <p:sp>
        <p:nvSpPr>
          <p:cNvPr id="41" name="Rectangle: Rounded Corners 26">
            <a:extLst>
              <a:ext uri="{FF2B5EF4-FFF2-40B4-BE49-F238E27FC236}">
                <a16:creationId xmlns:a16="http://schemas.microsoft.com/office/drawing/2014/main" id="{AF9D92A6-C8FA-6817-DFC9-80221D686653}"/>
              </a:ext>
            </a:extLst>
          </p:cNvPr>
          <p:cNvSpPr/>
          <p:nvPr/>
        </p:nvSpPr>
        <p:spPr>
          <a:xfrm>
            <a:off x="9183904" y="3963018"/>
            <a:ext cx="1281741" cy="1813684"/>
          </a:xfrm>
          <a:custGeom>
            <a:avLst/>
            <a:gdLst>
              <a:gd name="f0" fmla="val 10800000"/>
              <a:gd name="f1" fmla="val 5400000"/>
              <a:gd name="f2" fmla="val 16200000"/>
              <a:gd name="f3" fmla="val w"/>
              <a:gd name="f4" fmla="val h"/>
              <a:gd name="f5" fmla="val ss"/>
              <a:gd name="f6" fmla="val 0"/>
              <a:gd name="f7" fmla="*/ 5419351 1 1725033"/>
              <a:gd name="f8" fmla="val 45"/>
              <a:gd name="f9" fmla="val 178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2" name="TextBox 36">
            <a:extLst>
              <a:ext uri="{FF2B5EF4-FFF2-40B4-BE49-F238E27FC236}">
                <a16:creationId xmlns:a16="http://schemas.microsoft.com/office/drawing/2014/main" id="{1B328295-4235-64D1-2FBA-D873E36FA8EE}"/>
              </a:ext>
            </a:extLst>
          </p:cNvPr>
          <p:cNvSpPr txBox="1"/>
          <p:nvPr/>
        </p:nvSpPr>
        <p:spPr>
          <a:xfrm>
            <a:off x="9354357" y="5185818"/>
            <a:ext cx="1008290"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1200" cap="none" spc="0" baseline="0">
                <a:solidFill>
                  <a:srgbClr val="3B3838"/>
                </a:solidFill>
                <a:uFillTx/>
                <a:latin typeface="Calibri"/>
              </a:rPr>
              <a:t>A/B Testing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0" i="0" u="none" strike="noStrike" kern="0" cap="none" spc="0" baseline="0">
                <a:solidFill>
                  <a:srgbClr val="3B3838"/>
                </a:solidFill>
                <a:uFillTx/>
                <a:latin typeface="Calibri"/>
              </a:rPr>
              <a:t>(optional)</a:t>
            </a:r>
            <a:endParaRPr lang="de-CH" sz="1400" b="0" i="0" u="none" strike="noStrike" kern="1200" cap="none" spc="0" baseline="0">
              <a:solidFill>
                <a:srgbClr val="3B3838"/>
              </a:solidFill>
              <a:uFillTx/>
              <a:latin typeface="Calibri"/>
            </a:endParaRPr>
          </a:p>
        </p:txBody>
      </p:sp>
      <p:sp>
        <p:nvSpPr>
          <p:cNvPr id="43" name="Rectangle 76">
            <a:extLst>
              <a:ext uri="{FF2B5EF4-FFF2-40B4-BE49-F238E27FC236}">
                <a16:creationId xmlns:a16="http://schemas.microsoft.com/office/drawing/2014/main" id="{F73EA4AB-7108-D320-5098-4F162D832AD5}"/>
              </a:ext>
            </a:extLst>
          </p:cNvPr>
          <p:cNvSpPr/>
          <p:nvPr/>
        </p:nvSpPr>
        <p:spPr>
          <a:xfrm>
            <a:off x="9183904" y="2204398"/>
            <a:ext cx="1281741" cy="318759"/>
          </a:xfrm>
          <a:prstGeom prst="rect">
            <a:avLst/>
          </a:prstGeom>
          <a:solidFill>
            <a:srgbClr val="5B9BD5"/>
          </a:solidFill>
          <a:ln w="12701" cap="flat">
            <a:solidFill>
              <a:srgbClr val="5B9BD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Data Scientist</a:t>
            </a:r>
          </a:p>
        </p:txBody>
      </p:sp>
      <p:pic>
        <p:nvPicPr>
          <p:cNvPr id="44" name="Picture 68" descr="A person with a computer&#10;&#10;Description automatically generated">
            <a:extLst>
              <a:ext uri="{FF2B5EF4-FFF2-40B4-BE49-F238E27FC236}">
                <a16:creationId xmlns:a16="http://schemas.microsoft.com/office/drawing/2014/main" id="{750346BA-C68C-F2D2-3CB8-9F10F7745C34}"/>
              </a:ext>
            </a:extLst>
          </p:cNvPr>
          <p:cNvPicPr>
            <a:picLocks noChangeAspect="1"/>
          </p:cNvPicPr>
          <p:nvPr/>
        </p:nvPicPr>
        <p:blipFill>
          <a:blip r:embed="rId11"/>
          <a:stretch>
            <a:fillRect/>
          </a:stretch>
        </p:blipFill>
        <p:spPr>
          <a:xfrm>
            <a:off x="9209745" y="2221123"/>
            <a:ext cx="200610" cy="288310"/>
          </a:xfrm>
          <a:prstGeom prst="rect">
            <a:avLst/>
          </a:prstGeom>
          <a:noFill/>
          <a:ln cap="flat">
            <a:noFill/>
          </a:ln>
        </p:spPr>
      </p:pic>
      <p:sp>
        <p:nvSpPr>
          <p:cNvPr id="45" name="Rectangle 79">
            <a:extLst>
              <a:ext uri="{FF2B5EF4-FFF2-40B4-BE49-F238E27FC236}">
                <a16:creationId xmlns:a16="http://schemas.microsoft.com/office/drawing/2014/main" id="{792A2FE3-2588-1822-FA1F-5EFDBF3E2865}"/>
              </a:ext>
            </a:extLst>
          </p:cNvPr>
          <p:cNvSpPr/>
          <p:nvPr/>
        </p:nvSpPr>
        <p:spPr>
          <a:xfrm>
            <a:off x="9183904" y="2626257"/>
            <a:ext cx="1281741" cy="318759"/>
          </a:xfrm>
          <a:prstGeom prst="rect">
            <a:avLst/>
          </a:prstGeom>
          <a:solidFill>
            <a:srgbClr val="B381D9"/>
          </a:solidFill>
          <a:ln w="12701" cap="flat">
            <a:solidFill>
              <a:srgbClr val="B381D9"/>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Model Owner</a:t>
            </a:r>
          </a:p>
        </p:txBody>
      </p:sp>
      <p:pic>
        <p:nvPicPr>
          <p:cNvPr id="46" name="Picture 64" descr="A person with a computer&#10;&#10;Description automatically generated">
            <a:extLst>
              <a:ext uri="{FF2B5EF4-FFF2-40B4-BE49-F238E27FC236}">
                <a16:creationId xmlns:a16="http://schemas.microsoft.com/office/drawing/2014/main" id="{20928F96-0BB2-1746-73AB-AAE3DFE2DEB3}"/>
              </a:ext>
            </a:extLst>
          </p:cNvPr>
          <p:cNvPicPr>
            <a:picLocks noChangeAspect="1"/>
          </p:cNvPicPr>
          <p:nvPr/>
        </p:nvPicPr>
        <p:blipFill>
          <a:blip r:embed="rId14"/>
          <a:stretch>
            <a:fillRect/>
          </a:stretch>
        </p:blipFill>
        <p:spPr>
          <a:xfrm>
            <a:off x="9197309" y="2666518"/>
            <a:ext cx="235302" cy="278489"/>
          </a:xfrm>
          <a:prstGeom prst="rect">
            <a:avLst/>
          </a:prstGeom>
          <a:solidFill>
            <a:srgbClr val="7030A0"/>
          </a:solidFill>
          <a:ln w="9528" cap="flat">
            <a:solidFill>
              <a:srgbClr val="7030A0"/>
            </a:solidFill>
            <a:prstDash val="solid"/>
            <a:miter/>
          </a:ln>
        </p:spPr>
      </p:pic>
      <p:pic>
        <p:nvPicPr>
          <p:cNvPr id="47" name="Picture 92">
            <a:extLst>
              <a:ext uri="{FF2B5EF4-FFF2-40B4-BE49-F238E27FC236}">
                <a16:creationId xmlns:a16="http://schemas.microsoft.com/office/drawing/2014/main" id="{AB7F3323-E922-325A-DF56-2CBBF3BD56E0}"/>
              </a:ext>
            </a:extLst>
          </p:cNvPr>
          <p:cNvPicPr>
            <a:picLocks noChangeAspect="1"/>
          </p:cNvPicPr>
          <p:nvPr/>
        </p:nvPicPr>
        <p:blipFill>
          <a:blip r:embed="rId17"/>
          <a:stretch>
            <a:fillRect/>
          </a:stretch>
        </p:blipFill>
        <p:spPr>
          <a:xfrm>
            <a:off x="9365495" y="4196922"/>
            <a:ext cx="1001368" cy="1024795"/>
          </a:xfrm>
          <a:prstGeom prst="rect">
            <a:avLst/>
          </a:prstGeom>
          <a:noFill/>
          <a:ln cap="flat">
            <a:noFill/>
          </a:ln>
        </p:spPr>
      </p:pic>
      <p:sp>
        <p:nvSpPr>
          <p:cNvPr id="48" name="Rectangle 80">
            <a:extLst>
              <a:ext uri="{FF2B5EF4-FFF2-40B4-BE49-F238E27FC236}">
                <a16:creationId xmlns:a16="http://schemas.microsoft.com/office/drawing/2014/main" id="{868A0E53-58BE-D852-C9E8-9ABC1503FBBA}"/>
              </a:ext>
            </a:extLst>
          </p:cNvPr>
          <p:cNvSpPr/>
          <p:nvPr/>
        </p:nvSpPr>
        <p:spPr>
          <a:xfrm>
            <a:off x="9154058" y="3053812"/>
            <a:ext cx="1311578" cy="318759"/>
          </a:xfrm>
          <a:prstGeom prst="rect">
            <a:avLst/>
          </a:prstGeom>
          <a:solidFill>
            <a:srgbClr val="FFFF61"/>
          </a:solidFill>
          <a:ln w="12701" cap="flat">
            <a:solidFill>
              <a:srgbClr val="FF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200" b="1" i="0" u="none" strike="noStrike" kern="1200" cap="none" spc="0" baseline="0">
                <a:solidFill>
                  <a:srgbClr val="3B3838"/>
                </a:solidFill>
                <a:uFillTx/>
                <a:latin typeface="Calibri"/>
              </a:rPr>
              <a:t>     MRMC</a:t>
            </a:r>
          </a:p>
        </p:txBody>
      </p:sp>
      <p:pic>
        <p:nvPicPr>
          <p:cNvPr id="49" name="Picture 66" descr="A black and white icon of a person with a computer&#10;&#10;Description automatically generated">
            <a:extLst>
              <a:ext uri="{FF2B5EF4-FFF2-40B4-BE49-F238E27FC236}">
                <a16:creationId xmlns:a16="http://schemas.microsoft.com/office/drawing/2014/main" id="{4F31FA7D-4B5E-78D1-D739-04503D142C78}"/>
              </a:ext>
            </a:extLst>
          </p:cNvPr>
          <p:cNvPicPr>
            <a:picLocks noChangeAspect="1"/>
          </p:cNvPicPr>
          <p:nvPr/>
        </p:nvPicPr>
        <p:blipFill>
          <a:blip r:embed="rId15"/>
          <a:stretch>
            <a:fillRect/>
          </a:stretch>
        </p:blipFill>
        <p:spPr>
          <a:xfrm>
            <a:off x="9171596" y="3058293"/>
            <a:ext cx="220772" cy="309817"/>
          </a:xfrm>
          <a:prstGeom prst="rect">
            <a:avLst/>
          </a:prstGeom>
          <a:noFill/>
          <a:ln cap="flat">
            <a:noFill/>
          </a:ln>
        </p:spPr>
      </p:pic>
      <p:sp>
        <p:nvSpPr>
          <p:cNvPr id="50" name="Arrow: Right 95">
            <a:extLst>
              <a:ext uri="{FF2B5EF4-FFF2-40B4-BE49-F238E27FC236}">
                <a16:creationId xmlns:a16="http://schemas.microsoft.com/office/drawing/2014/main" id="{24E30236-AEF1-E9E4-387A-D1AE821F37FE}"/>
              </a:ext>
            </a:extLst>
          </p:cNvPr>
          <p:cNvSpPr/>
          <p:nvPr/>
        </p:nvSpPr>
        <p:spPr>
          <a:xfrm>
            <a:off x="1338014" y="4709315"/>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1" name="Arrow: Right 96">
            <a:extLst>
              <a:ext uri="{FF2B5EF4-FFF2-40B4-BE49-F238E27FC236}">
                <a16:creationId xmlns:a16="http://schemas.microsoft.com/office/drawing/2014/main" id="{7865C0C3-146A-5537-7600-74AA70991E67}"/>
              </a:ext>
            </a:extLst>
          </p:cNvPr>
          <p:cNvSpPr/>
          <p:nvPr/>
        </p:nvSpPr>
        <p:spPr>
          <a:xfrm>
            <a:off x="2821033" y="4713933"/>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2" name="Arrow: Right 97">
            <a:extLst>
              <a:ext uri="{FF2B5EF4-FFF2-40B4-BE49-F238E27FC236}">
                <a16:creationId xmlns:a16="http://schemas.microsoft.com/office/drawing/2014/main" id="{D577FBF2-BF95-CA66-9439-69A565F10DE8}"/>
              </a:ext>
            </a:extLst>
          </p:cNvPr>
          <p:cNvSpPr/>
          <p:nvPr/>
        </p:nvSpPr>
        <p:spPr>
          <a:xfrm>
            <a:off x="4335389" y="4702759"/>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3" name="Arrow: Right 98">
            <a:extLst>
              <a:ext uri="{FF2B5EF4-FFF2-40B4-BE49-F238E27FC236}">
                <a16:creationId xmlns:a16="http://schemas.microsoft.com/office/drawing/2014/main" id="{56A265A3-0F2A-119C-1789-D9F1AE24FD92}"/>
              </a:ext>
            </a:extLst>
          </p:cNvPr>
          <p:cNvSpPr/>
          <p:nvPr/>
        </p:nvSpPr>
        <p:spPr>
          <a:xfrm>
            <a:off x="5813645" y="4700683"/>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4" name="Arrow: Right 99">
            <a:extLst>
              <a:ext uri="{FF2B5EF4-FFF2-40B4-BE49-F238E27FC236}">
                <a16:creationId xmlns:a16="http://schemas.microsoft.com/office/drawing/2014/main" id="{B22DA3E3-AD41-A7E1-E785-6B5209349596}"/>
              </a:ext>
            </a:extLst>
          </p:cNvPr>
          <p:cNvSpPr/>
          <p:nvPr/>
        </p:nvSpPr>
        <p:spPr>
          <a:xfrm>
            <a:off x="7374498" y="4698571"/>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5" name="Arrow: Right 100">
            <a:extLst>
              <a:ext uri="{FF2B5EF4-FFF2-40B4-BE49-F238E27FC236}">
                <a16:creationId xmlns:a16="http://schemas.microsoft.com/office/drawing/2014/main" id="{FDF2F87D-E44F-0F2E-4980-C7E4940CA727}"/>
              </a:ext>
            </a:extLst>
          </p:cNvPr>
          <p:cNvSpPr/>
          <p:nvPr/>
        </p:nvSpPr>
        <p:spPr>
          <a:xfrm>
            <a:off x="8752865" y="4678792"/>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6" name="Arrow: Right 101">
            <a:extLst>
              <a:ext uri="{FF2B5EF4-FFF2-40B4-BE49-F238E27FC236}">
                <a16:creationId xmlns:a16="http://schemas.microsoft.com/office/drawing/2014/main" id="{3B74467F-8BC2-913F-3012-3F2389766062}"/>
              </a:ext>
            </a:extLst>
          </p:cNvPr>
          <p:cNvSpPr/>
          <p:nvPr/>
        </p:nvSpPr>
        <p:spPr>
          <a:xfrm>
            <a:off x="10516907" y="4653335"/>
            <a:ext cx="366555" cy="258665"/>
          </a:xfrm>
          <a:custGeom>
            <a:avLst>
              <a:gd name="f0" fmla="val 1397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FFFFFF"/>
              </a:solidFill>
              <a:uFillTx/>
              <a:latin typeface="Calibri"/>
            </a:endParaRPr>
          </a:p>
        </p:txBody>
      </p:sp>
      <p:sp>
        <p:nvSpPr>
          <p:cNvPr id="57" name="Arrow: U-Turn 102">
            <a:extLst>
              <a:ext uri="{FF2B5EF4-FFF2-40B4-BE49-F238E27FC236}">
                <a16:creationId xmlns:a16="http://schemas.microsoft.com/office/drawing/2014/main" id="{150766C6-EDF1-9BFF-2B4F-BB84281925B9}"/>
              </a:ext>
            </a:extLst>
          </p:cNvPr>
          <p:cNvSpPr/>
          <p:nvPr/>
        </p:nvSpPr>
        <p:spPr>
          <a:xfrm flipH="1" flipV="1">
            <a:off x="5119076" y="5645094"/>
            <a:ext cx="6336892" cy="543409"/>
          </a:xfrm>
          <a:custGeom>
            <a:avLst/>
            <a:gdLst>
              <a:gd name="f0" fmla="val 10800000"/>
              <a:gd name="f1" fmla="val 5400000"/>
              <a:gd name="f2" fmla="val 16200000"/>
              <a:gd name="f3" fmla="val 180"/>
              <a:gd name="f4" fmla="val w"/>
              <a:gd name="f5" fmla="val h"/>
              <a:gd name="f6" fmla="val ss"/>
              <a:gd name="f7" fmla="val 0"/>
              <a:gd name="f8" fmla="+- 0 0 5400000"/>
              <a:gd name="f9" fmla="val 25000"/>
              <a:gd name="f10" fmla="val 43750"/>
              <a:gd name="f11" fmla="val 75000"/>
              <a:gd name="f12" fmla="+- 0 0 -180"/>
              <a:gd name="f13" fmla="+- 0 0 -90"/>
              <a:gd name="f14" fmla="+- 0 0 -36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0 f11 1"/>
              <a:gd name="f46" fmla="*/ f44 f9 1"/>
              <a:gd name="f47" fmla="*/ f45 1 100000"/>
              <a:gd name="f48" fmla="*/ f44 f10 1"/>
              <a:gd name="f49" fmla="*/ f46 1 100000"/>
              <a:gd name="f50" fmla="*/ f48 1 100000"/>
              <a:gd name="f51" fmla="*/ f47 f34 1"/>
              <a:gd name="f52" fmla="*/ f49 1 2"/>
              <a:gd name="f53" fmla="+- f47 0 f49"/>
              <a:gd name="f54" fmla="+- f50 0 f49"/>
              <a:gd name="f55" fmla="+- f37 0 f49"/>
              <a:gd name="f56" fmla="*/ f50 f34 1"/>
              <a:gd name="f57" fmla="*/ f49 f34 1"/>
              <a:gd name="f58" fmla="+- f49 0 f52"/>
              <a:gd name="f59" fmla="max f54 0"/>
              <a:gd name="f60" fmla="+- f55 0 f49"/>
              <a:gd name="f61" fmla="*/ f53 f34 1"/>
              <a:gd name="f62" fmla="*/ f55 f34 1"/>
              <a:gd name="f63" fmla="*/ f52 f34 1"/>
              <a:gd name="f64" fmla="+- f37 0 f58"/>
              <a:gd name="f65" fmla="+- f49 f59 0"/>
              <a:gd name="f66" fmla="+- f60 f58 0"/>
              <a:gd name="f67" fmla="*/ f60 f34 1"/>
              <a:gd name="f68" fmla="*/ f59 f34 1"/>
              <a:gd name="f69" fmla="+- f64 0 f50"/>
              <a:gd name="f70" fmla="+- f49 f66 0"/>
              <a:gd name="f71" fmla="*/ f64 f34 1"/>
              <a:gd name="f72" fmla="*/ f66 f34 1"/>
              <a:gd name="f73" fmla="*/ f65 f34 1"/>
              <a:gd name="f74" fmla="*/ f70 1 2"/>
              <a:gd name="f75" fmla="*/ f69 f34 1"/>
              <a:gd name="f76" fmla="*/ f74 f34 1"/>
            </a:gdLst>
            <a:ahLst/>
            <a:cxnLst>
              <a:cxn ang="3cd4">
                <a:pos x="hc" y="t"/>
              </a:cxn>
              <a:cxn ang="0">
                <a:pos x="r" y="vc"/>
              </a:cxn>
              <a:cxn ang="cd4">
                <a:pos x="hc" y="b"/>
              </a:cxn>
              <a:cxn ang="cd2">
                <a:pos x="l" y="vc"/>
              </a:cxn>
              <a:cxn ang="f31">
                <a:pos x="f67" y="f61"/>
              </a:cxn>
              <a:cxn ang="f31">
                <a:pos x="f62" y="f51"/>
              </a:cxn>
              <a:cxn ang="f32">
                <a:pos x="f42" y="f61"/>
              </a:cxn>
              <a:cxn ang="f33">
                <a:pos x="f76" y="f39"/>
              </a:cxn>
              <a:cxn ang="f31">
                <a:pos x="f63" y="f43"/>
              </a:cxn>
            </a:cxnLst>
            <a:rect l="f39" t="f39" r="f42" b="f43"/>
            <a:pathLst>
              <a:path>
                <a:moveTo>
                  <a:pt x="f39" y="f43"/>
                </a:moveTo>
                <a:lnTo>
                  <a:pt x="f39" y="f56"/>
                </a:lnTo>
                <a:arcTo wR="f56" hR="f56" stAng="f0" swAng="f1"/>
                <a:lnTo>
                  <a:pt x="f75" y="f39"/>
                </a:lnTo>
                <a:arcTo wR="f56" hR="f56" stAng="f2" swAng="f1"/>
                <a:lnTo>
                  <a:pt x="f71" y="f61"/>
                </a:lnTo>
                <a:lnTo>
                  <a:pt x="f42" y="f61"/>
                </a:lnTo>
                <a:lnTo>
                  <a:pt x="f62" y="f51"/>
                </a:lnTo>
                <a:lnTo>
                  <a:pt x="f67" y="f61"/>
                </a:lnTo>
                <a:lnTo>
                  <a:pt x="f72" y="f61"/>
                </a:lnTo>
                <a:lnTo>
                  <a:pt x="f72" y="f73"/>
                </a:lnTo>
                <a:arcTo wR="f68" hR="f68" stAng="f7" swAng="f8"/>
                <a:lnTo>
                  <a:pt x="f73" y="f57"/>
                </a:lnTo>
                <a:arcTo wR="f68" hR="f68" stAng="f2" swAng="f8"/>
                <a:lnTo>
                  <a:pt x="f57" y="f43"/>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000000"/>
              </a:solidFill>
              <a:uFillTx/>
              <a:latin typeface="Calibri"/>
            </a:endParaRPr>
          </a:p>
        </p:txBody>
      </p:sp>
      <p:sp>
        <p:nvSpPr>
          <p:cNvPr id="58" name="Arrow: U-Turn 103">
            <a:extLst>
              <a:ext uri="{FF2B5EF4-FFF2-40B4-BE49-F238E27FC236}">
                <a16:creationId xmlns:a16="http://schemas.microsoft.com/office/drawing/2014/main" id="{0B5C2D10-D18F-11A4-2E7B-3A1576E08824}"/>
              </a:ext>
            </a:extLst>
          </p:cNvPr>
          <p:cNvSpPr/>
          <p:nvPr/>
        </p:nvSpPr>
        <p:spPr>
          <a:xfrm flipH="1" flipV="1">
            <a:off x="6658706" y="5648760"/>
            <a:ext cx="4797262" cy="543409"/>
          </a:xfrm>
          <a:custGeom>
            <a:avLst/>
            <a:gdLst>
              <a:gd name="f0" fmla="val 10800000"/>
              <a:gd name="f1" fmla="val 5400000"/>
              <a:gd name="f2" fmla="val 16200000"/>
              <a:gd name="f3" fmla="val 180"/>
              <a:gd name="f4" fmla="val w"/>
              <a:gd name="f5" fmla="val h"/>
              <a:gd name="f6" fmla="val ss"/>
              <a:gd name="f7" fmla="val 0"/>
              <a:gd name="f8" fmla="+- 0 0 5400000"/>
              <a:gd name="f9" fmla="val 25000"/>
              <a:gd name="f10" fmla="val 43750"/>
              <a:gd name="f11" fmla="val 75000"/>
              <a:gd name="f12" fmla="+- 0 0 -180"/>
              <a:gd name="f13" fmla="+- 0 0 -90"/>
              <a:gd name="f14" fmla="+- 0 0 -36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0 f11 1"/>
              <a:gd name="f46" fmla="*/ f44 f9 1"/>
              <a:gd name="f47" fmla="*/ f45 1 100000"/>
              <a:gd name="f48" fmla="*/ f44 f10 1"/>
              <a:gd name="f49" fmla="*/ f46 1 100000"/>
              <a:gd name="f50" fmla="*/ f48 1 100000"/>
              <a:gd name="f51" fmla="*/ f47 f34 1"/>
              <a:gd name="f52" fmla="*/ f49 1 2"/>
              <a:gd name="f53" fmla="+- f47 0 f49"/>
              <a:gd name="f54" fmla="+- f50 0 f49"/>
              <a:gd name="f55" fmla="+- f37 0 f49"/>
              <a:gd name="f56" fmla="*/ f50 f34 1"/>
              <a:gd name="f57" fmla="*/ f49 f34 1"/>
              <a:gd name="f58" fmla="+- f49 0 f52"/>
              <a:gd name="f59" fmla="max f54 0"/>
              <a:gd name="f60" fmla="+- f55 0 f49"/>
              <a:gd name="f61" fmla="*/ f53 f34 1"/>
              <a:gd name="f62" fmla="*/ f55 f34 1"/>
              <a:gd name="f63" fmla="*/ f52 f34 1"/>
              <a:gd name="f64" fmla="+- f37 0 f58"/>
              <a:gd name="f65" fmla="+- f49 f59 0"/>
              <a:gd name="f66" fmla="+- f60 f58 0"/>
              <a:gd name="f67" fmla="*/ f60 f34 1"/>
              <a:gd name="f68" fmla="*/ f59 f34 1"/>
              <a:gd name="f69" fmla="+- f64 0 f50"/>
              <a:gd name="f70" fmla="+- f49 f66 0"/>
              <a:gd name="f71" fmla="*/ f64 f34 1"/>
              <a:gd name="f72" fmla="*/ f66 f34 1"/>
              <a:gd name="f73" fmla="*/ f65 f34 1"/>
              <a:gd name="f74" fmla="*/ f70 1 2"/>
              <a:gd name="f75" fmla="*/ f69 f34 1"/>
              <a:gd name="f76" fmla="*/ f74 f34 1"/>
            </a:gdLst>
            <a:ahLst/>
            <a:cxnLst>
              <a:cxn ang="3cd4">
                <a:pos x="hc" y="t"/>
              </a:cxn>
              <a:cxn ang="0">
                <a:pos x="r" y="vc"/>
              </a:cxn>
              <a:cxn ang="cd4">
                <a:pos x="hc" y="b"/>
              </a:cxn>
              <a:cxn ang="cd2">
                <a:pos x="l" y="vc"/>
              </a:cxn>
              <a:cxn ang="f31">
                <a:pos x="f67" y="f61"/>
              </a:cxn>
              <a:cxn ang="f31">
                <a:pos x="f62" y="f51"/>
              </a:cxn>
              <a:cxn ang="f32">
                <a:pos x="f42" y="f61"/>
              </a:cxn>
              <a:cxn ang="f33">
                <a:pos x="f76" y="f39"/>
              </a:cxn>
              <a:cxn ang="f31">
                <a:pos x="f63" y="f43"/>
              </a:cxn>
            </a:cxnLst>
            <a:rect l="f39" t="f39" r="f42" b="f43"/>
            <a:pathLst>
              <a:path>
                <a:moveTo>
                  <a:pt x="f39" y="f43"/>
                </a:moveTo>
                <a:lnTo>
                  <a:pt x="f39" y="f56"/>
                </a:lnTo>
                <a:arcTo wR="f56" hR="f56" stAng="f0" swAng="f1"/>
                <a:lnTo>
                  <a:pt x="f75" y="f39"/>
                </a:lnTo>
                <a:arcTo wR="f56" hR="f56" stAng="f2" swAng="f1"/>
                <a:lnTo>
                  <a:pt x="f71" y="f61"/>
                </a:lnTo>
                <a:lnTo>
                  <a:pt x="f42" y="f61"/>
                </a:lnTo>
                <a:lnTo>
                  <a:pt x="f62" y="f51"/>
                </a:lnTo>
                <a:lnTo>
                  <a:pt x="f67" y="f61"/>
                </a:lnTo>
                <a:lnTo>
                  <a:pt x="f72" y="f61"/>
                </a:lnTo>
                <a:lnTo>
                  <a:pt x="f72" y="f73"/>
                </a:lnTo>
                <a:arcTo wR="f68" hR="f68" stAng="f7" swAng="f8"/>
                <a:lnTo>
                  <a:pt x="f73" y="f57"/>
                </a:lnTo>
                <a:arcTo wR="f68" hR="f68" stAng="f2" swAng="f8"/>
                <a:lnTo>
                  <a:pt x="f57" y="f43"/>
                </a:lnTo>
                <a:close/>
              </a:path>
            </a:pathLst>
          </a:custGeom>
          <a:solidFill>
            <a:srgbClr val="F4B183"/>
          </a:solidFill>
          <a:ln w="12701" cap="flat">
            <a:solidFill>
              <a:srgbClr val="C55A1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H" sz="1800" b="0" i="0" u="none" strike="noStrike" kern="1200" cap="none" spc="0" baseline="0">
              <a:solidFill>
                <a:srgbClr val="000000"/>
              </a:solidFill>
              <a:uFillTx/>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7120F-258B-61EB-F824-654A6CB66ED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D298961-A06C-9569-7FA0-D533A89FA062}"/>
              </a:ext>
            </a:extLst>
          </p:cNvPr>
          <p:cNvPicPr>
            <a:picLocks noChangeAspect="1"/>
          </p:cNvPicPr>
          <p:nvPr/>
        </p:nvPicPr>
        <p:blipFill>
          <a:blip r:embed="rId3"/>
          <a:stretch>
            <a:fillRect/>
          </a:stretch>
        </p:blipFill>
        <p:spPr>
          <a:xfrm>
            <a:off x="2775534" y="5255564"/>
            <a:ext cx="978143" cy="947301"/>
          </a:xfrm>
          <a:prstGeom prst="rect">
            <a:avLst/>
          </a:prstGeom>
        </p:spPr>
      </p:pic>
      <p:sp>
        <p:nvSpPr>
          <p:cNvPr id="17" name="Arrow: Down 16">
            <a:extLst>
              <a:ext uri="{FF2B5EF4-FFF2-40B4-BE49-F238E27FC236}">
                <a16:creationId xmlns:a16="http://schemas.microsoft.com/office/drawing/2014/main" id="{3514B3B5-F1B6-DE60-024F-C6092FD65BF7}"/>
              </a:ext>
            </a:extLst>
          </p:cNvPr>
          <p:cNvSpPr/>
          <p:nvPr/>
        </p:nvSpPr>
        <p:spPr>
          <a:xfrm flipV="1">
            <a:off x="3111671" y="4071815"/>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9" name="Picture 18">
            <a:extLst>
              <a:ext uri="{FF2B5EF4-FFF2-40B4-BE49-F238E27FC236}">
                <a16:creationId xmlns:a16="http://schemas.microsoft.com/office/drawing/2014/main" id="{4512B997-3D29-6EE5-24B5-53B9F5764F7E}"/>
              </a:ext>
            </a:extLst>
          </p:cNvPr>
          <p:cNvPicPr>
            <a:picLocks noChangeAspect="1"/>
          </p:cNvPicPr>
          <p:nvPr/>
        </p:nvPicPr>
        <p:blipFill>
          <a:blip r:embed="rId4"/>
          <a:stretch>
            <a:fillRect/>
          </a:stretch>
        </p:blipFill>
        <p:spPr>
          <a:xfrm>
            <a:off x="7154997" y="868493"/>
            <a:ext cx="2107368" cy="1872695"/>
          </a:xfrm>
          <a:prstGeom prst="rect">
            <a:avLst/>
          </a:prstGeom>
        </p:spPr>
      </p:pic>
      <p:sp>
        <p:nvSpPr>
          <p:cNvPr id="20" name="Arrow: Down 19">
            <a:extLst>
              <a:ext uri="{FF2B5EF4-FFF2-40B4-BE49-F238E27FC236}">
                <a16:creationId xmlns:a16="http://schemas.microsoft.com/office/drawing/2014/main" id="{9D554CA5-FE31-EB5B-3408-48251E8317CF}"/>
              </a:ext>
            </a:extLst>
          </p:cNvPr>
          <p:cNvSpPr/>
          <p:nvPr/>
        </p:nvSpPr>
        <p:spPr>
          <a:xfrm rot="3769574" flipV="1">
            <a:off x="5658338" y="970178"/>
            <a:ext cx="270685" cy="2553029"/>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21" name="Picture 20">
            <a:extLst>
              <a:ext uri="{FF2B5EF4-FFF2-40B4-BE49-F238E27FC236}">
                <a16:creationId xmlns:a16="http://schemas.microsoft.com/office/drawing/2014/main" id="{1F251207-835B-1D5F-D1B7-9389122EB83A}"/>
              </a:ext>
            </a:extLst>
          </p:cNvPr>
          <p:cNvPicPr>
            <a:picLocks noChangeAspect="1"/>
          </p:cNvPicPr>
          <p:nvPr/>
        </p:nvPicPr>
        <p:blipFill>
          <a:blip r:embed="rId5"/>
          <a:stretch>
            <a:fillRect/>
          </a:stretch>
        </p:blipFill>
        <p:spPr>
          <a:xfrm>
            <a:off x="5202026" y="5517418"/>
            <a:ext cx="1564881" cy="534443"/>
          </a:xfrm>
          <a:prstGeom prst="rect">
            <a:avLst/>
          </a:prstGeom>
        </p:spPr>
      </p:pic>
      <p:sp>
        <p:nvSpPr>
          <p:cNvPr id="22" name="Arrow: Down 21">
            <a:extLst>
              <a:ext uri="{FF2B5EF4-FFF2-40B4-BE49-F238E27FC236}">
                <a16:creationId xmlns:a16="http://schemas.microsoft.com/office/drawing/2014/main" id="{D60B8FCA-C558-1CA8-BCF0-48B65D9B7004}"/>
              </a:ext>
            </a:extLst>
          </p:cNvPr>
          <p:cNvSpPr/>
          <p:nvPr/>
        </p:nvSpPr>
        <p:spPr>
          <a:xfrm rot="5400000" flipV="1">
            <a:off x="4383058" y="5282528"/>
            <a:ext cx="242277" cy="89337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TextBox 22">
            <a:extLst>
              <a:ext uri="{FF2B5EF4-FFF2-40B4-BE49-F238E27FC236}">
                <a16:creationId xmlns:a16="http://schemas.microsoft.com/office/drawing/2014/main" id="{42EEBB67-4BDA-1B15-2861-0C85E647828B}"/>
              </a:ext>
            </a:extLst>
          </p:cNvPr>
          <p:cNvSpPr txBox="1"/>
          <p:nvPr/>
        </p:nvSpPr>
        <p:spPr>
          <a:xfrm>
            <a:off x="2106685" y="3588551"/>
            <a:ext cx="2240357" cy="461665"/>
          </a:xfrm>
          <a:prstGeom prst="rect">
            <a:avLst/>
          </a:prstGeom>
          <a:noFill/>
        </p:spPr>
        <p:txBody>
          <a:bodyPr wrap="none" rtlCol="0">
            <a:spAutoFit/>
          </a:bodyPr>
          <a:lstStyle/>
          <a:p>
            <a:pPr algn="ctr"/>
            <a:r>
              <a:rPr lang="de-CH" sz="1200" dirty="0"/>
              <a:t>ML Lab Platforms</a:t>
            </a:r>
          </a:p>
          <a:p>
            <a:pPr algn="ctr"/>
            <a:r>
              <a:rPr lang="de-CH" sz="1200" dirty="0"/>
              <a:t>Having production data access</a:t>
            </a:r>
          </a:p>
        </p:txBody>
      </p:sp>
      <p:sp>
        <p:nvSpPr>
          <p:cNvPr id="24" name="TextBox 23">
            <a:extLst>
              <a:ext uri="{FF2B5EF4-FFF2-40B4-BE49-F238E27FC236}">
                <a16:creationId xmlns:a16="http://schemas.microsoft.com/office/drawing/2014/main" id="{5027D6A1-7330-514B-FA06-84B73740D0D5}"/>
              </a:ext>
            </a:extLst>
          </p:cNvPr>
          <p:cNvSpPr txBox="1"/>
          <p:nvPr/>
        </p:nvSpPr>
        <p:spPr>
          <a:xfrm>
            <a:off x="6574051" y="2670584"/>
            <a:ext cx="3280129" cy="369332"/>
          </a:xfrm>
          <a:prstGeom prst="rect">
            <a:avLst/>
          </a:prstGeom>
          <a:noFill/>
        </p:spPr>
        <p:txBody>
          <a:bodyPr wrap="none" rtlCol="0">
            <a:spAutoFit/>
          </a:bodyPr>
          <a:lstStyle/>
          <a:p>
            <a:r>
              <a:rPr lang="de-CH" dirty="0"/>
              <a:t>Central Release Model Registry</a:t>
            </a:r>
          </a:p>
        </p:txBody>
      </p:sp>
      <p:sp>
        <p:nvSpPr>
          <p:cNvPr id="25" name="Rectangle: Rounded Corners 3">
            <a:extLst>
              <a:ext uri="{FF2B5EF4-FFF2-40B4-BE49-F238E27FC236}">
                <a16:creationId xmlns:a16="http://schemas.microsoft.com/office/drawing/2014/main" id="{C3AEDDCD-CB6C-DEF3-9C0C-A8EF7D9235EB}"/>
              </a:ext>
            </a:extLst>
          </p:cNvPr>
          <p:cNvSpPr/>
          <p:nvPr/>
        </p:nvSpPr>
        <p:spPr>
          <a:xfrm>
            <a:off x="4943566" y="2222027"/>
            <a:ext cx="898966" cy="32478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FC000"/>
          </a:solidFill>
          <a:ln w="12701" cap="flat">
            <a:solidFill>
              <a:srgbClr val="BF9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100" b="1" i="0" u="none" strike="noStrike" kern="1200" cap="none" spc="0" baseline="0" dirty="0">
                <a:solidFill>
                  <a:srgbClr val="000000"/>
                </a:solidFill>
                <a:uFillTx/>
                <a:latin typeface="Calibri"/>
              </a:rPr>
              <a:t>UBS Model Export CLI</a:t>
            </a:r>
          </a:p>
        </p:txBody>
      </p:sp>
      <p:sp>
        <p:nvSpPr>
          <p:cNvPr id="27" name="TextBox 26">
            <a:extLst>
              <a:ext uri="{FF2B5EF4-FFF2-40B4-BE49-F238E27FC236}">
                <a16:creationId xmlns:a16="http://schemas.microsoft.com/office/drawing/2014/main" id="{496A8629-05DB-BDE4-7FD0-BE288038DD01}"/>
              </a:ext>
            </a:extLst>
          </p:cNvPr>
          <p:cNvSpPr txBox="1"/>
          <p:nvPr/>
        </p:nvSpPr>
        <p:spPr>
          <a:xfrm>
            <a:off x="4556993" y="1306715"/>
            <a:ext cx="1960087" cy="830997"/>
          </a:xfrm>
          <a:prstGeom prst="rect">
            <a:avLst/>
          </a:prstGeom>
          <a:noFill/>
        </p:spPr>
        <p:txBody>
          <a:bodyPr wrap="none" rtlCol="0">
            <a:spAutoFit/>
          </a:bodyPr>
          <a:lstStyle/>
          <a:p>
            <a:pPr algn="ctr"/>
            <a:r>
              <a:rPr lang="de-CH" sz="1200" dirty="0"/>
              <a:t>Copy over best </a:t>
            </a:r>
          </a:p>
          <a:p>
            <a:pPr algn="ctr"/>
            <a:r>
              <a:rPr lang="de-CH" sz="1200" dirty="0"/>
              <a:t>Performing models</a:t>
            </a:r>
          </a:p>
          <a:p>
            <a:pPr algn="ctr"/>
            <a:r>
              <a:rPr lang="de-CH" sz="1200" dirty="0"/>
              <a:t>(includes experiment runs)</a:t>
            </a:r>
          </a:p>
          <a:p>
            <a:pPr algn="ctr"/>
            <a:r>
              <a:rPr lang="de-CH" sz="1200" dirty="0"/>
              <a:t>Protect AI scan</a:t>
            </a:r>
          </a:p>
        </p:txBody>
      </p:sp>
      <p:sp>
        <p:nvSpPr>
          <p:cNvPr id="28" name="TextBox 27">
            <a:extLst>
              <a:ext uri="{FF2B5EF4-FFF2-40B4-BE49-F238E27FC236}">
                <a16:creationId xmlns:a16="http://schemas.microsoft.com/office/drawing/2014/main" id="{2C04F9EC-6539-F20B-4147-841C0E03E618}"/>
              </a:ext>
            </a:extLst>
          </p:cNvPr>
          <p:cNvSpPr txBox="1"/>
          <p:nvPr/>
        </p:nvSpPr>
        <p:spPr>
          <a:xfrm>
            <a:off x="2544339" y="6124469"/>
            <a:ext cx="1355436" cy="307777"/>
          </a:xfrm>
          <a:prstGeom prst="rect">
            <a:avLst/>
          </a:prstGeom>
          <a:noFill/>
        </p:spPr>
        <p:txBody>
          <a:bodyPr wrap="none" rtlCol="0">
            <a:spAutoFit/>
          </a:bodyPr>
          <a:lstStyle/>
          <a:p>
            <a:r>
              <a:rPr lang="de-CH" sz="1400" dirty="0"/>
              <a:t>Data Scientists</a:t>
            </a:r>
          </a:p>
        </p:txBody>
      </p:sp>
      <p:pic>
        <p:nvPicPr>
          <p:cNvPr id="30" name="Picture 29">
            <a:extLst>
              <a:ext uri="{FF2B5EF4-FFF2-40B4-BE49-F238E27FC236}">
                <a16:creationId xmlns:a16="http://schemas.microsoft.com/office/drawing/2014/main" id="{6BAF4A41-EF23-3032-7DAE-DA7382BB684F}"/>
              </a:ext>
            </a:extLst>
          </p:cNvPr>
          <p:cNvPicPr>
            <a:picLocks noChangeAspect="1"/>
          </p:cNvPicPr>
          <p:nvPr/>
        </p:nvPicPr>
        <p:blipFill>
          <a:blip r:embed="rId6"/>
          <a:stretch>
            <a:fillRect/>
          </a:stretch>
        </p:blipFill>
        <p:spPr>
          <a:xfrm>
            <a:off x="5094622" y="2722441"/>
            <a:ext cx="580537" cy="543794"/>
          </a:xfrm>
          <a:prstGeom prst="rect">
            <a:avLst/>
          </a:prstGeom>
        </p:spPr>
      </p:pic>
      <p:sp>
        <p:nvSpPr>
          <p:cNvPr id="31" name="TextBox 30">
            <a:extLst>
              <a:ext uri="{FF2B5EF4-FFF2-40B4-BE49-F238E27FC236}">
                <a16:creationId xmlns:a16="http://schemas.microsoft.com/office/drawing/2014/main" id="{B9E27928-D1B1-4426-30B1-A4EEDCE1F33C}"/>
              </a:ext>
            </a:extLst>
          </p:cNvPr>
          <p:cNvSpPr txBox="1"/>
          <p:nvPr/>
        </p:nvSpPr>
        <p:spPr>
          <a:xfrm>
            <a:off x="2185952" y="4285698"/>
            <a:ext cx="2125582" cy="646331"/>
          </a:xfrm>
          <a:prstGeom prst="rect">
            <a:avLst/>
          </a:prstGeom>
          <a:noFill/>
        </p:spPr>
        <p:txBody>
          <a:bodyPr wrap="none" rtlCol="0">
            <a:spAutoFit/>
          </a:bodyPr>
          <a:lstStyle/>
          <a:p>
            <a:pPr algn="ctr"/>
            <a:r>
              <a:rPr lang="de-CH" sz="1200" dirty="0"/>
              <a:t>Experiments on prod data</a:t>
            </a:r>
          </a:p>
          <a:p>
            <a:pPr algn="ctr"/>
            <a:r>
              <a:rPr lang="de-CH" sz="1200" dirty="0"/>
              <a:t>Log data referenes to MLFlow</a:t>
            </a:r>
          </a:p>
          <a:p>
            <a:pPr algn="ctr"/>
            <a:r>
              <a:rPr lang="de-CH" sz="1200" dirty="0"/>
              <a:t>experiments</a:t>
            </a:r>
          </a:p>
        </p:txBody>
      </p:sp>
      <p:sp>
        <p:nvSpPr>
          <p:cNvPr id="34" name="TextBox 33">
            <a:extLst>
              <a:ext uri="{FF2B5EF4-FFF2-40B4-BE49-F238E27FC236}">
                <a16:creationId xmlns:a16="http://schemas.microsoft.com/office/drawing/2014/main" id="{A1F31516-292B-C357-52CE-964582A7FE2A}"/>
              </a:ext>
            </a:extLst>
          </p:cNvPr>
          <p:cNvSpPr txBox="1"/>
          <p:nvPr/>
        </p:nvSpPr>
        <p:spPr>
          <a:xfrm>
            <a:off x="3827139" y="5205512"/>
            <a:ext cx="1249316" cy="646331"/>
          </a:xfrm>
          <a:prstGeom prst="rect">
            <a:avLst/>
          </a:prstGeom>
          <a:noFill/>
        </p:spPr>
        <p:txBody>
          <a:bodyPr wrap="none" rtlCol="0">
            <a:spAutoFit/>
          </a:bodyPr>
          <a:lstStyle/>
          <a:p>
            <a:pPr algn="ctr"/>
            <a:r>
              <a:rPr lang="de-CH" sz="1200" dirty="0"/>
              <a:t>Check-in </a:t>
            </a:r>
          </a:p>
          <a:p>
            <a:pPr algn="ctr"/>
            <a:r>
              <a:rPr lang="de-CH" sz="1200" dirty="0"/>
              <a:t>training pipeline</a:t>
            </a:r>
          </a:p>
          <a:p>
            <a:pPr algn="ctr"/>
            <a:r>
              <a:rPr lang="de-CH" sz="1200" dirty="0"/>
              <a:t>+ ML App</a:t>
            </a:r>
          </a:p>
        </p:txBody>
      </p:sp>
      <p:pic>
        <p:nvPicPr>
          <p:cNvPr id="41" name="Picture 40">
            <a:extLst>
              <a:ext uri="{FF2B5EF4-FFF2-40B4-BE49-F238E27FC236}">
                <a16:creationId xmlns:a16="http://schemas.microsoft.com/office/drawing/2014/main" id="{AB5638C4-63E7-D859-6EE4-324903B59386}"/>
              </a:ext>
            </a:extLst>
          </p:cNvPr>
          <p:cNvPicPr>
            <a:picLocks noChangeAspect="1"/>
          </p:cNvPicPr>
          <p:nvPr/>
        </p:nvPicPr>
        <p:blipFill>
          <a:blip r:embed="rId7"/>
          <a:stretch>
            <a:fillRect/>
          </a:stretch>
        </p:blipFill>
        <p:spPr>
          <a:xfrm>
            <a:off x="1658737" y="2317639"/>
            <a:ext cx="1334548" cy="1221769"/>
          </a:xfrm>
          <a:prstGeom prst="rect">
            <a:avLst/>
          </a:prstGeom>
        </p:spPr>
      </p:pic>
      <p:pic>
        <p:nvPicPr>
          <p:cNvPr id="46" name="Picture 45">
            <a:extLst>
              <a:ext uri="{FF2B5EF4-FFF2-40B4-BE49-F238E27FC236}">
                <a16:creationId xmlns:a16="http://schemas.microsoft.com/office/drawing/2014/main" id="{C85B3405-D16F-F124-9CF5-72A8BA24E33F}"/>
              </a:ext>
            </a:extLst>
          </p:cNvPr>
          <p:cNvPicPr>
            <a:picLocks noChangeAspect="1"/>
          </p:cNvPicPr>
          <p:nvPr/>
        </p:nvPicPr>
        <p:blipFill>
          <a:blip r:embed="rId8"/>
          <a:stretch>
            <a:fillRect/>
          </a:stretch>
        </p:blipFill>
        <p:spPr>
          <a:xfrm>
            <a:off x="2403128" y="2285439"/>
            <a:ext cx="1375751" cy="1286167"/>
          </a:xfrm>
          <a:prstGeom prst="rect">
            <a:avLst/>
          </a:prstGeom>
        </p:spPr>
      </p:pic>
      <p:pic>
        <p:nvPicPr>
          <p:cNvPr id="56" name="Picture 55">
            <a:extLst>
              <a:ext uri="{FF2B5EF4-FFF2-40B4-BE49-F238E27FC236}">
                <a16:creationId xmlns:a16="http://schemas.microsoft.com/office/drawing/2014/main" id="{12B6DFDC-3A10-0598-370B-0C302C0BC150}"/>
              </a:ext>
            </a:extLst>
          </p:cNvPr>
          <p:cNvPicPr>
            <a:picLocks noChangeAspect="1"/>
          </p:cNvPicPr>
          <p:nvPr/>
        </p:nvPicPr>
        <p:blipFill>
          <a:blip r:embed="rId9"/>
          <a:stretch>
            <a:fillRect/>
          </a:stretch>
        </p:blipFill>
        <p:spPr>
          <a:xfrm>
            <a:off x="5905378" y="2222027"/>
            <a:ext cx="277713" cy="324783"/>
          </a:xfrm>
          <a:prstGeom prst="rect">
            <a:avLst/>
          </a:prstGeom>
        </p:spPr>
      </p:pic>
      <p:pic>
        <p:nvPicPr>
          <p:cNvPr id="59" name="Picture 58">
            <a:extLst>
              <a:ext uri="{FF2B5EF4-FFF2-40B4-BE49-F238E27FC236}">
                <a16:creationId xmlns:a16="http://schemas.microsoft.com/office/drawing/2014/main" id="{F08106FC-5381-F957-E358-9ADB95A7C782}"/>
              </a:ext>
            </a:extLst>
          </p:cNvPr>
          <p:cNvPicPr>
            <a:picLocks noChangeAspect="1"/>
          </p:cNvPicPr>
          <p:nvPr/>
        </p:nvPicPr>
        <p:blipFill>
          <a:blip r:embed="rId10"/>
          <a:stretch>
            <a:fillRect/>
          </a:stretch>
        </p:blipFill>
        <p:spPr>
          <a:xfrm>
            <a:off x="7816379" y="5173338"/>
            <a:ext cx="700833" cy="947072"/>
          </a:xfrm>
          <a:prstGeom prst="rect">
            <a:avLst/>
          </a:prstGeom>
        </p:spPr>
      </p:pic>
      <p:sp>
        <p:nvSpPr>
          <p:cNvPr id="61" name="TextBox 60">
            <a:extLst>
              <a:ext uri="{FF2B5EF4-FFF2-40B4-BE49-F238E27FC236}">
                <a16:creationId xmlns:a16="http://schemas.microsoft.com/office/drawing/2014/main" id="{6A23FFB8-3C33-125D-660D-F27C34390A9D}"/>
              </a:ext>
            </a:extLst>
          </p:cNvPr>
          <p:cNvSpPr txBox="1"/>
          <p:nvPr/>
        </p:nvSpPr>
        <p:spPr>
          <a:xfrm>
            <a:off x="7816379" y="6097063"/>
            <a:ext cx="700833" cy="307777"/>
          </a:xfrm>
          <a:prstGeom prst="rect">
            <a:avLst/>
          </a:prstGeom>
          <a:noFill/>
        </p:spPr>
        <p:txBody>
          <a:bodyPr wrap="none" rtlCol="0">
            <a:spAutoFit/>
          </a:bodyPr>
          <a:lstStyle/>
          <a:p>
            <a:r>
              <a:rPr lang="de-CH" sz="1400" dirty="0"/>
              <a:t>MRMC</a:t>
            </a:r>
          </a:p>
        </p:txBody>
      </p:sp>
      <p:sp>
        <p:nvSpPr>
          <p:cNvPr id="62" name="Arrow: Down 61">
            <a:extLst>
              <a:ext uri="{FF2B5EF4-FFF2-40B4-BE49-F238E27FC236}">
                <a16:creationId xmlns:a16="http://schemas.microsoft.com/office/drawing/2014/main" id="{499EF589-D08A-2581-56BA-851327E3DA51}"/>
              </a:ext>
            </a:extLst>
          </p:cNvPr>
          <p:cNvSpPr/>
          <p:nvPr/>
        </p:nvSpPr>
        <p:spPr>
          <a:xfrm flipV="1">
            <a:off x="8031452" y="3183936"/>
            <a:ext cx="270685" cy="1660716"/>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3" name="TextBox 62">
            <a:extLst>
              <a:ext uri="{FF2B5EF4-FFF2-40B4-BE49-F238E27FC236}">
                <a16:creationId xmlns:a16="http://schemas.microsoft.com/office/drawing/2014/main" id="{CDD87719-9E8B-B0D4-825C-44025F11E001}"/>
              </a:ext>
            </a:extLst>
          </p:cNvPr>
          <p:cNvSpPr txBox="1"/>
          <p:nvPr/>
        </p:nvSpPr>
        <p:spPr>
          <a:xfrm>
            <a:off x="7218346" y="3836945"/>
            <a:ext cx="2167581" cy="276999"/>
          </a:xfrm>
          <a:prstGeom prst="rect">
            <a:avLst/>
          </a:prstGeom>
          <a:noFill/>
        </p:spPr>
        <p:txBody>
          <a:bodyPr wrap="none" rtlCol="0">
            <a:spAutoFit/>
          </a:bodyPr>
          <a:lstStyle/>
          <a:p>
            <a:pPr algn="ctr"/>
            <a:r>
              <a:rPr lang="de-CH" sz="1200" dirty="0"/>
              <a:t>Evaluate Model, Metrics, Data</a:t>
            </a:r>
          </a:p>
        </p:txBody>
      </p:sp>
      <p:sp>
        <p:nvSpPr>
          <p:cNvPr id="65" name="Arrow: Down 64">
            <a:extLst>
              <a:ext uri="{FF2B5EF4-FFF2-40B4-BE49-F238E27FC236}">
                <a16:creationId xmlns:a16="http://schemas.microsoft.com/office/drawing/2014/main" id="{AA78EC84-16D8-FEC3-AA39-5ABDA06456CA}"/>
              </a:ext>
            </a:extLst>
          </p:cNvPr>
          <p:cNvSpPr/>
          <p:nvPr/>
        </p:nvSpPr>
        <p:spPr>
          <a:xfrm rot="5400000">
            <a:off x="7206168" y="5299244"/>
            <a:ext cx="242277" cy="97814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6" name="TextBox 65">
            <a:extLst>
              <a:ext uri="{FF2B5EF4-FFF2-40B4-BE49-F238E27FC236}">
                <a16:creationId xmlns:a16="http://schemas.microsoft.com/office/drawing/2014/main" id="{5A4BC14B-BC3D-3501-747A-3C4277BF7167}"/>
              </a:ext>
            </a:extLst>
          </p:cNvPr>
          <p:cNvSpPr txBox="1"/>
          <p:nvPr/>
        </p:nvSpPr>
        <p:spPr>
          <a:xfrm>
            <a:off x="6892478" y="5331077"/>
            <a:ext cx="1149034" cy="276999"/>
          </a:xfrm>
          <a:prstGeom prst="rect">
            <a:avLst/>
          </a:prstGeom>
          <a:noFill/>
        </p:spPr>
        <p:txBody>
          <a:bodyPr wrap="none" rtlCol="0">
            <a:spAutoFit/>
          </a:bodyPr>
          <a:lstStyle/>
          <a:p>
            <a:pPr algn="ctr"/>
            <a:r>
              <a:rPr lang="de-CH" sz="1200" dirty="0"/>
              <a:t>Evaluate Code</a:t>
            </a:r>
          </a:p>
        </p:txBody>
      </p:sp>
      <p:pic>
        <p:nvPicPr>
          <p:cNvPr id="67" name="Picture 66">
            <a:extLst>
              <a:ext uri="{FF2B5EF4-FFF2-40B4-BE49-F238E27FC236}">
                <a16:creationId xmlns:a16="http://schemas.microsoft.com/office/drawing/2014/main" id="{E468CE81-2438-57C7-2CE8-7CFA86AEA809}"/>
              </a:ext>
            </a:extLst>
          </p:cNvPr>
          <p:cNvPicPr>
            <a:picLocks noChangeAspect="1"/>
          </p:cNvPicPr>
          <p:nvPr/>
        </p:nvPicPr>
        <p:blipFill>
          <a:blip r:embed="rId11"/>
          <a:stretch>
            <a:fillRect/>
          </a:stretch>
        </p:blipFill>
        <p:spPr>
          <a:xfrm>
            <a:off x="3196962" y="2300895"/>
            <a:ext cx="1377114" cy="1266057"/>
          </a:xfrm>
          <a:prstGeom prst="rect">
            <a:avLst/>
          </a:prstGeom>
        </p:spPr>
      </p:pic>
    </p:spTree>
    <p:extLst>
      <p:ext uri="{BB962C8B-B14F-4D97-AF65-F5344CB8AC3E}">
        <p14:creationId xmlns:p14="http://schemas.microsoft.com/office/powerpoint/2010/main" val="2204784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76DE5-B567-6FD6-2851-748491C0833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92C23DA-1E12-3064-0C74-A6530004369D}"/>
              </a:ext>
            </a:extLst>
          </p:cNvPr>
          <p:cNvPicPr>
            <a:picLocks noChangeAspect="1"/>
          </p:cNvPicPr>
          <p:nvPr/>
        </p:nvPicPr>
        <p:blipFill>
          <a:blip r:embed="rId3"/>
          <a:stretch>
            <a:fillRect/>
          </a:stretch>
        </p:blipFill>
        <p:spPr>
          <a:xfrm>
            <a:off x="2775534" y="5255564"/>
            <a:ext cx="978143" cy="947301"/>
          </a:xfrm>
          <a:prstGeom prst="rect">
            <a:avLst/>
          </a:prstGeom>
        </p:spPr>
      </p:pic>
      <p:sp>
        <p:nvSpPr>
          <p:cNvPr id="17" name="Arrow: Down 16">
            <a:extLst>
              <a:ext uri="{FF2B5EF4-FFF2-40B4-BE49-F238E27FC236}">
                <a16:creationId xmlns:a16="http://schemas.microsoft.com/office/drawing/2014/main" id="{4F87E138-EB02-AFDC-FFF8-6108E249994A}"/>
              </a:ext>
            </a:extLst>
          </p:cNvPr>
          <p:cNvSpPr/>
          <p:nvPr/>
        </p:nvSpPr>
        <p:spPr>
          <a:xfrm flipV="1">
            <a:off x="3111671" y="4071815"/>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19" name="Picture 18">
            <a:extLst>
              <a:ext uri="{FF2B5EF4-FFF2-40B4-BE49-F238E27FC236}">
                <a16:creationId xmlns:a16="http://schemas.microsoft.com/office/drawing/2014/main" id="{FF9BC204-4FD6-6B30-0AE1-44B0B8DFF2C1}"/>
              </a:ext>
            </a:extLst>
          </p:cNvPr>
          <p:cNvPicPr>
            <a:picLocks noChangeAspect="1"/>
          </p:cNvPicPr>
          <p:nvPr/>
        </p:nvPicPr>
        <p:blipFill>
          <a:blip r:embed="rId4"/>
          <a:stretch>
            <a:fillRect/>
          </a:stretch>
        </p:blipFill>
        <p:spPr>
          <a:xfrm>
            <a:off x="5555117" y="99042"/>
            <a:ext cx="2107368" cy="1872695"/>
          </a:xfrm>
          <a:prstGeom prst="rect">
            <a:avLst/>
          </a:prstGeom>
        </p:spPr>
      </p:pic>
      <p:pic>
        <p:nvPicPr>
          <p:cNvPr id="21" name="Picture 20">
            <a:extLst>
              <a:ext uri="{FF2B5EF4-FFF2-40B4-BE49-F238E27FC236}">
                <a16:creationId xmlns:a16="http://schemas.microsoft.com/office/drawing/2014/main" id="{D71D70D5-4684-7080-404D-63B8BB2F2370}"/>
              </a:ext>
            </a:extLst>
          </p:cNvPr>
          <p:cNvPicPr>
            <a:picLocks noChangeAspect="1"/>
          </p:cNvPicPr>
          <p:nvPr/>
        </p:nvPicPr>
        <p:blipFill>
          <a:blip r:embed="rId5"/>
          <a:stretch>
            <a:fillRect/>
          </a:stretch>
        </p:blipFill>
        <p:spPr>
          <a:xfrm>
            <a:off x="5202026" y="5517418"/>
            <a:ext cx="1564881" cy="534443"/>
          </a:xfrm>
          <a:prstGeom prst="rect">
            <a:avLst/>
          </a:prstGeom>
        </p:spPr>
      </p:pic>
      <p:sp>
        <p:nvSpPr>
          <p:cNvPr id="22" name="Arrow: Down 21">
            <a:extLst>
              <a:ext uri="{FF2B5EF4-FFF2-40B4-BE49-F238E27FC236}">
                <a16:creationId xmlns:a16="http://schemas.microsoft.com/office/drawing/2014/main" id="{2666B325-4E71-166F-9BE0-FC968A76148C}"/>
              </a:ext>
            </a:extLst>
          </p:cNvPr>
          <p:cNvSpPr/>
          <p:nvPr/>
        </p:nvSpPr>
        <p:spPr>
          <a:xfrm rot="5400000" flipV="1">
            <a:off x="4383058" y="5282528"/>
            <a:ext cx="242277" cy="89337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TextBox 22">
            <a:extLst>
              <a:ext uri="{FF2B5EF4-FFF2-40B4-BE49-F238E27FC236}">
                <a16:creationId xmlns:a16="http://schemas.microsoft.com/office/drawing/2014/main" id="{C9D4C4DC-E533-1052-527F-8B2AC09AD057}"/>
              </a:ext>
            </a:extLst>
          </p:cNvPr>
          <p:cNvSpPr txBox="1"/>
          <p:nvPr/>
        </p:nvSpPr>
        <p:spPr>
          <a:xfrm>
            <a:off x="2106685" y="3588551"/>
            <a:ext cx="2240357" cy="461665"/>
          </a:xfrm>
          <a:prstGeom prst="rect">
            <a:avLst/>
          </a:prstGeom>
          <a:noFill/>
        </p:spPr>
        <p:txBody>
          <a:bodyPr wrap="none" rtlCol="0">
            <a:spAutoFit/>
          </a:bodyPr>
          <a:lstStyle/>
          <a:p>
            <a:pPr algn="ctr"/>
            <a:r>
              <a:rPr lang="de-CH" sz="1200" dirty="0"/>
              <a:t>ML Lab Platforms</a:t>
            </a:r>
          </a:p>
          <a:p>
            <a:pPr algn="ctr"/>
            <a:r>
              <a:rPr lang="de-CH" sz="1200" dirty="0"/>
              <a:t>Having production data access</a:t>
            </a:r>
          </a:p>
        </p:txBody>
      </p:sp>
      <p:sp>
        <p:nvSpPr>
          <p:cNvPr id="24" name="TextBox 23">
            <a:extLst>
              <a:ext uri="{FF2B5EF4-FFF2-40B4-BE49-F238E27FC236}">
                <a16:creationId xmlns:a16="http://schemas.microsoft.com/office/drawing/2014/main" id="{52FD9B9F-BA82-473F-4236-FCB29C39C9B6}"/>
              </a:ext>
            </a:extLst>
          </p:cNvPr>
          <p:cNvSpPr txBox="1"/>
          <p:nvPr/>
        </p:nvSpPr>
        <p:spPr>
          <a:xfrm>
            <a:off x="5626224" y="1930853"/>
            <a:ext cx="1965153" cy="646331"/>
          </a:xfrm>
          <a:prstGeom prst="rect">
            <a:avLst/>
          </a:prstGeom>
          <a:noFill/>
        </p:spPr>
        <p:txBody>
          <a:bodyPr wrap="none" rtlCol="0">
            <a:spAutoFit/>
          </a:bodyPr>
          <a:lstStyle/>
          <a:p>
            <a:pPr algn="ctr"/>
            <a:r>
              <a:rPr lang="de-CH" dirty="0"/>
              <a:t>Central Snapshot </a:t>
            </a:r>
          </a:p>
          <a:p>
            <a:pPr algn="ctr"/>
            <a:r>
              <a:rPr lang="de-CH" dirty="0"/>
              <a:t>Model Registry</a:t>
            </a:r>
          </a:p>
        </p:txBody>
      </p:sp>
      <p:sp>
        <p:nvSpPr>
          <p:cNvPr id="28" name="TextBox 27">
            <a:extLst>
              <a:ext uri="{FF2B5EF4-FFF2-40B4-BE49-F238E27FC236}">
                <a16:creationId xmlns:a16="http://schemas.microsoft.com/office/drawing/2014/main" id="{6CB01822-F158-1701-0180-E274F66925BC}"/>
              </a:ext>
            </a:extLst>
          </p:cNvPr>
          <p:cNvSpPr txBox="1"/>
          <p:nvPr/>
        </p:nvSpPr>
        <p:spPr>
          <a:xfrm>
            <a:off x="2544339" y="6124469"/>
            <a:ext cx="1355436" cy="307777"/>
          </a:xfrm>
          <a:prstGeom prst="rect">
            <a:avLst/>
          </a:prstGeom>
          <a:noFill/>
        </p:spPr>
        <p:txBody>
          <a:bodyPr wrap="none" rtlCol="0">
            <a:spAutoFit/>
          </a:bodyPr>
          <a:lstStyle/>
          <a:p>
            <a:r>
              <a:rPr lang="de-CH" sz="1400" dirty="0"/>
              <a:t>Data Scientists</a:t>
            </a:r>
          </a:p>
        </p:txBody>
      </p:sp>
      <p:sp>
        <p:nvSpPr>
          <p:cNvPr id="31" name="TextBox 30">
            <a:extLst>
              <a:ext uri="{FF2B5EF4-FFF2-40B4-BE49-F238E27FC236}">
                <a16:creationId xmlns:a16="http://schemas.microsoft.com/office/drawing/2014/main" id="{BD9EACA9-F5C1-708B-CAEC-58405FABFC64}"/>
              </a:ext>
            </a:extLst>
          </p:cNvPr>
          <p:cNvSpPr txBox="1"/>
          <p:nvPr/>
        </p:nvSpPr>
        <p:spPr>
          <a:xfrm>
            <a:off x="2185952" y="4285698"/>
            <a:ext cx="2125582" cy="646331"/>
          </a:xfrm>
          <a:prstGeom prst="rect">
            <a:avLst/>
          </a:prstGeom>
          <a:noFill/>
        </p:spPr>
        <p:txBody>
          <a:bodyPr wrap="none" rtlCol="0">
            <a:spAutoFit/>
          </a:bodyPr>
          <a:lstStyle/>
          <a:p>
            <a:pPr algn="ctr"/>
            <a:r>
              <a:rPr lang="de-CH" sz="1200" dirty="0"/>
              <a:t>Experiments on prod data</a:t>
            </a:r>
          </a:p>
          <a:p>
            <a:pPr algn="ctr"/>
            <a:r>
              <a:rPr lang="de-CH" sz="1200" dirty="0"/>
              <a:t>Log data referenes to MLFlow</a:t>
            </a:r>
          </a:p>
          <a:p>
            <a:pPr algn="ctr"/>
            <a:r>
              <a:rPr lang="de-CH" sz="1200" dirty="0"/>
              <a:t>experiments</a:t>
            </a:r>
          </a:p>
        </p:txBody>
      </p:sp>
      <p:sp>
        <p:nvSpPr>
          <p:cNvPr id="34" name="TextBox 33">
            <a:extLst>
              <a:ext uri="{FF2B5EF4-FFF2-40B4-BE49-F238E27FC236}">
                <a16:creationId xmlns:a16="http://schemas.microsoft.com/office/drawing/2014/main" id="{212D6FA8-533D-7CDF-E3F8-9504347C6456}"/>
              </a:ext>
            </a:extLst>
          </p:cNvPr>
          <p:cNvSpPr txBox="1"/>
          <p:nvPr/>
        </p:nvSpPr>
        <p:spPr>
          <a:xfrm>
            <a:off x="3827139" y="5205512"/>
            <a:ext cx="1249316" cy="646331"/>
          </a:xfrm>
          <a:prstGeom prst="rect">
            <a:avLst/>
          </a:prstGeom>
          <a:noFill/>
        </p:spPr>
        <p:txBody>
          <a:bodyPr wrap="none" rtlCol="0">
            <a:spAutoFit/>
          </a:bodyPr>
          <a:lstStyle/>
          <a:p>
            <a:pPr algn="ctr"/>
            <a:r>
              <a:rPr lang="de-CH" sz="1200" dirty="0"/>
              <a:t>Check-in </a:t>
            </a:r>
          </a:p>
          <a:p>
            <a:pPr algn="ctr"/>
            <a:r>
              <a:rPr lang="de-CH" sz="1200" dirty="0"/>
              <a:t>training pipeline</a:t>
            </a:r>
          </a:p>
          <a:p>
            <a:pPr algn="ctr"/>
            <a:r>
              <a:rPr lang="de-CH" sz="1200" dirty="0"/>
              <a:t>To branch</a:t>
            </a:r>
          </a:p>
        </p:txBody>
      </p:sp>
      <p:pic>
        <p:nvPicPr>
          <p:cNvPr id="41" name="Picture 40">
            <a:extLst>
              <a:ext uri="{FF2B5EF4-FFF2-40B4-BE49-F238E27FC236}">
                <a16:creationId xmlns:a16="http://schemas.microsoft.com/office/drawing/2014/main" id="{5E72E8FD-7750-8ACB-6F2F-2105E5FDB200}"/>
              </a:ext>
            </a:extLst>
          </p:cNvPr>
          <p:cNvPicPr>
            <a:picLocks noChangeAspect="1"/>
          </p:cNvPicPr>
          <p:nvPr/>
        </p:nvPicPr>
        <p:blipFill>
          <a:blip r:embed="rId6"/>
          <a:stretch>
            <a:fillRect/>
          </a:stretch>
        </p:blipFill>
        <p:spPr>
          <a:xfrm>
            <a:off x="1658737" y="2317639"/>
            <a:ext cx="1334548" cy="1221769"/>
          </a:xfrm>
          <a:prstGeom prst="rect">
            <a:avLst/>
          </a:prstGeom>
        </p:spPr>
      </p:pic>
      <p:pic>
        <p:nvPicPr>
          <p:cNvPr id="46" name="Picture 45">
            <a:extLst>
              <a:ext uri="{FF2B5EF4-FFF2-40B4-BE49-F238E27FC236}">
                <a16:creationId xmlns:a16="http://schemas.microsoft.com/office/drawing/2014/main" id="{D03AC1BB-AD73-7E9D-13CA-D0E706683F59}"/>
              </a:ext>
            </a:extLst>
          </p:cNvPr>
          <p:cNvPicPr>
            <a:picLocks noChangeAspect="1"/>
          </p:cNvPicPr>
          <p:nvPr/>
        </p:nvPicPr>
        <p:blipFill>
          <a:blip r:embed="rId7"/>
          <a:stretch>
            <a:fillRect/>
          </a:stretch>
        </p:blipFill>
        <p:spPr>
          <a:xfrm>
            <a:off x="2403128" y="2285439"/>
            <a:ext cx="1375751" cy="1286167"/>
          </a:xfrm>
          <a:prstGeom prst="rect">
            <a:avLst/>
          </a:prstGeom>
        </p:spPr>
      </p:pic>
      <p:pic>
        <p:nvPicPr>
          <p:cNvPr id="67" name="Picture 66">
            <a:extLst>
              <a:ext uri="{FF2B5EF4-FFF2-40B4-BE49-F238E27FC236}">
                <a16:creationId xmlns:a16="http://schemas.microsoft.com/office/drawing/2014/main" id="{55419FDF-0F82-DA5B-A03B-EC78ACCF0391}"/>
              </a:ext>
            </a:extLst>
          </p:cNvPr>
          <p:cNvPicPr>
            <a:picLocks noChangeAspect="1"/>
          </p:cNvPicPr>
          <p:nvPr/>
        </p:nvPicPr>
        <p:blipFill>
          <a:blip r:embed="rId8"/>
          <a:stretch>
            <a:fillRect/>
          </a:stretch>
        </p:blipFill>
        <p:spPr>
          <a:xfrm>
            <a:off x="3196962" y="2300895"/>
            <a:ext cx="1377114" cy="1266057"/>
          </a:xfrm>
          <a:prstGeom prst="rect">
            <a:avLst/>
          </a:prstGeom>
        </p:spPr>
      </p:pic>
      <p:sp>
        <p:nvSpPr>
          <p:cNvPr id="2" name="Arrow: Down 1">
            <a:extLst>
              <a:ext uri="{FF2B5EF4-FFF2-40B4-BE49-F238E27FC236}">
                <a16:creationId xmlns:a16="http://schemas.microsoft.com/office/drawing/2014/main" id="{7C194A64-81A7-A764-B410-F3979543395E}"/>
              </a:ext>
            </a:extLst>
          </p:cNvPr>
          <p:cNvSpPr/>
          <p:nvPr/>
        </p:nvSpPr>
        <p:spPr>
          <a:xfrm rot="19477551" flipV="1">
            <a:off x="5247536" y="3323889"/>
            <a:ext cx="242277" cy="2171483"/>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4" name="Picture 3">
            <a:extLst>
              <a:ext uri="{FF2B5EF4-FFF2-40B4-BE49-F238E27FC236}">
                <a16:creationId xmlns:a16="http://schemas.microsoft.com/office/drawing/2014/main" id="{3E99DD85-DD3E-AC31-A625-E69DF133173A}"/>
              </a:ext>
            </a:extLst>
          </p:cNvPr>
          <p:cNvPicPr>
            <a:picLocks noChangeAspect="1"/>
          </p:cNvPicPr>
          <p:nvPr/>
        </p:nvPicPr>
        <p:blipFill>
          <a:blip r:embed="rId9"/>
          <a:stretch>
            <a:fillRect/>
          </a:stretch>
        </p:blipFill>
        <p:spPr>
          <a:xfrm>
            <a:off x="5212336" y="1955981"/>
            <a:ext cx="277713" cy="324783"/>
          </a:xfrm>
          <a:prstGeom prst="rect">
            <a:avLst/>
          </a:prstGeom>
        </p:spPr>
      </p:pic>
      <p:sp>
        <p:nvSpPr>
          <p:cNvPr id="5" name="Arrow: Down 4">
            <a:extLst>
              <a:ext uri="{FF2B5EF4-FFF2-40B4-BE49-F238E27FC236}">
                <a16:creationId xmlns:a16="http://schemas.microsoft.com/office/drawing/2014/main" id="{14CD7259-1CCE-9675-7641-1E0A7ED6BC90}"/>
              </a:ext>
            </a:extLst>
          </p:cNvPr>
          <p:cNvSpPr/>
          <p:nvPr/>
        </p:nvSpPr>
        <p:spPr>
          <a:xfrm rot="3161175" flipV="1">
            <a:off x="4856509" y="1252401"/>
            <a:ext cx="242277" cy="13569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6" name="TextBox 5">
            <a:extLst>
              <a:ext uri="{FF2B5EF4-FFF2-40B4-BE49-F238E27FC236}">
                <a16:creationId xmlns:a16="http://schemas.microsoft.com/office/drawing/2014/main" id="{E9B95850-9F6D-BE2D-974C-031E47DBD10B}"/>
              </a:ext>
            </a:extLst>
          </p:cNvPr>
          <p:cNvSpPr txBox="1"/>
          <p:nvPr/>
        </p:nvSpPr>
        <p:spPr>
          <a:xfrm>
            <a:off x="4387855" y="1143228"/>
            <a:ext cx="1183530" cy="646331"/>
          </a:xfrm>
          <a:prstGeom prst="rect">
            <a:avLst/>
          </a:prstGeom>
          <a:noFill/>
        </p:spPr>
        <p:txBody>
          <a:bodyPr wrap="none" rtlCol="0">
            <a:spAutoFit/>
          </a:bodyPr>
          <a:lstStyle/>
          <a:p>
            <a:pPr algn="ctr"/>
            <a:r>
              <a:rPr lang="de-CH" sz="1200" dirty="0"/>
              <a:t>Auto register</a:t>
            </a:r>
          </a:p>
          <a:p>
            <a:pPr algn="ctr"/>
            <a:r>
              <a:rPr lang="de-CH" sz="1200" dirty="0"/>
              <a:t>All snapshot</a:t>
            </a:r>
          </a:p>
          <a:p>
            <a:pPr algn="ctr"/>
            <a:r>
              <a:rPr lang="de-CH" sz="1200" dirty="0"/>
              <a:t>Models, + scan</a:t>
            </a:r>
          </a:p>
        </p:txBody>
      </p:sp>
      <p:pic>
        <p:nvPicPr>
          <p:cNvPr id="8" name="Picture 7">
            <a:extLst>
              <a:ext uri="{FF2B5EF4-FFF2-40B4-BE49-F238E27FC236}">
                <a16:creationId xmlns:a16="http://schemas.microsoft.com/office/drawing/2014/main" id="{643ED3F9-04B0-517C-8B06-C8642D161FCF}"/>
              </a:ext>
            </a:extLst>
          </p:cNvPr>
          <p:cNvPicPr>
            <a:picLocks noChangeAspect="1"/>
          </p:cNvPicPr>
          <p:nvPr/>
        </p:nvPicPr>
        <p:blipFill>
          <a:blip r:embed="rId10"/>
          <a:stretch>
            <a:fillRect/>
          </a:stretch>
        </p:blipFill>
        <p:spPr>
          <a:xfrm>
            <a:off x="6122956" y="4729948"/>
            <a:ext cx="678024" cy="635111"/>
          </a:xfrm>
          <a:prstGeom prst="rect">
            <a:avLst/>
          </a:prstGeom>
        </p:spPr>
      </p:pic>
      <p:sp>
        <p:nvSpPr>
          <p:cNvPr id="9" name="Arrow: Circular 8">
            <a:extLst>
              <a:ext uri="{FF2B5EF4-FFF2-40B4-BE49-F238E27FC236}">
                <a16:creationId xmlns:a16="http://schemas.microsoft.com/office/drawing/2014/main" id="{0A18ACFA-83EF-A32D-C367-176DE82F869B}"/>
              </a:ext>
            </a:extLst>
          </p:cNvPr>
          <p:cNvSpPr/>
          <p:nvPr/>
        </p:nvSpPr>
        <p:spPr>
          <a:xfrm rot="5400000">
            <a:off x="6581995" y="5231018"/>
            <a:ext cx="510196" cy="727450"/>
          </a:xfrm>
          <a:prstGeom prst="circular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0" name="TextBox 9">
            <a:extLst>
              <a:ext uri="{FF2B5EF4-FFF2-40B4-BE49-F238E27FC236}">
                <a16:creationId xmlns:a16="http://schemas.microsoft.com/office/drawing/2014/main" id="{D0B87852-BA82-A407-B8BF-AB42E0521D90}"/>
              </a:ext>
            </a:extLst>
          </p:cNvPr>
          <p:cNvSpPr txBox="1"/>
          <p:nvPr/>
        </p:nvSpPr>
        <p:spPr>
          <a:xfrm>
            <a:off x="6461515" y="5893636"/>
            <a:ext cx="1173462" cy="461665"/>
          </a:xfrm>
          <a:prstGeom prst="rect">
            <a:avLst/>
          </a:prstGeom>
          <a:noFill/>
        </p:spPr>
        <p:txBody>
          <a:bodyPr wrap="none" rtlCol="0">
            <a:spAutoFit/>
          </a:bodyPr>
          <a:lstStyle/>
          <a:p>
            <a:pPr algn="ctr"/>
            <a:r>
              <a:rPr lang="de-CH" sz="1200" dirty="0"/>
              <a:t>Check into </a:t>
            </a:r>
          </a:p>
          <a:p>
            <a:pPr algn="ctr"/>
            <a:r>
              <a:rPr lang="de-CH" sz="1200" dirty="0"/>
              <a:t>release branch</a:t>
            </a:r>
          </a:p>
        </p:txBody>
      </p:sp>
      <p:pic>
        <p:nvPicPr>
          <p:cNvPr id="11" name="Picture 10">
            <a:extLst>
              <a:ext uri="{FF2B5EF4-FFF2-40B4-BE49-F238E27FC236}">
                <a16:creationId xmlns:a16="http://schemas.microsoft.com/office/drawing/2014/main" id="{AC61ACD4-AED9-B938-F267-A407BE7C9816}"/>
              </a:ext>
            </a:extLst>
          </p:cNvPr>
          <p:cNvPicPr>
            <a:picLocks noChangeAspect="1"/>
          </p:cNvPicPr>
          <p:nvPr/>
        </p:nvPicPr>
        <p:blipFill>
          <a:blip r:embed="rId4"/>
          <a:stretch>
            <a:fillRect/>
          </a:stretch>
        </p:blipFill>
        <p:spPr>
          <a:xfrm>
            <a:off x="9159143" y="58158"/>
            <a:ext cx="2107368" cy="1872695"/>
          </a:xfrm>
          <a:prstGeom prst="rect">
            <a:avLst/>
          </a:prstGeom>
        </p:spPr>
      </p:pic>
      <p:sp>
        <p:nvSpPr>
          <p:cNvPr id="12" name="TextBox 11">
            <a:extLst>
              <a:ext uri="{FF2B5EF4-FFF2-40B4-BE49-F238E27FC236}">
                <a16:creationId xmlns:a16="http://schemas.microsoft.com/office/drawing/2014/main" id="{20ACC597-862B-6F28-1C97-4CEF377A0886}"/>
              </a:ext>
            </a:extLst>
          </p:cNvPr>
          <p:cNvSpPr txBox="1"/>
          <p:nvPr/>
        </p:nvSpPr>
        <p:spPr>
          <a:xfrm>
            <a:off x="9305590" y="1889969"/>
            <a:ext cx="1814472" cy="646331"/>
          </a:xfrm>
          <a:prstGeom prst="rect">
            <a:avLst/>
          </a:prstGeom>
          <a:noFill/>
        </p:spPr>
        <p:txBody>
          <a:bodyPr wrap="none" rtlCol="0">
            <a:spAutoFit/>
          </a:bodyPr>
          <a:lstStyle/>
          <a:p>
            <a:pPr algn="ctr"/>
            <a:r>
              <a:rPr lang="de-CH" dirty="0"/>
              <a:t>Central Release </a:t>
            </a:r>
          </a:p>
          <a:p>
            <a:pPr algn="ctr"/>
            <a:r>
              <a:rPr lang="de-CH" dirty="0"/>
              <a:t>Model Registry</a:t>
            </a:r>
          </a:p>
        </p:txBody>
      </p:sp>
      <p:sp>
        <p:nvSpPr>
          <p:cNvPr id="13" name="Arrow: Down 12">
            <a:extLst>
              <a:ext uri="{FF2B5EF4-FFF2-40B4-BE49-F238E27FC236}">
                <a16:creationId xmlns:a16="http://schemas.microsoft.com/office/drawing/2014/main" id="{FA5B4C56-690A-3EC7-F7A7-8437D63DDDDC}"/>
              </a:ext>
            </a:extLst>
          </p:cNvPr>
          <p:cNvSpPr/>
          <p:nvPr/>
        </p:nvSpPr>
        <p:spPr>
          <a:xfrm rot="4553726" flipV="1">
            <a:off x="6823671" y="344542"/>
            <a:ext cx="242277" cy="4689250"/>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14" name="TextBox 13">
            <a:extLst>
              <a:ext uri="{FF2B5EF4-FFF2-40B4-BE49-F238E27FC236}">
                <a16:creationId xmlns:a16="http://schemas.microsoft.com/office/drawing/2014/main" id="{506E48D3-1BA1-8334-54A9-F41C537BD716}"/>
              </a:ext>
            </a:extLst>
          </p:cNvPr>
          <p:cNvSpPr txBox="1"/>
          <p:nvPr/>
        </p:nvSpPr>
        <p:spPr>
          <a:xfrm>
            <a:off x="6353044" y="2608770"/>
            <a:ext cx="1183530" cy="646331"/>
          </a:xfrm>
          <a:prstGeom prst="rect">
            <a:avLst/>
          </a:prstGeom>
          <a:noFill/>
        </p:spPr>
        <p:txBody>
          <a:bodyPr wrap="none" rtlCol="0">
            <a:spAutoFit/>
          </a:bodyPr>
          <a:lstStyle/>
          <a:p>
            <a:pPr algn="ctr"/>
            <a:r>
              <a:rPr lang="de-CH" sz="1200" dirty="0"/>
              <a:t>Auto register</a:t>
            </a:r>
          </a:p>
          <a:p>
            <a:pPr algn="ctr"/>
            <a:r>
              <a:rPr lang="de-CH" sz="1200" dirty="0"/>
              <a:t>All release</a:t>
            </a:r>
          </a:p>
          <a:p>
            <a:pPr algn="ctr"/>
            <a:r>
              <a:rPr lang="de-CH" sz="1200" dirty="0"/>
              <a:t>Models, + scan</a:t>
            </a:r>
          </a:p>
        </p:txBody>
      </p:sp>
      <p:pic>
        <p:nvPicPr>
          <p:cNvPr id="15" name="Picture 14">
            <a:extLst>
              <a:ext uri="{FF2B5EF4-FFF2-40B4-BE49-F238E27FC236}">
                <a16:creationId xmlns:a16="http://schemas.microsoft.com/office/drawing/2014/main" id="{27460485-9524-86FD-A43C-B228FC258FD2}"/>
              </a:ext>
            </a:extLst>
          </p:cNvPr>
          <p:cNvPicPr>
            <a:picLocks noChangeAspect="1"/>
          </p:cNvPicPr>
          <p:nvPr/>
        </p:nvPicPr>
        <p:blipFill>
          <a:blip r:embed="rId9"/>
          <a:stretch>
            <a:fillRect/>
          </a:stretch>
        </p:blipFill>
        <p:spPr>
          <a:xfrm>
            <a:off x="7452520" y="2723091"/>
            <a:ext cx="277713" cy="324783"/>
          </a:xfrm>
          <a:prstGeom prst="rect">
            <a:avLst/>
          </a:prstGeom>
        </p:spPr>
      </p:pic>
      <p:sp>
        <p:nvSpPr>
          <p:cNvPr id="16" name="Arrow: Down 15">
            <a:extLst>
              <a:ext uri="{FF2B5EF4-FFF2-40B4-BE49-F238E27FC236}">
                <a16:creationId xmlns:a16="http://schemas.microsoft.com/office/drawing/2014/main" id="{009D017B-B669-BDC6-7CFF-CF09A8BD5B26}"/>
              </a:ext>
            </a:extLst>
          </p:cNvPr>
          <p:cNvSpPr/>
          <p:nvPr/>
        </p:nvSpPr>
        <p:spPr>
          <a:xfrm rot="18357031" flipV="1">
            <a:off x="5796452" y="2868105"/>
            <a:ext cx="242277" cy="2416452"/>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 name="TextBox 2">
            <a:extLst>
              <a:ext uri="{FF2B5EF4-FFF2-40B4-BE49-F238E27FC236}">
                <a16:creationId xmlns:a16="http://schemas.microsoft.com/office/drawing/2014/main" id="{7C4CDBD7-2368-0F17-FAC4-22BFA2DE4BDF}"/>
              </a:ext>
            </a:extLst>
          </p:cNvPr>
          <p:cNvSpPr txBox="1"/>
          <p:nvPr/>
        </p:nvSpPr>
        <p:spPr>
          <a:xfrm>
            <a:off x="5026613" y="4119426"/>
            <a:ext cx="1781962" cy="830997"/>
          </a:xfrm>
          <a:prstGeom prst="rect">
            <a:avLst/>
          </a:prstGeom>
          <a:noFill/>
        </p:spPr>
        <p:txBody>
          <a:bodyPr wrap="none" rtlCol="0">
            <a:spAutoFit/>
          </a:bodyPr>
          <a:lstStyle/>
          <a:p>
            <a:pPr algn="ctr"/>
            <a:r>
              <a:rPr lang="de-CH" sz="1200" dirty="0"/>
              <a:t>Rerun CICD which calls </a:t>
            </a:r>
          </a:p>
          <a:p>
            <a:pPr algn="ctr"/>
            <a:r>
              <a:rPr lang="de-CH" sz="1200" dirty="0"/>
              <a:t>Lab API for experiments </a:t>
            </a:r>
          </a:p>
          <a:p>
            <a:pPr algn="ctr"/>
            <a:r>
              <a:rPr lang="de-CH" sz="1200" dirty="0"/>
              <a:t>with smaller working</a:t>
            </a:r>
          </a:p>
          <a:p>
            <a:pPr algn="ctr"/>
            <a:r>
              <a:rPr lang="de-CH" sz="1200" dirty="0"/>
              <a:t>Parameters, </a:t>
            </a:r>
          </a:p>
        </p:txBody>
      </p:sp>
      <p:pic>
        <p:nvPicPr>
          <p:cNvPr id="26" name="Picture 25">
            <a:extLst>
              <a:ext uri="{FF2B5EF4-FFF2-40B4-BE49-F238E27FC236}">
                <a16:creationId xmlns:a16="http://schemas.microsoft.com/office/drawing/2014/main" id="{860800AC-1914-50BF-0F6A-36337B6DAD1F}"/>
              </a:ext>
            </a:extLst>
          </p:cNvPr>
          <p:cNvPicPr>
            <a:picLocks noChangeAspect="1"/>
          </p:cNvPicPr>
          <p:nvPr/>
        </p:nvPicPr>
        <p:blipFill>
          <a:blip r:embed="rId11"/>
          <a:stretch>
            <a:fillRect/>
          </a:stretch>
        </p:blipFill>
        <p:spPr>
          <a:xfrm>
            <a:off x="9997754" y="4997634"/>
            <a:ext cx="700833" cy="947072"/>
          </a:xfrm>
          <a:prstGeom prst="rect">
            <a:avLst/>
          </a:prstGeom>
        </p:spPr>
      </p:pic>
      <p:sp>
        <p:nvSpPr>
          <p:cNvPr id="29" name="Arrow: Down 28">
            <a:extLst>
              <a:ext uri="{FF2B5EF4-FFF2-40B4-BE49-F238E27FC236}">
                <a16:creationId xmlns:a16="http://schemas.microsoft.com/office/drawing/2014/main" id="{62DB3E12-B81A-7421-83B6-19E2377C57D4}"/>
              </a:ext>
            </a:extLst>
          </p:cNvPr>
          <p:cNvSpPr/>
          <p:nvPr/>
        </p:nvSpPr>
        <p:spPr>
          <a:xfrm flipV="1">
            <a:off x="10212827" y="2577184"/>
            <a:ext cx="270685" cy="209176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2" name="TextBox 31">
            <a:extLst>
              <a:ext uri="{FF2B5EF4-FFF2-40B4-BE49-F238E27FC236}">
                <a16:creationId xmlns:a16="http://schemas.microsoft.com/office/drawing/2014/main" id="{251B812A-193B-F30E-0611-C216A5945A9D}"/>
              </a:ext>
            </a:extLst>
          </p:cNvPr>
          <p:cNvSpPr txBox="1"/>
          <p:nvPr/>
        </p:nvSpPr>
        <p:spPr>
          <a:xfrm>
            <a:off x="9399721" y="3661241"/>
            <a:ext cx="2167581" cy="276999"/>
          </a:xfrm>
          <a:prstGeom prst="rect">
            <a:avLst/>
          </a:prstGeom>
          <a:noFill/>
        </p:spPr>
        <p:txBody>
          <a:bodyPr wrap="none" rtlCol="0">
            <a:spAutoFit/>
          </a:bodyPr>
          <a:lstStyle/>
          <a:p>
            <a:pPr algn="ctr"/>
            <a:r>
              <a:rPr lang="de-CH" sz="1200" dirty="0"/>
              <a:t>Evaluate Model, Metrics, Data</a:t>
            </a:r>
          </a:p>
        </p:txBody>
      </p:sp>
      <p:sp>
        <p:nvSpPr>
          <p:cNvPr id="33" name="Arrow: Down 32">
            <a:extLst>
              <a:ext uri="{FF2B5EF4-FFF2-40B4-BE49-F238E27FC236}">
                <a16:creationId xmlns:a16="http://schemas.microsoft.com/office/drawing/2014/main" id="{B0BEB76A-65F0-1F30-E778-E3ACA9506C36}"/>
              </a:ext>
            </a:extLst>
          </p:cNvPr>
          <p:cNvSpPr/>
          <p:nvPr/>
        </p:nvSpPr>
        <p:spPr>
          <a:xfrm rot="5400000">
            <a:off x="8603998" y="4339996"/>
            <a:ext cx="242277" cy="254523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5" name="TextBox 34">
            <a:extLst>
              <a:ext uri="{FF2B5EF4-FFF2-40B4-BE49-F238E27FC236}">
                <a16:creationId xmlns:a16="http://schemas.microsoft.com/office/drawing/2014/main" id="{0C24B2AD-DEA2-E69A-16D5-DC514F8645A4}"/>
              </a:ext>
            </a:extLst>
          </p:cNvPr>
          <p:cNvSpPr txBox="1"/>
          <p:nvPr/>
        </p:nvSpPr>
        <p:spPr>
          <a:xfrm>
            <a:off x="8215256" y="5255564"/>
            <a:ext cx="1149034" cy="276999"/>
          </a:xfrm>
          <a:prstGeom prst="rect">
            <a:avLst/>
          </a:prstGeom>
          <a:noFill/>
        </p:spPr>
        <p:txBody>
          <a:bodyPr wrap="none" rtlCol="0">
            <a:spAutoFit/>
          </a:bodyPr>
          <a:lstStyle/>
          <a:p>
            <a:pPr algn="ctr"/>
            <a:r>
              <a:rPr lang="de-CH" sz="1200" dirty="0"/>
              <a:t>Evaluate Code</a:t>
            </a:r>
          </a:p>
        </p:txBody>
      </p:sp>
      <p:sp>
        <p:nvSpPr>
          <p:cNvPr id="36" name="Oval 35">
            <a:extLst>
              <a:ext uri="{FF2B5EF4-FFF2-40B4-BE49-F238E27FC236}">
                <a16:creationId xmlns:a16="http://schemas.microsoft.com/office/drawing/2014/main" id="{5F1C991F-733C-FE06-C21B-19F8E13AC04E}"/>
              </a:ext>
            </a:extLst>
          </p:cNvPr>
          <p:cNvSpPr/>
          <p:nvPr/>
        </p:nvSpPr>
        <p:spPr>
          <a:xfrm>
            <a:off x="3320322" y="4890302"/>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1</a:t>
            </a:r>
          </a:p>
        </p:txBody>
      </p:sp>
      <p:sp>
        <p:nvSpPr>
          <p:cNvPr id="37" name="Oval 36">
            <a:extLst>
              <a:ext uri="{FF2B5EF4-FFF2-40B4-BE49-F238E27FC236}">
                <a16:creationId xmlns:a16="http://schemas.microsoft.com/office/drawing/2014/main" id="{228DE2F2-EE3A-3621-5F05-8A050FACB8F4}"/>
              </a:ext>
            </a:extLst>
          </p:cNvPr>
          <p:cNvSpPr/>
          <p:nvPr/>
        </p:nvSpPr>
        <p:spPr>
          <a:xfrm>
            <a:off x="4870766" y="5142371"/>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2</a:t>
            </a:r>
          </a:p>
        </p:txBody>
      </p:sp>
      <p:sp>
        <p:nvSpPr>
          <p:cNvPr id="38" name="Oval 37">
            <a:extLst>
              <a:ext uri="{FF2B5EF4-FFF2-40B4-BE49-F238E27FC236}">
                <a16:creationId xmlns:a16="http://schemas.microsoft.com/office/drawing/2014/main" id="{0E37425B-7FBA-8001-C723-CFCEC0CB1844}"/>
              </a:ext>
            </a:extLst>
          </p:cNvPr>
          <p:cNvSpPr/>
          <p:nvPr/>
        </p:nvSpPr>
        <p:spPr>
          <a:xfrm>
            <a:off x="4696595" y="4080666"/>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3</a:t>
            </a:r>
          </a:p>
        </p:txBody>
      </p:sp>
      <p:sp>
        <p:nvSpPr>
          <p:cNvPr id="39" name="Oval 38">
            <a:extLst>
              <a:ext uri="{FF2B5EF4-FFF2-40B4-BE49-F238E27FC236}">
                <a16:creationId xmlns:a16="http://schemas.microsoft.com/office/drawing/2014/main" id="{B60B35A2-C0C5-5BCC-BF32-C8EE076C976E}"/>
              </a:ext>
            </a:extLst>
          </p:cNvPr>
          <p:cNvSpPr/>
          <p:nvPr/>
        </p:nvSpPr>
        <p:spPr>
          <a:xfrm>
            <a:off x="4263064" y="1725487"/>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4</a:t>
            </a:r>
          </a:p>
        </p:txBody>
      </p:sp>
      <p:sp>
        <p:nvSpPr>
          <p:cNvPr id="40" name="Oval 39">
            <a:extLst>
              <a:ext uri="{FF2B5EF4-FFF2-40B4-BE49-F238E27FC236}">
                <a16:creationId xmlns:a16="http://schemas.microsoft.com/office/drawing/2014/main" id="{11C97DB5-6642-5387-B1E6-C7025A1F20EF}"/>
              </a:ext>
            </a:extLst>
          </p:cNvPr>
          <p:cNvSpPr/>
          <p:nvPr/>
        </p:nvSpPr>
        <p:spPr>
          <a:xfrm>
            <a:off x="6535045" y="5413049"/>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5</a:t>
            </a:r>
          </a:p>
        </p:txBody>
      </p:sp>
      <p:sp>
        <p:nvSpPr>
          <p:cNvPr id="42" name="Oval 41">
            <a:extLst>
              <a:ext uri="{FF2B5EF4-FFF2-40B4-BE49-F238E27FC236}">
                <a16:creationId xmlns:a16="http://schemas.microsoft.com/office/drawing/2014/main" id="{60439F26-E6EE-F96D-97DD-6FDC74484137}"/>
              </a:ext>
            </a:extLst>
          </p:cNvPr>
          <p:cNvSpPr/>
          <p:nvPr/>
        </p:nvSpPr>
        <p:spPr>
          <a:xfrm>
            <a:off x="6196210" y="3871702"/>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6</a:t>
            </a:r>
          </a:p>
        </p:txBody>
      </p:sp>
      <p:sp>
        <p:nvSpPr>
          <p:cNvPr id="43" name="Oval 42">
            <a:extLst>
              <a:ext uri="{FF2B5EF4-FFF2-40B4-BE49-F238E27FC236}">
                <a16:creationId xmlns:a16="http://schemas.microsoft.com/office/drawing/2014/main" id="{7BBA061D-70BF-7844-C7EC-CB2ED7FE92E1}"/>
              </a:ext>
            </a:extLst>
          </p:cNvPr>
          <p:cNvSpPr/>
          <p:nvPr/>
        </p:nvSpPr>
        <p:spPr>
          <a:xfrm>
            <a:off x="6097721" y="2985123"/>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7</a:t>
            </a:r>
          </a:p>
        </p:txBody>
      </p:sp>
      <p:sp>
        <p:nvSpPr>
          <p:cNvPr id="44" name="Oval 43">
            <a:extLst>
              <a:ext uri="{FF2B5EF4-FFF2-40B4-BE49-F238E27FC236}">
                <a16:creationId xmlns:a16="http://schemas.microsoft.com/office/drawing/2014/main" id="{C2363439-C8AA-8AA0-14BD-08F33715F769}"/>
              </a:ext>
            </a:extLst>
          </p:cNvPr>
          <p:cNvSpPr/>
          <p:nvPr/>
        </p:nvSpPr>
        <p:spPr>
          <a:xfrm>
            <a:off x="9763396" y="4797295"/>
            <a:ext cx="313667" cy="328964"/>
          </a:xfrm>
          <a:prstGeom prst="ellipse">
            <a:avLst/>
          </a:prstGeom>
          <a:solidFill>
            <a:srgbClr val="FFC000"/>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8</a:t>
            </a:r>
          </a:p>
        </p:txBody>
      </p:sp>
    </p:spTree>
    <p:extLst>
      <p:ext uri="{BB962C8B-B14F-4D97-AF65-F5344CB8AC3E}">
        <p14:creationId xmlns:p14="http://schemas.microsoft.com/office/powerpoint/2010/main" val="2332574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9E025-7D76-0BAF-A4E3-40DED70B5C9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2734157-9587-612E-3C75-1FF0D51C6A26}"/>
              </a:ext>
            </a:extLst>
          </p:cNvPr>
          <p:cNvPicPr>
            <a:picLocks noChangeAspect="1"/>
          </p:cNvPicPr>
          <p:nvPr/>
        </p:nvPicPr>
        <p:blipFill>
          <a:blip r:embed="rId3"/>
          <a:stretch>
            <a:fillRect/>
          </a:stretch>
        </p:blipFill>
        <p:spPr>
          <a:xfrm>
            <a:off x="2416026" y="5044549"/>
            <a:ext cx="978143" cy="947301"/>
          </a:xfrm>
          <a:prstGeom prst="rect">
            <a:avLst/>
          </a:prstGeom>
        </p:spPr>
      </p:pic>
      <p:sp>
        <p:nvSpPr>
          <p:cNvPr id="17" name="Arrow: Down 16">
            <a:extLst>
              <a:ext uri="{FF2B5EF4-FFF2-40B4-BE49-F238E27FC236}">
                <a16:creationId xmlns:a16="http://schemas.microsoft.com/office/drawing/2014/main" id="{79EE5872-8607-399E-E75C-5F7B6ED6A5DD}"/>
              </a:ext>
            </a:extLst>
          </p:cNvPr>
          <p:cNvSpPr/>
          <p:nvPr/>
        </p:nvSpPr>
        <p:spPr>
          <a:xfrm flipV="1">
            <a:off x="2752163" y="3860800"/>
            <a:ext cx="242277" cy="1051705"/>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21" name="Picture 20">
            <a:extLst>
              <a:ext uri="{FF2B5EF4-FFF2-40B4-BE49-F238E27FC236}">
                <a16:creationId xmlns:a16="http://schemas.microsoft.com/office/drawing/2014/main" id="{F4440234-9B7B-FA9E-D403-D24CBEAA4318}"/>
              </a:ext>
            </a:extLst>
          </p:cNvPr>
          <p:cNvPicPr>
            <a:picLocks noChangeAspect="1"/>
          </p:cNvPicPr>
          <p:nvPr/>
        </p:nvPicPr>
        <p:blipFill>
          <a:blip r:embed="rId4"/>
          <a:stretch>
            <a:fillRect/>
          </a:stretch>
        </p:blipFill>
        <p:spPr>
          <a:xfrm>
            <a:off x="4842518" y="5306403"/>
            <a:ext cx="1564881" cy="534443"/>
          </a:xfrm>
          <a:prstGeom prst="rect">
            <a:avLst/>
          </a:prstGeom>
        </p:spPr>
      </p:pic>
      <p:sp>
        <p:nvSpPr>
          <p:cNvPr id="22" name="Arrow: Down 21">
            <a:extLst>
              <a:ext uri="{FF2B5EF4-FFF2-40B4-BE49-F238E27FC236}">
                <a16:creationId xmlns:a16="http://schemas.microsoft.com/office/drawing/2014/main" id="{C5AFB77F-0CA3-0E06-65F2-88B603ED8869}"/>
              </a:ext>
            </a:extLst>
          </p:cNvPr>
          <p:cNvSpPr/>
          <p:nvPr/>
        </p:nvSpPr>
        <p:spPr>
          <a:xfrm rot="5400000" flipV="1">
            <a:off x="4023550" y="5071513"/>
            <a:ext cx="242277" cy="89337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23" name="TextBox 22">
            <a:extLst>
              <a:ext uri="{FF2B5EF4-FFF2-40B4-BE49-F238E27FC236}">
                <a16:creationId xmlns:a16="http://schemas.microsoft.com/office/drawing/2014/main" id="{3E3CF1AD-AADA-931A-90A8-A8644FD7BDBE}"/>
              </a:ext>
            </a:extLst>
          </p:cNvPr>
          <p:cNvSpPr txBox="1"/>
          <p:nvPr/>
        </p:nvSpPr>
        <p:spPr>
          <a:xfrm>
            <a:off x="1747177" y="3377536"/>
            <a:ext cx="2240357" cy="461665"/>
          </a:xfrm>
          <a:prstGeom prst="rect">
            <a:avLst/>
          </a:prstGeom>
          <a:noFill/>
        </p:spPr>
        <p:txBody>
          <a:bodyPr wrap="none" rtlCol="0">
            <a:spAutoFit/>
          </a:bodyPr>
          <a:lstStyle/>
          <a:p>
            <a:pPr algn="ctr"/>
            <a:r>
              <a:rPr lang="de-CH" sz="1200" dirty="0"/>
              <a:t>ML Lab Platforms</a:t>
            </a:r>
          </a:p>
          <a:p>
            <a:pPr algn="ctr"/>
            <a:r>
              <a:rPr lang="de-CH" sz="1200" dirty="0"/>
              <a:t>Having production data access</a:t>
            </a:r>
          </a:p>
        </p:txBody>
      </p:sp>
      <p:sp>
        <p:nvSpPr>
          <p:cNvPr id="24" name="TextBox 23">
            <a:extLst>
              <a:ext uri="{FF2B5EF4-FFF2-40B4-BE49-F238E27FC236}">
                <a16:creationId xmlns:a16="http://schemas.microsoft.com/office/drawing/2014/main" id="{BB689E9D-7F7B-1287-1C2B-89DFE5D62A30}"/>
              </a:ext>
            </a:extLst>
          </p:cNvPr>
          <p:cNvSpPr txBox="1"/>
          <p:nvPr/>
        </p:nvSpPr>
        <p:spPr>
          <a:xfrm>
            <a:off x="5175701" y="2639728"/>
            <a:ext cx="1965153" cy="646331"/>
          </a:xfrm>
          <a:prstGeom prst="rect">
            <a:avLst/>
          </a:prstGeom>
          <a:noFill/>
        </p:spPr>
        <p:txBody>
          <a:bodyPr wrap="none" rtlCol="0">
            <a:spAutoFit/>
          </a:bodyPr>
          <a:lstStyle/>
          <a:p>
            <a:pPr algn="ctr"/>
            <a:r>
              <a:rPr lang="de-CH" dirty="0"/>
              <a:t>Central Snapshot </a:t>
            </a:r>
          </a:p>
          <a:p>
            <a:pPr algn="ctr"/>
            <a:r>
              <a:rPr lang="de-CH" dirty="0"/>
              <a:t>Model Registry</a:t>
            </a:r>
          </a:p>
        </p:txBody>
      </p:sp>
      <p:sp>
        <p:nvSpPr>
          <p:cNvPr id="28" name="TextBox 27">
            <a:extLst>
              <a:ext uri="{FF2B5EF4-FFF2-40B4-BE49-F238E27FC236}">
                <a16:creationId xmlns:a16="http://schemas.microsoft.com/office/drawing/2014/main" id="{44957201-B322-15FE-B659-AA3C52FFC820}"/>
              </a:ext>
            </a:extLst>
          </p:cNvPr>
          <p:cNvSpPr txBox="1"/>
          <p:nvPr/>
        </p:nvSpPr>
        <p:spPr>
          <a:xfrm>
            <a:off x="2184831" y="5913454"/>
            <a:ext cx="1355436" cy="307777"/>
          </a:xfrm>
          <a:prstGeom prst="rect">
            <a:avLst/>
          </a:prstGeom>
          <a:noFill/>
        </p:spPr>
        <p:txBody>
          <a:bodyPr wrap="none" rtlCol="0">
            <a:spAutoFit/>
          </a:bodyPr>
          <a:lstStyle/>
          <a:p>
            <a:r>
              <a:rPr lang="de-CH" sz="1400" dirty="0"/>
              <a:t>Data Scientists</a:t>
            </a:r>
          </a:p>
        </p:txBody>
      </p:sp>
      <p:sp>
        <p:nvSpPr>
          <p:cNvPr id="31" name="TextBox 30">
            <a:extLst>
              <a:ext uri="{FF2B5EF4-FFF2-40B4-BE49-F238E27FC236}">
                <a16:creationId xmlns:a16="http://schemas.microsoft.com/office/drawing/2014/main" id="{3E80B3B2-8594-BE1C-7683-B9F0B4C9C103}"/>
              </a:ext>
            </a:extLst>
          </p:cNvPr>
          <p:cNvSpPr txBox="1"/>
          <p:nvPr/>
        </p:nvSpPr>
        <p:spPr>
          <a:xfrm>
            <a:off x="1826444" y="4074683"/>
            <a:ext cx="2125582" cy="646331"/>
          </a:xfrm>
          <a:prstGeom prst="rect">
            <a:avLst/>
          </a:prstGeom>
          <a:noFill/>
        </p:spPr>
        <p:txBody>
          <a:bodyPr wrap="none" rtlCol="0">
            <a:spAutoFit/>
          </a:bodyPr>
          <a:lstStyle/>
          <a:p>
            <a:pPr algn="ctr"/>
            <a:r>
              <a:rPr lang="de-CH" sz="1200" dirty="0"/>
              <a:t>Experiments on prod data</a:t>
            </a:r>
          </a:p>
          <a:p>
            <a:pPr algn="ctr"/>
            <a:r>
              <a:rPr lang="de-CH" sz="1200" dirty="0"/>
              <a:t>Log data referenes to MLFlow</a:t>
            </a:r>
          </a:p>
          <a:p>
            <a:pPr algn="ctr"/>
            <a:r>
              <a:rPr lang="de-CH" sz="1200" dirty="0"/>
              <a:t>experiments</a:t>
            </a:r>
          </a:p>
        </p:txBody>
      </p:sp>
      <p:sp>
        <p:nvSpPr>
          <p:cNvPr id="34" name="TextBox 33">
            <a:extLst>
              <a:ext uri="{FF2B5EF4-FFF2-40B4-BE49-F238E27FC236}">
                <a16:creationId xmlns:a16="http://schemas.microsoft.com/office/drawing/2014/main" id="{227D361D-1C5D-293D-991F-3F189405D7EE}"/>
              </a:ext>
            </a:extLst>
          </p:cNvPr>
          <p:cNvSpPr txBox="1"/>
          <p:nvPr/>
        </p:nvSpPr>
        <p:spPr>
          <a:xfrm>
            <a:off x="3467631" y="4994497"/>
            <a:ext cx="1249316" cy="646331"/>
          </a:xfrm>
          <a:prstGeom prst="rect">
            <a:avLst/>
          </a:prstGeom>
          <a:noFill/>
        </p:spPr>
        <p:txBody>
          <a:bodyPr wrap="none" rtlCol="0">
            <a:spAutoFit/>
          </a:bodyPr>
          <a:lstStyle/>
          <a:p>
            <a:pPr algn="ctr"/>
            <a:r>
              <a:rPr lang="de-CH" sz="1200" dirty="0"/>
              <a:t>Check-in </a:t>
            </a:r>
          </a:p>
          <a:p>
            <a:pPr algn="ctr"/>
            <a:r>
              <a:rPr lang="de-CH" sz="1200" dirty="0"/>
              <a:t>training pipeline</a:t>
            </a:r>
          </a:p>
          <a:p>
            <a:pPr algn="ctr"/>
            <a:r>
              <a:rPr lang="de-CH" sz="1200" dirty="0"/>
              <a:t>To branch</a:t>
            </a:r>
          </a:p>
        </p:txBody>
      </p:sp>
      <p:pic>
        <p:nvPicPr>
          <p:cNvPr id="41" name="Picture 40">
            <a:extLst>
              <a:ext uri="{FF2B5EF4-FFF2-40B4-BE49-F238E27FC236}">
                <a16:creationId xmlns:a16="http://schemas.microsoft.com/office/drawing/2014/main" id="{B76D1C2C-50A6-CB04-7C39-F134481251E7}"/>
              </a:ext>
            </a:extLst>
          </p:cNvPr>
          <p:cNvPicPr>
            <a:picLocks noChangeAspect="1"/>
          </p:cNvPicPr>
          <p:nvPr/>
        </p:nvPicPr>
        <p:blipFill>
          <a:blip r:embed="rId5"/>
          <a:stretch>
            <a:fillRect/>
          </a:stretch>
        </p:blipFill>
        <p:spPr>
          <a:xfrm>
            <a:off x="1299229" y="2106624"/>
            <a:ext cx="1334548" cy="1221769"/>
          </a:xfrm>
          <a:prstGeom prst="rect">
            <a:avLst/>
          </a:prstGeom>
        </p:spPr>
      </p:pic>
      <p:pic>
        <p:nvPicPr>
          <p:cNvPr id="46" name="Picture 45">
            <a:extLst>
              <a:ext uri="{FF2B5EF4-FFF2-40B4-BE49-F238E27FC236}">
                <a16:creationId xmlns:a16="http://schemas.microsoft.com/office/drawing/2014/main" id="{EAD17A82-3898-C3BC-E0DF-6415B46861EC}"/>
              </a:ext>
            </a:extLst>
          </p:cNvPr>
          <p:cNvPicPr>
            <a:picLocks noChangeAspect="1"/>
          </p:cNvPicPr>
          <p:nvPr/>
        </p:nvPicPr>
        <p:blipFill>
          <a:blip r:embed="rId6"/>
          <a:stretch>
            <a:fillRect/>
          </a:stretch>
        </p:blipFill>
        <p:spPr>
          <a:xfrm>
            <a:off x="2043620" y="2074424"/>
            <a:ext cx="1375751" cy="1286167"/>
          </a:xfrm>
          <a:prstGeom prst="rect">
            <a:avLst/>
          </a:prstGeom>
        </p:spPr>
      </p:pic>
      <p:pic>
        <p:nvPicPr>
          <p:cNvPr id="67" name="Picture 66">
            <a:extLst>
              <a:ext uri="{FF2B5EF4-FFF2-40B4-BE49-F238E27FC236}">
                <a16:creationId xmlns:a16="http://schemas.microsoft.com/office/drawing/2014/main" id="{4CBF5BFF-C5F9-E823-E5A1-B75AC661BE09}"/>
              </a:ext>
            </a:extLst>
          </p:cNvPr>
          <p:cNvPicPr>
            <a:picLocks noChangeAspect="1"/>
          </p:cNvPicPr>
          <p:nvPr/>
        </p:nvPicPr>
        <p:blipFill>
          <a:blip r:embed="rId7"/>
          <a:stretch>
            <a:fillRect/>
          </a:stretch>
        </p:blipFill>
        <p:spPr>
          <a:xfrm>
            <a:off x="2837454" y="2089880"/>
            <a:ext cx="1377114" cy="1266057"/>
          </a:xfrm>
          <a:prstGeom prst="rect">
            <a:avLst/>
          </a:prstGeom>
        </p:spPr>
      </p:pic>
      <p:sp>
        <p:nvSpPr>
          <p:cNvPr id="2" name="Arrow: Down 1">
            <a:extLst>
              <a:ext uri="{FF2B5EF4-FFF2-40B4-BE49-F238E27FC236}">
                <a16:creationId xmlns:a16="http://schemas.microsoft.com/office/drawing/2014/main" id="{16DE61C7-3848-401A-3055-ECACF33B1D74}"/>
              </a:ext>
            </a:extLst>
          </p:cNvPr>
          <p:cNvSpPr/>
          <p:nvPr/>
        </p:nvSpPr>
        <p:spPr>
          <a:xfrm flipV="1">
            <a:off x="6007015" y="3278827"/>
            <a:ext cx="242277" cy="116016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pic>
        <p:nvPicPr>
          <p:cNvPr id="8" name="Picture 7">
            <a:extLst>
              <a:ext uri="{FF2B5EF4-FFF2-40B4-BE49-F238E27FC236}">
                <a16:creationId xmlns:a16="http://schemas.microsoft.com/office/drawing/2014/main" id="{8B372A02-F90B-9DA7-98F7-D65A29058959}"/>
              </a:ext>
            </a:extLst>
          </p:cNvPr>
          <p:cNvPicPr>
            <a:picLocks noChangeAspect="1"/>
          </p:cNvPicPr>
          <p:nvPr/>
        </p:nvPicPr>
        <p:blipFill>
          <a:blip r:embed="rId8"/>
          <a:stretch>
            <a:fillRect/>
          </a:stretch>
        </p:blipFill>
        <p:spPr>
          <a:xfrm>
            <a:off x="5731385" y="4609618"/>
            <a:ext cx="678024" cy="635111"/>
          </a:xfrm>
          <a:prstGeom prst="rect">
            <a:avLst/>
          </a:prstGeom>
        </p:spPr>
      </p:pic>
      <p:sp>
        <p:nvSpPr>
          <p:cNvPr id="9" name="Arrow: Circular 8">
            <a:extLst>
              <a:ext uri="{FF2B5EF4-FFF2-40B4-BE49-F238E27FC236}">
                <a16:creationId xmlns:a16="http://schemas.microsoft.com/office/drawing/2014/main" id="{2E15FFF8-E096-37BE-1838-8DBC651EE0E5}"/>
              </a:ext>
            </a:extLst>
          </p:cNvPr>
          <p:cNvSpPr/>
          <p:nvPr/>
        </p:nvSpPr>
        <p:spPr>
          <a:xfrm rot="5400000">
            <a:off x="6222487" y="5020003"/>
            <a:ext cx="510196" cy="727450"/>
          </a:xfrm>
          <a:prstGeom prst="circular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0" name="TextBox 9">
            <a:extLst>
              <a:ext uri="{FF2B5EF4-FFF2-40B4-BE49-F238E27FC236}">
                <a16:creationId xmlns:a16="http://schemas.microsoft.com/office/drawing/2014/main" id="{60E159B1-D02E-165B-02E8-A2C4AC91F2CF}"/>
              </a:ext>
            </a:extLst>
          </p:cNvPr>
          <p:cNvSpPr txBox="1"/>
          <p:nvPr/>
        </p:nvSpPr>
        <p:spPr>
          <a:xfrm>
            <a:off x="6102007" y="5682621"/>
            <a:ext cx="1173462" cy="461665"/>
          </a:xfrm>
          <a:prstGeom prst="rect">
            <a:avLst/>
          </a:prstGeom>
          <a:noFill/>
        </p:spPr>
        <p:txBody>
          <a:bodyPr wrap="none" rtlCol="0">
            <a:spAutoFit/>
          </a:bodyPr>
          <a:lstStyle/>
          <a:p>
            <a:pPr algn="ctr"/>
            <a:r>
              <a:rPr lang="de-CH" sz="1200" dirty="0"/>
              <a:t>Check into </a:t>
            </a:r>
          </a:p>
          <a:p>
            <a:pPr algn="ctr"/>
            <a:r>
              <a:rPr lang="de-CH" sz="1200" dirty="0"/>
              <a:t>release branch</a:t>
            </a:r>
          </a:p>
        </p:txBody>
      </p:sp>
      <p:sp>
        <p:nvSpPr>
          <p:cNvPr id="12" name="TextBox 11">
            <a:extLst>
              <a:ext uri="{FF2B5EF4-FFF2-40B4-BE49-F238E27FC236}">
                <a16:creationId xmlns:a16="http://schemas.microsoft.com/office/drawing/2014/main" id="{8AA964E3-DDFC-0D78-F818-7E673FE6A990}"/>
              </a:ext>
            </a:extLst>
          </p:cNvPr>
          <p:cNvSpPr txBox="1"/>
          <p:nvPr/>
        </p:nvSpPr>
        <p:spPr>
          <a:xfrm>
            <a:off x="8933301" y="2609108"/>
            <a:ext cx="1814472" cy="646331"/>
          </a:xfrm>
          <a:prstGeom prst="rect">
            <a:avLst/>
          </a:prstGeom>
          <a:noFill/>
        </p:spPr>
        <p:txBody>
          <a:bodyPr wrap="none" rtlCol="0">
            <a:spAutoFit/>
          </a:bodyPr>
          <a:lstStyle/>
          <a:p>
            <a:pPr algn="ctr"/>
            <a:r>
              <a:rPr lang="de-CH" dirty="0"/>
              <a:t>Central Release </a:t>
            </a:r>
          </a:p>
          <a:p>
            <a:pPr algn="ctr"/>
            <a:r>
              <a:rPr lang="de-CH" dirty="0"/>
              <a:t>Model Registry</a:t>
            </a:r>
          </a:p>
        </p:txBody>
      </p:sp>
      <p:sp>
        <p:nvSpPr>
          <p:cNvPr id="16" name="Arrow: Down 15">
            <a:extLst>
              <a:ext uri="{FF2B5EF4-FFF2-40B4-BE49-F238E27FC236}">
                <a16:creationId xmlns:a16="http://schemas.microsoft.com/office/drawing/2014/main" id="{70CE17BA-54F9-5D3B-1565-E376F2E1AF9E}"/>
              </a:ext>
            </a:extLst>
          </p:cNvPr>
          <p:cNvSpPr/>
          <p:nvPr/>
        </p:nvSpPr>
        <p:spPr>
          <a:xfrm rot="2861637" flipV="1">
            <a:off x="7557870" y="2274556"/>
            <a:ext cx="242277" cy="2986467"/>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 name="TextBox 2">
            <a:extLst>
              <a:ext uri="{FF2B5EF4-FFF2-40B4-BE49-F238E27FC236}">
                <a16:creationId xmlns:a16="http://schemas.microsoft.com/office/drawing/2014/main" id="{86D11922-F366-0622-CF73-20A1C0695DE0}"/>
              </a:ext>
            </a:extLst>
          </p:cNvPr>
          <p:cNvSpPr txBox="1"/>
          <p:nvPr/>
        </p:nvSpPr>
        <p:spPr>
          <a:xfrm>
            <a:off x="5907137" y="3574721"/>
            <a:ext cx="2371747" cy="1015663"/>
          </a:xfrm>
          <a:prstGeom prst="rect">
            <a:avLst/>
          </a:prstGeom>
          <a:noFill/>
        </p:spPr>
        <p:txBody>
          <a:bodyPr wrap="square" rtlCol="0">
            <a:spAutoFit/>
          </a:bodyPr>
          <a:lstStyle/>
          <a:p>
            <a:pPr algn="ctr"/>
            <a:r>
              <a:rPr lang="de-CH" sz="1200" dirty="0"/>
              <a:t>Rerun experiment on GitLab AKS </a:t>
            </a:r>
            <a:r>
              <a:rPr lang="de-CH" sz="1200" dirty="0" err="1"/>
              <a:t>compute</a:t>
            </a:r>
            <a:r>
              <a:rPr lang="de-CH" sz="1200" dirty="0"/>
              <a:t>, Auto register All snapshot Models, + scan</a:t>
            </a:r>
          </a:p>
          <a:p>
            <a:pPr algn="ctr"/>
            <a:endParaRPr lang="de-CH" sz="1200" dirty="0"/>
          </a:p>
          <a:p>
            <a:pPr algn="ctr"/>
            <a:endParaRPr lang="de-CH" sz="1200" dirty="0"/>
          </a:p>
        </p:txBody>
      </p:sp>
      <p:pic>
        <p:nvPicPr>
          <p:cNvPr id="26" name="Picture 25">
            <a:extLst>
              <a:ext uri="{FF2B5EF4-FFF2-40B4-BE49-F238E27FC236}">
                <a16:creationId xmlns:a16="http://schemas.microsoft.com/office/drawing/2014/main" id="{2A32A3BA-A309-F13C-7EFB-E026752D7724}"/>
              </a:ext>
            </a:extLst>
          </p:cNvPr>
          <p:cNvPicPr>
            <a:picLocks noChangeAspect="1"/>
          </p:cNvPicPr>
          <p:nvPr/>
        </p:nvPicPr>
        <p:blipFill>
          <a:blip r:embed="rId9"/>
          <a:stretch>
            <a:fillRect/>
          </a:stretch>
        </p:blipFill>
        <p:spPr>
          <a:xfrm>
            <a:off x="9638246" y="4786619"/>
            <a:ext cx="700833" cy="947072"/>
          </a:xfrm>
          <a:prstGeom prst="rect">
            <a:avLst/>
          </a:prstGeom>
        </p:spPr>
      </p:pic>
      <p:sp>
        <p:nvSpPr>
          <p:cNvPr id="29" name="Arrow: Down 28">
            <a:extLst>
              <a:ext uri="{FF2B5EF4-FFF2-40B4-BE49-F238E27FC236}">
                <a16:creationId xmlns:a16="http://schemas.microsoft.com/office/drawing/2014/main" id="{57AD4C85-110B-B84E-1E75-7E881484AC0A}"/>
              </a:ext>
            </a:extLst>
          </p:cNvPr>
          <p:cNvSpPr/>
          <p:nvPr/>
        </p:nvSpPr>
        <p:spPr>
          <a:xfrm flipV="1">
            <a:off x="9853319" y="3281164"/>
            <a:ext cx="270685" cy="1347410"/>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2" name="TextBox 31">
            <a:extLst>
              <a:ext uri="{FF2B5EF4-FFF2-40B4-BE49-F238E27FC236}">
                <a16:creationId xmlns:a16="http://schemas.microsoft.com/office/drawing/2014/main" id="{7A5DF4E0-3FE8-024E-F16B-0EAB971C347C}"/>
              </a:ext>
            </a:extLst>
          </p:cNvPr>
          <p:cNvSpPr txBox="1"/>
          <p:nvPr/>
        </p:nvSpPr>
        <p:spPr>
          <a:xfrm>
            <a:off x="9040213" y="3450226"/>
            <a:ext cx="2167581" cy="276999"/>
          </a:xfrm>
          <a:prstGeom prst="rect">
            <a:avLst/>
          </a:prstGeom>
          <a:noFill/>
        </p:spPr>
        <p:txBody>
          <a:bodyPr wrap="none" rtlCol="0">
            <a:spAutoFit/>
          </a:bodyPr>
          <a:lstStyle/>
          <a:p>
            <a:pPr algn="ctr"/>
            <a:r>
              <a:rPr lang="de-CH" sz="1200" dirty="0"/>
              <a:t>Evaluate Model, Metrics, Data</a:t>
            </a:r>
          </a:p>
        </p:txBody>
      </p:sp>
      <p:sp>
        <p:nvSpPr>
          <p:cNvPr id="33" name="Arrow: Down 32">
            <a:extLst>
              <a:ext uri="{FF2B5EF4-FFF2-40B4-BE49-F238E27FC236}">
                <a16:creationId xmlns:a16="http://schemas.microsoft.com/office/drawing/2014/main" id="{2408378C-7A22-19EA-3F6B-FD22BA69378A}"/>
              </a:ext>
            </a:extLst>
          </p:cNvPr>
          <p:cNvSpPr/>
          <p:nvPr/>
        </p:nvSpPr>
        <p:spPr>
          <a:xfrm rot="5400000">
            <a:off x="8244490" y="4128981"/>
            <a:ext cx="242277" cy="2545234"/>
          </a:xfrm>
          <a:prstGeom prst="downArrow">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accent1">
                  <a:lumMod val="40000"/>
                  <a:lumOff val="60000"/>
                </a:schemeClr>
              </a:solidFill>
            </a:endParaRPr>
          </a:p>
        </p:txBody>
      </p:sp>
      <p:sp>
        <p:nvSpPr>
          <p:cNvPr id="35" name="TextBox 34">
            <a:extLst>
              <a:ext uri="{FF2B5EF4-FFF2-40B4-BE49-F238E27FC236}">
                <a16:creationId xmlns:a16="http://schemas.microsoft.com/office/drawing/2014/main" id="{8249135B-1374-FC2F-E7F5-A64DAA7B7850}"/>
              </a:ext>
            </a:extLst>
          </p:cNvPr>
          <p:cNvSpPr txBox="1"/>
          <p:nvPr/>
        </p:nvSpPr>
        <p:spPr>
          <a:xfrm>
            <a:off x="7855748" y="5044549"/>
            <a:ext cx="1149034" cy="276999"/>
          </a:xfrm>
          <a:prstGeom prst="rect">
            <a:avLst/>
          </a:prstGeom>
          <a:noFill/>
        </p:spPr>
        <p:txBody>
          <a:bodyPr wrap="none" rtlCol="0">
            <a:spAutoFit/>
          </a:bodyPr>
          <a:lstStyle/>
          <a:p>
            <a:pPr algn="ctr"/>
            <a:r>
              <a:rPr lang="de-CH" sz="1200" dirty="0"/>
              <a:t>Evaluate Code</a:t>
            </a:r>
          </a:p>
        </p:txBody>
      </p:sp>
      <p:pic>
        <p:nvPicPr>
          <p:cNvPr id="20" name="Picture 19">
            <a:extLst>
              <a:ext uri="{FF2B5EF4-FFF2-40B4-BE49-F238E27FC236}">
                <a16:creationId xmlns:a16="http://schemas.microsoft.com/office/drawing/2014/main" id="{B6691AF6-EB03-0D18-F53B-3E811D367006}"/>
              </a:ext>
            </a:extLst>
          </p:cNvPr>
          <p:cNvPicPr>
            <a:picLocks noChangeAspect="1"/>
          </p:cNvPicPr>
          <p:nvPr/>
        </p:nvPicPr>
        <p:blipFill>
          <a:blip r:embed="rId10"/>
          <a:stretch>
            <a:fillRect/>
          </a:stretch>
        </p:blipFill>
        <p:spPr>
          <a:xfrm>
            <a:off x="5112527" y="810980"/>
            <a:ext cx="2107368" cy="1896151"/>
          </a:xfrm>
          <a:prstGeom prst="rect">
            <a:avLst/>
          </a:prstGeom>
        </p:spPr>
      </p:pic>
      <p:pic>
        <p:nvPicPr>
          <p:cNvPr id="25" name="Picture 24">
            <a:extLst>
              <a:ext uri="{FF2B5EF4-FFF2-40B4-BE49-F238E27FC236}">
                <a16:creationId xmlns:a16="http://schemas.microsoft.com/office/drawing/2014/main" id="{7EA521D5-9C2B-E63F-8639-CCE09636B285}"/>
              </a:ext>
            </a:extLst>
          </p:cNvPr>
          <p:cNvPicPr>
            <a:picLocks noChangeAspect="1"/>
          </p:cNvPicPr>
          <p:nvPr/>
        </p:nvPicPr>
        <p:blipFill>
          <a:blip r:embed="rId10"/>
          <a:stretch>
            <a:fillRect/>
          </a:stretch>
        </p:blipFill>
        <p:spPr>
          <a:xfrm>
            <a:off x="8737112" y="810980"/>
            <a:ext cx="2107368" cy="1896151"/>
          </a:xfrm>
          <a:prstGeom prst="rect">
            <a:avLst/>
          </a:prstGeom>
        </p:spPr>
      </p:pic>
      <p:pic>
        <p:nvPicPr>
          <p:cNvPr id="4" name="Picture 3">
            <a:extLst>
              <a:ext uri="{FF2B5EF4-FFF2-40B4-BE49-F238E27FC236}">
                <a16:creationId xmlns:a16="http://schemas.microsoft.com/office/drawing/2014/main" id="{EA84D47B-D2E8-6B19-4CFD-4E80E5621CCC}"/>
              </a:ext>
            </a:extLst>
          </p:cNvPr>
          <p:cNvPicPr>
            <a:picLocks noChangeAspect="1"/>
          </p:cNvPicPr>
          <p:nvPr/>
        </p:nvPicPr>
        <p:blipFill>
          <a:blip r:embed="rId11"/>
          <a:stretch>
            <a:fillRect/>
          </a:stretch>
        </p:blipFill>
        <p:spPr>
          <a:xfrm>
            <a:off x="6798239" y="4179693"/>
            <a:ext cx="277713" cy="324783"/>
          </a:xfrm>
          <a:prstGeom prst="rect">
            <a:avLst/>
          </a:prstGeom>
        </p:spPr>
      </p:pic>
    </p:spTree>
    <p:extLst>
      <p:ext uri="{BB962C8B-B14F-4D97-AF65-F5344CB8AC3E}">
        <p14:creationId xmlns:p14="http://schemas.microsoft.com/office/powerpoint/2010/main" val="194525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pic>
        <p:nvPicPr>
          <p:cNvPr id="2" name="Picture 21">
            <a:extLst>
              <a:ext uri="{FF2B5EF4-FFF2-40B4-BE49-F238E27FC236}">
                <a16:creationId xmlns:a16="http://schemas.microsoft.com/office/drawing/2014/main" id="{F27F8A5C-FDF7-AC32-D559-1C679BFC6006}"/>
              </a:ext>
            </a:extLst>
          </p:cNvPr>
          <p:cNvPicPr>
            <a:picLocks noChangeAspect="1"/>
          </p:cNvPicPr>
          <p:nvPr/>
        </p:nvPicPr>
        <p:blipFill>
          <a:blip r:embed="rId2"/>
          <a:stretch>
            <a:fillRect/>
          </a:stretch>
        </p:blipFill>
        <p:spPr>
          <a:xfrm>
            <a:off x="6737710" y="2262061"/>
            <a:ext cx="934809" cy="646014"/>
          </a:xfrm>
          <a:prstGeom prst="rect">
            <a:avLst/>
          </a:prstGeom>
          <a:noFill/>
          <a:ln cap="flat">
            <a:noFill/>
          </a:ln>
        </p:spPr>
      </p:pic>
      <p:pic>
        <p:nvPicPr>
          <p:cNvPr id="3" name="Picture 4">
            <a:extLst>
              <a:ext uri="{FF2B5EF4-FFF2-40B4-BE49-F238E27FC236}">
                <a16:creationId xmlns:a16="http://schemas.microsoft.com/office/drawing/2014/main" id="{E9B6350A-B0E5-2ED7-1A17-C3236B58CEED}"/>
              </a:ext>
            </a:extLst>
          </p:cNvPr>
          <p:cNvPicPr>
            <a:picLocks noChangeAspect="1"/>
          </p:cNvPicPr>
          <p:nvPr/>
        </p:nvPicPr>
        <p:blipFill>
          <a:blip r:embed="rId3"/>
          <a:stretch>
            <a:fillRect/>
          </a:stretch>
        </p:blipFill>
        <p:spPr>
          <a:xfrm>
            <a:off x="722357" y="2901235"/>
            <a:ext cx="2033817" cy="1293747"/>
          </a:xfrm>
          <a:prstGeom prst="rect">
            <a:avLst/>
          </a:prstGeom>
          <a:noFill/>
          <a:ln cap="flat">
            <a:noFill/>
          </a:ln>
        </p:spPr>
      </p:pic>
      <p:sp>
        <p:nvSpPr>
          <p:cNvPr id="4" name="Rectangle: Rounded Corners 6">
            <a:extLst>
              <a:ext uri="{FF2B5EF4-FFF2-40B4-BE49-F238E27FC236}">
                <a16:creationId xmlns:a16="http://schemas.microsoft.com/office/drawing/2014/main" id="{34E01B8D-907F-56AE-461D-20C3CB95258A}"/>
              </a:ext>
            </a:extLst>
          </p:cNvPr>
          <p:cNvSpPr/>
          <p:nvPr/>
        </p:nvSpPr>
        <p:spPr>
          <a:xfrm>
            <a:off x="628320" y="2223912"/>
            <a:ext cx="2221891" cy="2088443"/>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28575"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5" name="TextBox 3">
            <a:extLst>
              <a:ext uri="{FF2B5EF4-FFF2-40B4-BE49-F238E27FC236}">
                <a16:creationId xmlns:a16="http://schemas.microsoft.com/office/drawing/2014/main" id="{DF2CB0C6-B2D7-B8B7-5736-B22458FC54CC}"/>
              </a:ext>
            </a:extLst>
          </p:cNvPr>
          <p:cNvSpPr txBox="1"/>
          <p:nvPr/>
        </p:nvSpPr>
        <p:spPr>
          <a:xfrm>
            <a:off x="628320" y="2311895"/>
            <a:ext cx="2381957"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Development Lab Enviorment:</a:t>
            </a:r>
            <a:endParaRPr lang="de-CH" sz="1400" b="0" i="0" u="none" strike="noStrike" kern="1200" cap="none" spc="0" baseline="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a:solidFill>
                <a:srgbClr val="3B3838"/>
              </a:solidFill>
              <a:uFillTx/>
              <a:latin typeface="Calibri"/>
            </a:endParaRPr>
          </a:p>
        </p:txBody>
      </p:sp>
      <p:sp>
        <p:nvSpPr>
          <p:cNvPr id="6" name="Rectangle: Rounded Corners 7">
            <a:extLst>
              <a:ext uri="{FF2B5EF4-FFF2-40B4-BE49-F238E27FC236}">
                <a16:creationId xmlns:a16="http://schemas.microsoft.com/office/drawing/2014/main" id="{116ABFA1-6077-A16F-7DE3-3CC8A38BF2C7}"/>
              </a:ext>
            </a:extLst>
          </p:cNvPr>
          <p:cNvSpPr/>
          <p:nvPr/>
        </p:nvSpPr>
        <p:spPr>
          <a:xfrm>
            <a:off x="3010277" y="1527697"/>
            <a:ext cx="7932621" cy="1798743"/>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7" name="Picture 14" descr="A blue and black logo&#10;&#10;Description automatically generated">
            <a:extLst>
              <a:ext uri="{FF2B5EF4-FFF2-40B4-BE49-F238E27FC236}">
                <a16:creationId xmlns:a16="http://schemas.microsoft.com/office/drawing/2014/main" id="{D0F00616-5502-F17D-48EC-31796D093D19}"/>
              </a:ext>
            </a:extLst>
          </p:cNvPr>
          <p:cNvPicPr>
            <a:picLocks noChangeAspect="1"/>
          </p:cNvPicPr>
          <p:nvPr/>
        </p:nvPicPr>
        <p:blipFill>
          <a:blip r:embed="rId4"/>
          <a:stretch>
            <a:fillRect/>
          </a:stretch>
        </p:blipFill>
        <p:spPr>
          <a:xfrm>
            <a:off x="3198205" y="1612050"/>
            <a:ext cx="1663741" cy="596179"/>
          </a:xfrm>
          <a:prstGeom prst="rect">
            <a:avLst/>
          </a:prstGeom>
          <a:noFill/>
          <a:ln cap="flat">
            <a:noFill/>
          </a:ln>
        </p:spPr>
      </p:pic>
      <p:sp>
        <p:nvSpPr>
          <p:cNvPr id="8" name="Double Bracket 18">
            <a:extLst>
              <a:ext uri="{FF2B5EF4-FFF2-40B4-BE49-F238E27FC236}">
                <a16:creationId xmlns:a16="http://schemas.microsoft.com/office/drawing/2014/main" id="{E30597E4-C524-E100-F727-82F0ACAB1ED5}"/>
              </a:ext>
            </a:extLst>
          </p:cNvPr>
          <p:cNvSpPr/>
          <p:nvPr/>
        </p:nvSpPr>
        <p:spPr>
          <a:xfrm>
            <a:off x="3421620" y="2519821"/>
            <a:ext cx="1342348" cy="496208"/>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9" name="TextBox 19">
            <a:extLst>
              <a:ext uri="{FF2B5EF4-FFF2-40B4-BE49-F238E27FC236}">
                <a16:creationId xmlns:a16="http://schemas.microsoft.com/office/drawing/2014/main" id="{67E1F816-CB6F-0871-D2D0-D6B5EADB9E22}"/>
              </a:ext>
            </a:extLst>
          </p:cNvPr>
          <p:cNvSpPr txBox="1"/>
          <p:nvPr/>
        </p:nvSpPr>
        <p:spPr>
          <a:xfrm>
            <a:off x="3451585" y="2341120"/>
            <a:ext cx="1360270"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Registry</a:t>
            </a:r>
            <a:endParaRPr lang="de-CH" sz="3200" b="0" i="0" u="none" strike="noStrike" kern="1200" cap="none" spc="0" baseline="0">
              <a:solidFill>
                <a:srgbClr val="000000"/>
              </a:solidFill>
              <a:uFillTx/>
              <a:latin typeface="Calibri"/>
            </a:endParaRPr>
          </a:p>
        </p:txBody>
      </p:sp>
      <p:sp>
        <p:nvSpPr>
          <p:cNvPr id="10" name="TextBox 20">
            <a:extLst>
              <a:ext uri="{FF2B5EF4-FFF2-40B4-BE49-F238E27FC236}">
                <a16:creationId xmlns:a16="http://schemas.microsoft.com/office/drawing/2014/main" id="{EE54C84F-2A4B-4027-FF46-B1B081C29140}"/>
              </a:ext>
            </a:extLst>
          </p:cNvPr>
          <p:cNvSpPr txBox="1"/>
          <p:nvPr/>
        </p:nvSpPr>
        <p:spPr>
          <a:xfrm>
            <a:off x="4748250" y="2456727"/>
            <a:ext cx="2085517"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Model metadata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Model Artifects</a:t>
            </a:r>
          </a:p>
        </p:txBody>
      </p:sp>
      <p:sp>
        <p:nvSpPr>
          <p:cNvPr id="11" name="TextBox 22">
            <a:extLst>
              <a:ext uri="{FF2B5EF4-FFF2-40B4-BE49-F238E27FC236}">
                <a16:creationId xmlns:a16="http://schemas.microsoft.com/office/drawing/2014/main" id="{574B4385-2537-EF1C-B46D-1EADC9A170C5}"/>
              </a:ext>
            </a:extLst>
          </p:cNvPr>
          <p:cNvSpPr txBox="1"/>
          <p:nvPr/>
        </p:nvSpPr>
        <p:spPr>
          <a:xfrm>
            <a:off x="6534128" y="2848246"/>
            <a:ext cx="135141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model</a:t>
            </a:r>
          </a:p>
        </p:txBody>
      </p:sp>
      <p:sp>
        <p:nvSpPr>
          <p:cNvPr id="12" name="TextBox 25">
            <a:extLst>
              <a:ext uri="{FF2B5EF4-FFF2-40B4-BE49-F238E27FC236}">
                <a16:creationId xmlns:a16="http://schemas.microsoft.com/office/drawing/2014/main" id="{88957C43-B12F-ECF8-0D6B-C825BDA850C4}"/>
              </a:ext>
            </a:extLst>
          </p:cNvPr>
          <p:cNvSpPr txBox="1"/>
          <p:nvPr/>
        </p:nvSpPr>
        <p:spPr>
          <a:xfrm>
            <a:off x="4700765" y="2492809"/>
            <a:ext cx="345570"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a:solidFill>
                  <a:srgbClr val="000000"/>
                </a:solidFill>
                <a:uFillTx/>
                <a:latin typeface="Calibri"/>
              </a:rPr>
              <a:t>:</a:t>
            </a:r>
            <a:endParaRPr lang="de-CH" sz="3600" b="0" i="0" u="none" strike="noStrike" kern="1200" cap="none" spc="0" baseline="0">
              <a:solidFill>
                <a:srgbClr val="000000"/>
              </a:solidFill>
              <a:uFillTx/>
              <a:latin typeface="Calibri"/>
            </a:endParaRPr>
          </a:p>
        </p:txBody>
      </p:sp>
      <p:pic>
        <p:nvPicPr>
          <p:cNvPr id="13" name="Picture 26">
            <a:extLst>
              <a:ext uri="{FF2B5EF4-FFF2-40B4-BE49-F238E27FC236}">
                <a16:creationId xmlns:a16="http://schemas.microsoft.com/office/drawing/2014/main" id="{231E6BD8-7570-3525-6C9D-368860EF6BC7}"/>
              </a:ext>
            </a:extLst>
          </p:cNvPr>
          <p:cNvPicPr>
            <a:picLocks noChangeAspect="1"/>
          </p:cNvPicPr>
          <p:nvPr/>
        </p:nvPicPr>
        <p:blipFill>
          <a:blip r:embed="rId5"/>
          <a:stretch>
            <a:fillRect/>
          </a:stretch>
        </p:blipFill>
        <p:spPr>
          <a:xfrm>
            <a:off x="3273131" y="4194983"/>
            <a:ext cx="2486025" cy="1690231"/>
          </a:xfrm>
          <a:prstGeom prst="rect">
            <a:avLst/>
          </a:prstGeom>
          <a:noFill/>
          <a:ln cap="flat">
            <a:noFill/>
          </a:ln>
        </p:spPr>
      </p:pic>
      <p:pic>
        <p:nvPicPr>
          <p:cNvPr id="14" name="Picture 27">
            <a:extLst>
              <a:ext uri="{FF2B5EF4-FFF2-40B4-BE49-F238E27FC236}">
                <a16:creationId xmlns:a16="http://schemas.microsoft.com/office/drawing/2014/main" id="{530A9880-1E15-A33B-6E1F-4AE5804C65D4}"/>
              </a:ext>
            </a:extLst>
          </p:cNvPr>
          <p:cNvPicPr>
            <a:picLocks noChangeAspect="1"/>
          </p:cNvPicPr>
          <p:nvPr/>
        </p:nvPicPr>
        <p:blipFill>
          <a:blip r:embed="rId6"/>
          <a:stretch>
            <a:fillRect/>
          </a:stretch>
        </p:blipFill>
        <p:spPr>
          <a:xfrm>
            <a:off x="3498841" y="5364034"/>
            <a:ext cx="335209" cy="396593"/>
          </a:xfrm>
          <a:prstGeom prst="rect">
            <a:avLst/>
          </a:prstGeom>
          <a:noFill/>
          <a:ln cap="flat">
            <a:noFill/>
          </a:ln>
        </p:spPr>
      </p:pic>
      <p:sp>
        <p:nvSpPr>
          <p:cNvPr id="15" name="TextBox 28">
            <a:extLst>
              <a:ext uri="{FF2B5EF4-FFF2-40B4-BE49-F238E27FC236}">
                <a16:creationId xmlns:a16="http://schemas.microsoft.com/office/drawing/2014/main" id="{F162C428-C0DC-CEDC-54B7-E7088A38F2BE}"/>
              </a:ext>
            </a:extLst>
          </p:cNvPr>
          <p:cNvSpPr txBox="1"/>
          <p:nvPr/>
        </p:nvSpPr>
        <p:spPr>
          <a:xfrm>
            <a:off x="3784024" y="5370719"/>
            <a:ext cx="66556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main</a:t>
            </a:r>
          </a:p>
        </p:txBody>
      </p:sp>
      <p:pic>
        <p:nvPicPr>
          <p:cNvPr id="16" name="Picture 29">
            <a:extLst>
              <a:ext uri="{FF2B5EF4-FFF2-40B4-BE49-F238E27FC236}">
                <a16:creationId xmlns:a16="http://schemas.microsoft.com/office/drawing/2014/main" id="{E2EAB852-B9A0-187D-2196-140DF8B2C0E9}"/>
              </a:ext>
            </a:extLst>
          </p:cNvPr>
          <p:cNvPicPr>
            <a:picLocks noChangeAspect="1"/>
          </p:cNvPicPr>
          <p:nvPr/>
        </p:nvPicPr>
        <p:blipFill>
          <a:blip r:embed="rId5"/>
          <a:stretch>
            <a:fillRect/>
          </a:stretch>
        </p:blipFill>
        <p:spPr>
          <a:xfrm>
            <a:off x="6162077" y="4229154"/>
            <a:ext cx="2486025" cy="1690231"/>
          </a:xfrm>
          <a:prstGeom prst="rect">
            <a:avLst/>
          </a:prstGeom>
          <a:noFill/>
          <a:ln cap="flat">
            <a:noFill/>
          </a:ln>
        </p:spPr>
      </p:pic>
      <p:pic>
        <p:nvPicPr>
          <p:cNvPr id="17" name="Picture 30">
            <a:extLst>
              <a:ext uri="{FF2B5EF4-FFF2-40B4-BE49-F238E27FC236}">
                <a16:creationId xmlns:a16="http://schemas.microsoft.com/office/drawing/2014/main" id="{EBFF04E3-0DDE-081A-BB38-2C979E5FF458}"/>
              </a:ext>
            </a:extLst>
          </p:cNvPr>
          <p:cNvPicPr>
            <a:picLocks noChangeAspect="1"/>
          </p:cNvPicPr>
          <p:nvPr/>
        </p:nvPicPr>
        <p:blipFill>
          <a:blip r:embed="rId6"/>
          <a:stretch>
            <a:fillRect/>
          </a:stretch>
        </p:blipFill>
        <p:spPr>
          <a:xfrm>
            <a:off x="6337678" y="5376516"/>
            <a:ext cx="335209" cy="396593"/>
          </a:xfrm>
          <a:prstGeom prst="rect">
            <a:avLst/>
          </a:prstGeom>
          <a:noFill/>
          <a:ln cap="flat">
            <a:noFill/>
          </a:ln>
        </p:spPr>
      </p:pic>
      <p:sp>
        <p:nvSpPr>
          <p:cNvPr id="18" name="TextBox 31">
            <a:extLst>
              <a:ext uri="{FF2B5EF4-FFF2-40B4-BE49-F238E27FC236}">
                <a16:creationId xmlns:a16="http://schemas.microsoft.com/office/drawing/2014/main" id="{F0B45237-50A8-3218-FE79-602FC98F8A57}"/>
              </a:ext>
            </a:extLst>
          </p:cNvPr>
          <p:cNvSpPr txBox="1"/>
          <p:nvPr/>
        </p:nvSpPr>
        <p:spPr>
          <a:xfrm>
            <a:off x="6622862" y="5383200"/>
            <a:ext cx="82901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review</a:t>
            </a:r>
          </a:p>
        </p:txBody>
      </p:sp>
      <p:pic>
        <p:nvPicPr>
          <p:cNvPr id="19" name="Picture 32">
            <a:extLst>
              <a:ext uri="{FF2B5EF4-FFF2-40B4-BE49-F238E27FC236}">
                <a16:creationId xmlns:a16="http://schemas.microsoft.com/office/drawing/2014/main" id="{FEC4C847-DCA1-7AE3-632F-AE407D9DE595}"/>
              </a:ext>
            </a:extLst>
          </p:cNvPr>
          <p:cNvPicPr>
            <a:picLocks noChangeAspect="1"/>
          </p:cNvPicPr>
          <p:nvPr/>
        </p:nvPicPr>
        <p:blipFill>
          <a:blip r:embed="rId5"/>
          <a:stretch>
            <a:fillRect/>
          </a:stretch>
        </p:blipFill>
        <p:spPr>
          <a:xfrm>
            <a:off x="9226917" y="4194983"/>
            <a:ext cx="2486025" cy="1690231"/>
          </a:xfrm>
          <a:prstGeom prst="rect">
            <a:avLst/>
          </a:prstGeom>
          <a:noFill/>
          <a:ln cap="flat">
            <a:noFill/>
          </a:ln>
        </p:spPr>
      </p:pic>
      <p:pic>
        <p:nvPicPr>
          <p:cNvPr id="20" name="Picture 33">
            <a:extLst>
              <a:ext uri="{FF2B5EF4-FFF2-40B4-BE49-F238E27FC236}">
                <a16:creationId xmlns:a16="http://schemas.microsoft.com/office/drawing/2014/main" id="{79394232-8F89-B866-B3E8-5E6E5836EBEC}"/>
              </a:ext>
            </a:extLst>
          </p:cNvPr>
          <p:cNvPicPr>
            <a:picLocks noChangeAspect="1"/>
          </p:cNvPicPr>
          <p:nvPr/>
        </p:nvPicPr>
        <p:blipFill>
          <a:blip r:embed="rId6"/>
          <a:stretch>
            <a:fillRect/>
          </a:stretch>
        </p:blipFill>
        <p:spPr>
          <a:xfrm>
            <a:off x="9452619" y="5364034"/>
            <a:ext cx="335209" cy="396593"/>
          </a:xfrm>
          <a:prstGeom prst="rect">
            <a:avLst/>
          </a:prstGeom>
          <a:noFill/>
          <a:ln cap="flat">
            <a:noFill/>
          </a:ln>
        </p:spPr>
      </p:pic>
      <p:sp>
        <p:nvSpPr>
          <p:cNvPr id="21" name="TextBox 34">
            <a:extLst>
              <a:ext uri="{FF2B5EF4-FFF2-40B4-BE49-F238E27FC236}">
                <a16:creationId xmlns:a16="http://schemas.microsoft.com/office/drawing/2014/main" id="{496E2142-889D-FC53-8F56-DA643B97B9F9}"/>
              </a:ext>
            </a:extLst>
          </p:cNvPr>
          <p:cNvSpPr txBox="1"/>
          <p:nvPr/>
        </p:nvSpPr>
        <p:spPr>
          <a:xfrm>
            <a:off x="9737811" y="5370719"/>
            <a:ext cx="871395"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release</a:t>
            </a:r>
          </a:p>
        </p:txBody>
      </p:sp>
      <p:pic>
        <p:nvPicPr>
          <p:cNvPr id="22" name="Picture 35">
            <a:extLst>
              <a:ext uri="{FF2B5EF4-FFF2-40B4-BE49-F238E27FC236}">
                <a16:creationId xmlns:a16="http://schemas.microsoft.com/office/drawing/2014/main" id="{14F1835C-E0BC-A5DC-C83A-67336ECA49CE}"/>
              </a:ext>
            </a:extLst>
          </p:cNvPr>
          <p:cNvPicPr>
            <a:picLocks noChangeAspect="1"/>
          </p:cNvPicPr>
          <p:nvPr/>
        </p:nvPicPr>
        <p:blipFill>
          <a:blip r:embed="rId7"/>
          <a:stretch>
            <a:fillRect/>
          </a:stretch>
        </p:blipFill>
        <p:spPr>
          <a:xfrm>
            <a:off x="554309" y="4976740"/>
            <a:ext cx="1867954" cy="1248064"/>
          </a:xfrm>
          <a:prstGeom prst="rect">
            <a:avLst/>
          </a:prstGeom>
          <a:noFill/>
          <a:ln cap="flat">
            <a:noFill/>
          </a:ln>
        </p:spPr>
      </p:pic>
      <p:sp>
        <p:nvSpPr>
          <p:cNvPr id="23" name="Rectangle: Rounded Corners 1">
            <a:extLst>
              <a:ext uri="{FF2B5EF4-FFF2-40B4-BE49-F238E27FC236}">
                <a16:creationId xmlns:a16="http://schemas.microsoft.com/office/drawing/2014/main" id="{662821E1-4E53-62B0-1E42-2E08E9D10DD2}"/>
              </a:ext>
            </a:extLst>
          </p:cNvPr>
          <p:cNvSpPr/>
          <p:nvPr/>
        </p:nvSpPr>
        <p:spPr>
          <a:xfrm>
            <a:off x="628320" y="206489"/>
            <a:ext cx="2060838" cy="1798743"/>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24" name="Picture 2" descr="A red letter on a black background&#10;&#10;Description automatically generated">
            <a:extLst>
              <a:ext uri="{FF2B5EF4-FFF2-40B4-BE49-F238E27FC236}">
                <a16:creationId xmlns:a16="http://schemas.microsoft.com/office/drawing/2014/main" id="{F5C3DA0F-3C44-D84D-5196-A83DAC1F7B02}"/>
              </a:ext>
            </a:extLst>
          </p:cNvPr>
          <p:cNvPicPr>
            <a:picLocks noChangeAspect="1"/>
          </p:cNvPicPr>
          <p:nvPr/>
        </p:nvPicPr>
        <p:blipFill>
          <a:blip r:embed="rId8"/>
          <a:stretch>
            <a:fillRect/>
          </a:stretch>
        </p:blipFill>
        <p:spPr>
          <a:xfrm>
            <a:off x="903747" y="377674"/>
            <a:ext cx="1509985" cy="553660"/>
          </a:xfrm>
          <a:prstGeom prst="rect">
            <a:avLst/>
          </a:prstGeom>
          <a:noFill/>
          <a:ln cap="flat">
            <a:noFill/>
          </a:ln>
        </p:spPr>
      </p:pic>
      <p:sp>
        <p:nvSpPr>
          <p:cNvPr id="25" name="TextBox 5">
            <a:extLst>
              <a:ext uri="{FF2B5EF4-FFF2-40B4-BE49-F238E27FC236}">
                <a16:creationId xmlns:a16="http://schemas.microsoft.com/office/drawing/2014/main" id="{11CBC716-78E3-A1E0-E7C5-8470227C11FD}"/>
              </a:ext>
            </a:extLst>
          </p:cNvPr>
          <p:cNvSpPr txBox="1"/>
          <p:nvPr/>
        </p:nvSpPr>
        <p:spPr>
          <a:xfrm>
            <a:off x="791102" y="1071804"/>
            <a:ext cx="1877116"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0" i="0" u="none" strike="noStrike" kern="1200" cap="none" spc="0" baseline="0">
                <a:solidFill>
                  <a:srgbClr val="000000"/>
                </a:solidFill>
                <a:uFillTx/>
                <a:latin typeface="Calibri"/>
              </a:rPr>
              <a:t>UBS Deploy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Picture 31">
            <a:extLst>
              <a:ext uri="{FF2B5EF4-FFF2-40B4-BE49-F238E27FC236}">
                <a16:creationId xmlns:a16="http://schemas.microsoft.com/office/drawing/2014/main" id="{5987E76E-80AF-19A2-1EC8-334963D15B0B}"/>
              </a:ext>
            </a:extLst>
          </p:cNvPr>
          <p:cNvPicPr>
            <a:picLocks noChangeAspect="1"/>
          </p:cNvPicPr>
          <p:nvPr/>
        </p:nvPicPr>
        <p:blipFill>
          <a:blip r:embed="rId3"/>
          <a:stretch>
            <a:fillRect/>
          </a:stretch>
        </p:blipFill>
        <p:spPr>
          <a:xfrm>
            <a:off x="185732" y="1271582"/>
            <a:ext cx="11820521" cy="4314825"/>
          </a:xfrm>
          <a:prstGeom prst="rect">
            <a:avLst/>
          </a:prstGeom>
          <a:noFill/>
          <a:ln cap="flat">
            <a:noFill/>
          </a:ln>
        </p:spPr>
      </p:pic>
      <p:pic>
        <p:nvPicPr>
          <p:cNvPr id="3" name="Picture 10">
            <a:extLst>
              <a:ext uri="{FF2B5EF4-FFF2-40B4-BE49-F238E27FC236}">
                <a16:creationId xmlns:a16="http://schemas.microsoft.com/office/drawing/2014/main" id="{D7A4EB10-7E12-6EB7-C5C6-7AF2935D029D}"/>
              </a:ext>
            </a:extLst>
          </p:cNvPr>
          <p:cNvPicPr>
            <a:picLocks noChangeAspect="1"/>
          </p:cNvPicPr>
          <p:nvPr/>
        </p:nvPicPr>
        <p:blipFill>
          <a:blip r:embed="rId4"/>
          <a:stretch>
            <a:fillRect/>
          </a:stretch>
        </p:blipFill>
        <p:spPr>
          <a:xfrm>
            <a:off x="64108" y="5509863"/>
            <a:ext cx="3080869" cy="1390564"/>
          </a:xfrm>
          <a:prstGeom prst="rect">
            <a:avLst/>
          </a:prstGeom>
          <a:noFill/>
          <a:ln cap="flat">
            <a:noFill/>
          </a:ln>
        </p:spPr>
      </p:pic>
      <p:pic>
        <p:nvPicPr>
          <p:cNvPr id="4" name="Picture 12">
            <a:extLst>
              <a:ext uri="{FF2B5EF4-FFF2-40B4-BE49-F238E27FC236}">
                <a16:creationId xmlns:a16="http://schemas.microsoft.com/office/drawing/2014/main" id="{C0A02C75-F737-1C19-3F88-570A74A353AA}"/>
              </a:ext>
            </a:extLst>
          </p:cNvPr>
          <p:cNvPicPr>
            <a:picLocks noChangeAspect="1"/>
          </p:cNvPicPr>
          <p:nvPr/>
        </p:nvPicPr>
        <p:blipFill>
          <a:blip r:embed="rId5"/>
          <a:stretch>
            <a:fillRect/>
          </a:stretch>
        </p:blipFill>
        <p:spPr>
          <a:xfrm>
            <a:off x="3144969" y="5585319"/>
            <a:ext cx="1296363" cy="1248704"/>
          </a:xfrm>
          <a:prstGeom prst="rect">
            <a:avLst/>
          </a:prstGeom>
          <a:noFill/>
          <a:ln cap="flat">
            <a:noFill/>
          </a:ln>
        </p:spPr>
      </p:pic>
      <p:pic>
        <p:nvPicPr>
          <p:cNvPr id="5" name="Picture 62">
            <a:extLst>
              <a:ext uri="{FF2B5EF4-FFF2-40B4-BE49-F238E27FC236}">
                <a16:creationId xmlns:a16="http://schemas.microsoft.com/office/drawing/2014/main" id="{948BA58A-E28C-9B4D-8520-07BEB32FBAAF}"/>
              </a:ext>
            </a:extLst>
          </p:cNvPr>
          <p:cNvPicPr>
            <a:picLocks noChangeAspect="1"/>
          </p:cNvPicPr>
          <p:nvPr/>
        </p:nvPicPr>
        <p:blipFill>
          <a:blip r:embed="rId6"/>
          <a:stretch>
            <a:fillRect/>
          </a:stretch>
        </p:blipFill>
        <p:spPr>
          <a:xfrm>
            <a:off x="3842226" y="42720"/>
            <a:ext cx="2109676" cy="1223842"/>
          </a:xfrm>
          <a:prstGeom prst="rect">
            <a:avLst/>
          </a:prstGeom>
          <a:noFill/>
          <a:ln cap="flat">
            <a:noFill/>
          </a:ln>
        </p:spPr>
      </p:pic>
      <p:pic>
        <p:nvPicPr>
          <p:cNvPr id="6" name="Picture 60">
            <a:extLst>
              <a:ext uri="{FF2B5EF4-FFF2-40B4-BE49-F238E27FC236}">
                <a16:creationId xmlns:a16="http://schemas.microsoft.com/office/drawing/2014/main" id="{90DDCB21-3836-7288-EA3D-25684B3E07D4}"/>
              </a:ext>
            </a:extLst>
          </p:cNvPr>
          <p:cNvPicPr>
            <a:picLocks noChangeAspect="1"/>
          </p:cNvPicPr>
          <p:nvPr/>
        </p:nvPicPr>
        <p:blipFill>
          <a:blip r:embed="rId7"/>
          <a:stretch>
            <a:fillRect/>
          </a:stretch>
        </p:blipFill>
        <p:spPr>
          <a:xfrm>
            <a:off x="6219904" y="4480"/>
            <a:ext cx="2109676" cy="1236899"/>
          </a:xfrm>
          <a:prstGeom prst="rect">
            <a:avLst/>
          </a:prstGeom>
          <a:noFill/>
          <a:ln cap="flat">
            <a:noFill/>
          </a:ln>
        </p:spPr>
      </p:pic>
      <p:sp>
        <p:nvSpPr>
          <p:cNvPr id="7" name="Arrow: Down 18">
            <a:extLst>
              <a:ext uri="{FF2B5EF4-FFF2-40B4-BE49-F238E27FC236}">
                <a16:creationId xmlns:a16="http://schemas.microsoft.com/office/drawing/2014/main" id="{97817AB1-0A84-68C8-352C-5CCEEA81FC1E}"/>
              </a:ext>
            </a:extLst>
          </p:cNvPr>
          <p:cNvSpPr/>
          <p:nvPr/>
        </p:nvSpPr>
        <p:spPr>
          <a:xfrm flipV="1">
            <a:off x="2294595" y="4840586"/>
            <a:ext cx="410775" cy="883868"/>
          </a:xfrm>
          <a:custGeom>
            <a:avLst>
              <a:gd name="f0" fmla="val 16016"/>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8" name="Arrow: Up-Down 20">
            <a:extLst>
              <a:ext uri="{FF2B5EF4-FFF2-40B4-BE49-F238E27FC236}">
                <a16:creationId xmlns:a16="http://schemas.microsoft.com/office/drawing/2014/main" id="{2AB0CB79-AAF8-9F5E-F748-AC6FED4A5E50}"/>
              </a:ext>
            </a:extLst>
          </p:cNvPr>
          <p:cNvSpPr/>
          <p:nvPr/>
        </p:nvSpPr>
        <p:spPr>
          <a:xfrm>
            <a:off x="3382374" y="4833637"/>
            <a:ext cx="410775" cy="933840"/>
          </a:xfrm>
          <a:custGeom>
            <a:avLst/>
            <a:gdLst>
              <a:gd name="f0" fmla="val 10800000"/>
              <a:gd name="f1" fmla="val 5400000"/>
              <a:gd name="f2" fmla="val 180"/>
              <a:gd name="f3" fmla="val w"/>
              <a:gd name="f4" fmla="val h"/>
              <a:gd name="f5" fmla="val ss"/>
              <a:gd name="f6" fmla="val 0"/>
              <a:gd name="f7" fmla="val 50000"/>
              <a:gd name="f8" fmla="+- 0 0 -270"/>
              <a:gd name="f9" fmla="+- 0 0 -9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29 f26 1"/>
              <a:gd name="f35" fmla="*/ f30 f26 1"/>
              <a:gd name="f36" fmla="*/ f32 1 2"/>
              <a:gd name="f37" fmla="*/ f33 1 2"/>
              <a:gd name="f38" fmla="min f33 f32"/>
              <a:gd name="f39" fmla="*/ f33 f7 1"/>
              <a:gd name="f40" fmla="+- f6 f36 0"/>
              <a:gd name="f41" fmla="+- f6 f37 0"/>
              <a:gd name="f42" fmla="*/ f38 f7 1"/>
              <a:gd name="f43" fmla="*/ f39 1 200000"/>
              <a:gd name="f44" fmla="*/ f42 1 100000"/>
              <a:gd name="f45" fmla="+- f41 0 f43"/>
              <a:gd name="f46" fmla="+- f41 f43 0"/>
              <a:gd name="f47" fmla="*/ f41 f26 1"/>
              <a:gd name="f48" fmla="*/ f40 f26 1"/>
              <a:gd name="f49" fmla="+- f30 0 f44"/>
              <a:gd name="f50" fmla="*/ f45 f44 1"/>
              <a:gd name="f51" fmla="*/ f45 f26 1"/>
              <a:gd name="f52" fmla="*/ f46 f26 1"/>
              <a:gd name="f53" fmla="*/ f44 f26 1"/>
              <a:gd name="f54" fmla="*/ f50 1 f37"/>
              <a:gd name="f55" fmla="*/ f49 f26 1"/>
              <a:gd name="f56" fmla="+- f44 0 f54"/>
              <a:gd name="f57" fmla="+- f49 f54 0"/>
              <a:gd name="f58" fmla="*/ f56 f26 1"/>
              <a:gd name="f59" fmla="*/ f57 f26 1"/>
            </a:gdLst>
            <a:ahLst/>
            <a:cxnLst>
              <a:cxn ang="3cd4">
                <a:pos x="hc" y="t"/>
              </a:cxn>
              <a:cxn ang="0">
                <a:pos x="r" y="vc"/>
              </a:cxn>
              <a:cxn ang="cd4">
                <a:pos x="hc" y="b"/>
              </a:cxn>
              <a:cxn ang="cd2">
                <a:pos x="l" y="vc"/>
              </a:cxn>
              <a:cxn ang="f24">
                <a:pos x="f31" y="f53"/>
              </a:cxn>
              <a:cxn ang="f24">
                <a:pos x="f51" y="f48"/>
              </a:cxn>
              <a:cxn ang="f24">
                <a:pos x="f31" y="f55"/>
              </a:cxn>
              <a:cxn ang="f25">
                <a:pos x="f34" y="f55"/>
              </a:cxn>
              <a:cxn ang="f25">
                <a:pos x="f52" y="f48"/>
              </a:cxn>
              <a:cxn ang="f25">
                <a:pos x="f34" y="f53"/>
              </a:cxn>
            </a:cxnLst>
            <a:rect l="f51" t="f58" r="f52" b="f59"/>
            <a:pathLst>
              <a:path>
                <a:moveTo>
                  <a:pt x="f31" y="f53"/>
                </a:moveTo>
                <a:lnTo>
                  <a:pt x="f47" y="f31"/>
                </a:lnTo>
                <a:lnTo>
                  <a:pt x="f34" y="f53"/>
                </a:lnTo>
                <a:lnTo>
                  <a:pt x="f52" y="f53"/>
                </a:lnTo>
                <a:lnTo>
                  <a:pt x="f52" y="f55"/>
                </a:lnTo>
                <a:lnTo>
                  <a:pt x="f34" y="f55"/>
                </a:lnTo>
                <a:lnTo>
                  <a:pt x="f47" y="f35"/>
                </a:lnTo>
                <a:lnTo>
                  <a:pt x="f31" y="f55"/>
                </a:lnTo>
                <a:lnTo>
                  <a:pt x="f51" y="f55"/>
                </a:lnTo>
                <a:lnTo>
                  <a:pt x="f51" y="f53"/>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9" name="Arrow: Down 29">
            <a:extLst>
              <a:ext uri="{FF2B5EF4-FFF2-40B4-BE49-F238E27FC236}">
                <a16:creationId xmlns:a16="http://schemas.microsoft.com/office/drawing/2014/main" id="{F757BEAA-5DBE-5485-8D92-0DC9960E26FE}"/>
              </a:ext>
            </a:extLst>
          </p:cNvPr>
          <p:cNvSpPr/>
          <p:nvPr/>
        </p:nvSpPr>
        <p:spPr>
          <a:xfrm flipV="1">
            <a:off x="4772902" y="1133545"/>
            <a:ext cx="370926" cy="2295454"/>
          </a:xfrm>
          <a:custGeom>
            <a:avLst>
              <a:gd name="f0" fmla="val 1902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0" name="Arrow: Right 56">
            <a:extLst>
              <a:ext uri="{FF2B5EF4-FFF2-40B4-BE49-F238E27FC236}">
                <a16:creationId xmlns:a16="http://schemas.microsoft.com/office/drawing/2014/main" id="{ACC6A8AF-61FB-E507-AA3F-EF94D5E048B2}"/>
              </a:ext>
            </a:extLst>
          </p:cNvPr>
          <p:cNvSpPr/>
          <p:nvPr/>
        </p:nvSpPr>
        <p:spPr>
          <a:xfrm>
            <a:off x="5756468" y="844046"/>
            <a:ext cx="636074" cy="353232"/>
          </a:xfrm>
          <a:custGeom>
            <a:avLst>
              <a:gd name="f0" fmla="val 1796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1" name="Rectangle: Rounded Corners 70">
            <a:extLst>
              <a:ext uri="{FF2B5EF4-FFF2-40B4-BE49-F238E27FC236}">
                <a16:creationId xmlns:a16="http://schemas.microsoft.com/office/drawing/2014/main" id="{54E7179E-281A-4BA1-C5C6-97E893BC5365}"/>
              </a:ext>
            </a:extLst>
          </p:cNvPr>
          <p:cNvSpPr/>
          <p:nvPr/>
        </p:nvSpPr>
        <p:spPr>
          <a:xfrm>
            <a:off x="274384" y="3299941"/>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1</a:t>
            </a:r>
          </a:p>
        </p:txBody>
      </p:sp>
      <p:sp>
        <p:nvSpPr>
          <p:cNvPr id="12" name="Rectangle: Rounded Corners 73">
            <a:extLst>
              <a:ext uri="{FF2B5EF4-FFF2-40B4-BE49-F238E27FC236}">
                <a16:creationId xmlns:a16="http://schemas.microsoft.com/office/drawing/2014/main" id="{7E5BA105-8B05-F827-DAEC-2C432A21F17F}"/>
              </a:ext>
            </a:extLst>
          </p:cNvPr>
          <p:cNvSpPr/>
          <p:nvPr/>
        </p:nvSpPr>
        <p:spPr>
          <a:xfrm>
            <a:off x="35433" y="5559643"/>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2</a:t>
            </a:r>
          </a:p>
        </p:txBody>
      </p:sp>
      <p:sp>
        <p:nvSpPr>
          <p:cNvPr id="13" name="Rectangle: Rounded Corners 74">
            <a:extLst>
              <a:ext uri="{FF2B5EF4-FFF2-40B4-BE49-F238E27FC236}">
                <a16:creationId xmlns:a16="http://schemas.microsoft.com/office/drawing/2014/main" id="{FAE56686-3BDA-4B54-FEDC-83E5EE882237}"/>
              </a:ext>
            </a:extLst>
          </p:cNvPr>
          <p:cNvSpPr/>
          <p:nvPr/>
        </p:nvSpPr>
        <p:spPr>
          <a:xfrm>
            <a:off x="1818540" y="3299941"/>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3</a:t>
            </a:r>
          </a:p>
        </p:txBody>
      </p:sp>
      <p:sp>
        <p:nvSpPr>
          <p:cNvPr id="14" name="Rectangle: Rounded Corners 75">
            <a:extLst>
              <a:ext uri="{FF2B5EF4-FFF2-40B4-BE49-F238E27FC236}">
                <a16:creationId xmlns:a16="http://schemas.microsoft.com/office/drawing/2014/main" id="{1D4F1CAF-3D87-3883-7312-80BBF77D9D5B}"/>
              </a:ext>
            </a:extLst>
          </p:cNvPr>
          <p:cNvSpPr/>
          <p:nvPr/>
        </p:nvSpPr>
        <p:spPr>
          <a:xfrm>
            <a:off x="3046186" y="5504294"/>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4</a:t>
            </a:r>
          </a:p>
        </p:txBody>
      </p:sp>
      <p:sp>
        <p:nvSpPr>
          <p:cNvPr id="15" name="Rectangle: Rounded Corners 77">
            <a:extLst>
              <a:ext uri="{FF2B5EF4-FFF2-40B4-BE49-F238E27FC236}">
                <a16:creationId xmlns:a16="http://schemas.microsoft.com/office/drawing/2014/main" id="{973F9B09-6D7A-9E40-CDCF-42C866E8DB3E}"/>
              </a:ext>
            </a:extLst>
          </p:cNvPr>
          <p:cNvSpPr/>
          <p:nvPr/>
        </p:nvSpPr>
        <p:spPr>
          <a:xfrm>
            <a:off x="4175351" y="3290047"/>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5</a:t>
            </a:r>
          </a:p>
        </p:txBody>
      </p:sp>
      <p:sp>
        <p:nvSpPr>
          <p:cNvPr id="16" name="Rectangle: Rounded Corners 78">
            <a:extLst>
              <a:ext uri="{FF2B5EF4-FFF2-40B4-BE49-F238E27FC236}">
                <a16:creationId xmlns:a16="http://schemas.microsoft.com/office/drawing/2014/main" id="{B8487FF2-FD6F-CE5C-A733-AB8D2ADC5676}"/>
              </a:ext>
            </a:extLst>
          </p:cNvPr>
          <p:cNvSpPr/>
          <p:nvPr/>
        </p:nvSpPr>
        <p:spPr>
          <a:xfrm>
            <a:off x="5854144" y="137315"/>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8</a:t>
            </a:r>
          </a:p>
        </p:txBody>
      </p:sp>
      <p:sp>
        <p:nvSpPr>
          <p:cNvPr id="17" name="Rectangle: Rounded Corners 79">
            <a:extLst>
              <a:ext uri="{FF2B5EF4-FFF2-40B4-BE49-F238E27FC236}">
                <a16:creationId xmlns:a16="http://schemas.microsoft.com/office/drawing/2014/main" id="{AB9EF2C1-DDD0-9606-8111-BAFB2BA72262}"/>
              </a:ext>
            </a:extLst>
          </p:cNvPr>
          <p:cNvSpPr/>
          <p:nvPr/>
        </p:nvSpPr>
        <p:spPr>
          <a:xfrm>
            <a:off x="5444547" y="3290047"/>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6</a:t>
            </a:r>
            <a:endParaRPr lang="de-CH" sz="1800" b="1" i="0" u="none" strike="noStrike" kern="1200" cap="none" spc="0" baseline="0">
              <a:solidFill>
                <a:srgbClr val="FFFFFF"/>
              </a:solidFill>
              <a:uFillTx/>
              <a:latin typeface="Calibri"/>
            </a:endParaRPr>
          </a:p>
        </p:txBody>
      </p:sp>
      <p:sp>
        <p:nvSpPr>
          <p:cNvPr id="18" name="Rectangle: Rounded Corners 80">
            <a:extLst>
              <a:ext uri="{FF2B5EF4-FFF2-40B4-BE49-F238E27FC236}">
                <a16:creationId xmlns:a16="http://schemas.microsoft.com/office/drawing/2014/main" id="{83B1F56E-DC8D-E4D5-C9F7-F6B1399B963F}"/>
              </a:ext>
            </a:extLst>
          </p:cNvPr>
          <p:cNvSpPr/>
          <p:nvPr/>
        </p:nvSpPr>
        <p:spPr>
          <a:xfrm>
            <a:off x="7960574" y="1508650"/>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7</a:t>
            </a:r>
            <a:endParaRPr lang="de-CH" sz="1800" b="1" i="0" u="none" strike="noStrike" kern="1200" cap="none" spc="0" baseline="0">
              <a:solidFill>
                <a:srgbClr val="FFFFFF"/>
              </a:solidFill>
              <a:uFillTx/>
              <a:latin typeface="Calibri"/>
            </a:endParaRPr>
          </a:p>
        </p:txBody>
      </p:sp>
      <p:sp>
        <p:nvSpPr>
          <p:cNvPr id="19" name="Arrow: Down 18">
            <a:extLst>
              <a:ext uri="{FF2B5EF4-FFF2-40B4-BE49-F238E27FC236}">
                <a16:creationId xmlns:a16="http://schemas.microsoft.com/office/drawing/2014/main" id="{F44A326C-2FC7-05F2-6984-F0F36AE83CFD}"/>
              </a:ext>
            </a:extLst>
          </p:cNvPr>
          <p:cNvSpPr/>
          <p:nvPr/>
        </p:nvSpPr>
        <p:spPr>
          <a:xfrm flipV="1">
            <a:off x="769623" y="4858618"/>
            <a:ext cx="410775" cy="883868"/>
          </a:xfrm>
          <a:custGeom>
            <a:avLst>
              <a:gd name="f0" fmla="val 16016"/>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0" name="Rectangle: Rounded Corners 80">
            <a:extLst>
              <a:ext uri="{FF2B5EF4-FFF2-40B4-BE49-F238E27FC236}">
                <a16:creationId xmlns:a16="http://schemas.microsoft.com/office/drawing/2014/main" id="{D51515DB-BA46-9DE8-D983-E578AC74454E}"/>
              </a:ext>
            </a:extLst>
          </p:cNvPr>
          <p:cNvSpPr/>
          <p:nvPr/>
        </p:nvSpPr>
        <p:spPr>
          <a:xfrm>
            <a:off x="9018132" y="2128238"/>
            <a:ext cx="477563"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10</a:t>
            </a:r>
            <a:endParaRPr lang="de-CH" sz="1800" b="1" i="0" u="none" strike="noStrike" kern="1200" cap="none" spc="0" baseline="0">
              <a:solidFill>
                <a:srgbClr val="FFFFFF"/>
              </a:solidFill>
              <a:uFillTx/>
              <a:latin typeface="Calibri"/>
            </a:endParaRPr>
          </a:p>
        </p:txBody>
      </p:sp>
      <p:sp>
        <p:nvSpPr>
          <p:cNvPr id="21" name="Rectangle: Rounded Corners 80">
            <a:extLst>
              <a:ext uri="{FF2B5EF4-FFF2-40B4-BE49-F238E27FC236}">
                <a16:creationId xmlns:a16="http://schemas.microsoft.com/office/drawing/2014/main" id="{8CBBAAC1-967F-ED2C-DBD8-1AEC0B552BC5}"/>
              </a:ext>
            </a:extLst>
          </p:cNvPr>
          <p:cNvSpPr/>
          <p:nvPr/>
        </p:nvSpPr>
        <p:spPr>
          <a:xfrm>
            <a:off x="8143454" y="3255748"/>
            <a:ext cx="476923"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11</a:t>
            </a:r>
            <a:endParaRPr lang="de-CH" sz="1800" b="1" i="0" u="none" strike="noStrike" kern="1200" cap="none" spc="0" baseline="0">
              <a:solidFill>
                <a:srgbClr val="FFFFFF"/>
              </a:solidFill>
              <a:uFillTx/>
              <a:latin typeface="Calibri"/>
            </a:endParaRPr>
          </a:p>
        </p:txBody>
      </p:sp>
      <p:sp>
        <p:nvSpPr>
          <p:cNvPr id="22" name="Rectangle: Rounded Corners 80">
            <a:extLst>
              <a:ext uri="{FF2B5EF4-FFF2-40B4-BE49-F238E27FC236}">
                <a16:creationId xmlns:a16="http://schemas.microsoft.com/office/drawing/2014/main" id="{6D353D3E-D641-6802-32EE-31748EFCE5B9}"/>
              </a:ext>
            </a:extLst>
          </p:cNvPr>
          <p:cNvSpPr/>
          <p:nvPr/>
        </p:nvSpPr>
        <p:spPr>
          <a:xfrm>
            <a:off x="9754800" y="3255748"/>
            <a:ext cx="476923"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13</a:t>
            </a:r>
            <a:endParaRPr lang="de-CH" sz="1800" b="1" i="0" u="none" strike="noStrike" kern="1200" cap="none" spc="0" baseline="0">
              <a:solidFill>
                <a:srgbClr val="FFFFFF"/>
              </a:solidFill>
              <a:uFillTx/>
              <a:latin typeface="Calibri"/>
            </a:endParaRPr>
          </a:p>
        </p:txBody>
      </p:sp>
      <p:pic>
        <p:nvPicPr>
          <p:cNvPr id="23" name="Picture 28">
            <a:extLst>
              <a:ext uri="{FF2B5EF4-FFF2-40B4-BE49-F238E27FC236}">
                <a16:creationId xmlns:a16="http://schemas.microsoft.com/office/drawing/2014/main" id="{EE09CBB6-64A6-8A23-1BE9-C3F6BEEFCA49}"/>
              </a:ext>
            </a:extLst>
          </p:cNvPr>
          <p:cNvPicPr>
            <a:picLocks noChangeAspect="1"/>
          </p:cNvPicPr>
          <p:nvPr/>
        </p:nvPicPr>
        <p:blipFill>
          <a:blip r:embed="rId8"/>
          <a:stretch>
            <a:fillRect/>
          </a:stretch>
        </p:blipFill>
        <p:spPr>
          <a:xfrm>
            <a:off x="7993666" y="5559643"/>
            <a:ext cx="2238058" cy="1315611"/>
          </a:xfrm>
          <a:prstGeom prst="rect">
            <a:avLst/>
          </a:prstGeom>
          <a:noFill/>
          <a:ln cap="flat">
            <a:noFill/>
          </a:ln>
        </p:spPr>
      </p:pic>
      <p:sp>
        <p:nvSpPr>
          <p:cNvPr id="24" name="Arrow: Down 29">
            <a:extLst>
              <a:ext uri="{FF2B5EF4-FFF2-40B4-BE49-F238E27FC236}">
                <a16:creationId xmlns:a16="http://schemas.microsoft.com/office/drawing/2014/main" id="{6E40D949-6DE4-381E-64CF-92D55767AD6B}"/>
              </a:ext>
            </a:extLst>
          </p:cNvPr>
          <p:cNvSpPr/>
          <p:nvPr/>
        </p:nvSpPr>
        <p:spPr>
          <a:xfrm>
            <a:off x="9012966" y="4858618"/>
            <a:ext cx="370926" cy="865836"/>
          </a:xfrm>
          <a:custGeom>
            <a:avLst>
              <a:gd name="f0" fmla="val 14651"/>
              <a:gd name="f1" fmla="val 432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5" name="Rectangle: Rounded Corners 80">
            <a:extLst>
              <a:ext uri="{FF2B5EF4-FFF2-40B4-BE49-F238E27FC236}">
                <a16:creationId xmlns:a16="http://schemas.microsoft.com/office/drawing/2014/main" id="{5D3E64BC-8789-BDDB-4AE6-7DDEA0B73819}"/>
              </a:ext>
            </a:extLst>
          </p:cNvPr>
          <p:cNvSpPr/>
          <p:nvPr/>
        </p:nvSpPr>
        <p:spPr>
          <a:xfrm>
            <a:off x="7601068" y="5545351"/>
            <a:ext cx="476923"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12</a:t>
            </a:r>
            <a:endParaRPr lang="de-CH" sz="1800" b="1" i="0" u="none" strike="noStrike" kern="1200" cap="none" spc="0" baseline="0">
              <a:solidFill>
                <a:srgbClr val="FFFFFF"/>
              </a:solidFill>
              <a:uFillTx/>
              <a:latin typeface="Calibri"/>
            </a:endParaRPr>
          </a:p>
        </p:txBody>
      </p:sp>
      <p:sp>
        <p:nvSpPr>
          <p:cNvPr id="26" name="Arrow: Down 29">
            <a:extLst>
              <a:ext uri="{FF2B5EF4-FFF2-40B4-BE49-F238E27FC236}">
                <a16:creationId xmlns:a16="http://schemas.microsoft.com/office/drawing/2014/main" id="{0D21FC3E-00EB-C40A-015C-F887DECAD2C0}"/>
              </a:ext>
            </a:extLst>
          </p:cNvPr>
          <p:cNvSpPr/>
          <p:nvPr/>
        </p:nvSpPr>
        <p:spPr>
          <a:xfrm>
            <a:off x="6724351" y="1165475"/>
            <a:ext cx="370926" cy="2295454"/>
          </a:xfrm>
          <a:custGeom>
            <a:avLst>
              <a:gd name="f0" fmla="val 1902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7" name="Rectangle: Rounded Corners 78">
            <a:extLst>
              <a:ext uri="{FF2B5EF4-FFF2-40B4-BE49-F238E27FC236}">
                <a16:creationId xmlns:a16="http://schemas.microsoft.com/office/drawing/2014/main" id="{831DA426-5AFC-A644-7437-748511D64E01}"/>
              </a:ext>
            </a:extLst>
          </p:cNvPr>
          <p:cNvSpPr/>
          <p:nvPr/>
        </p:nvSpPr>
        <p:spPr>
          <a:xfrm>
            <a:off x="6912397" y="2717203"/>
            <a:ext cx="365760" cy="306067"/>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9</a:t>
            </a:r>
            <a:endParaRPr lang="de-CH" sz="1800" b="1" i="0" u="none" strike="noStrike" kern="1200" cap="none" spc="0" baseline="0">
              <a:solidFill>
                <a:srgbClr val="FFFFFF"/>
              </a:solidFill>
              <a:uFillTx/>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Picture 61">
            <a:extLst>
              <a:ext uri="{FF2B5EF4-FFF2-40B4-BE49-F238E27FC236}">
                <a16:creationId xmlns:a16="http://schemas.microsoft.com/office/drawing/2014/main" id="{AE3579CF-EDCD-EF76-491A-F753CC6B0B70}"/>
              </a:ext>
            </a:extLst>
          </p:cNvPr>
          <p:cNvPicPr>
            <a:picLocks noChangeAspect="1"/>
          </p:cNvPicPr>
          <p:nvPr/>
        </p:nvPicPr>
        <p:blipFill>
          <a:blip r:embed="rId3"/>
          <a:stretch>
            <a:fillRect/>
          </a:stretch>
        </p:blipFill>
        <p:spPr>
          <a:xfrm>
            <a:off x="3541864" y="2869451"/>
            <a:ext cx="8362946" cy="2031001"/>
          </a:xfrm>
          <a:prstGeom prst="rect">
            <a:avLst/>
          </a:prstGeom>
          <a:noFill/>
          <a:ln cap="flat">
            <a:noFill/>
          </a:ln>
        </p:spPr>
      </p:pic>
      <p:sp>
        <p:nvSpPr>
          <p:cNvPr id="3" name="Rectangle: Rounded Corners 53">
            <a:extLst>
              <a:ext uri="{FF2B5EF4-FFF2-40B4-BE49-F238E27FC236}">
                <a16:creationId xmlns:a16="http://schemas.microsoft.com/office/drawing/2014/main" id="{686D6B3F-9D11-7BA4-C87A-B08432B5664F}"/>
              </a:ext>
            </a:extLst>
          </p:cNvPr>
          <p:cNvSpPr/>
          <p:nvPr/>
        </p:nvSpPr>
        <p:spPr>
          <a:xfrm>
            <a:off x="180978" y="2323115"/>
            <a:ext cx="11771126" cy="2675470"/>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 name="TextBox 55">
            <a:extLst>
              <a:ext uri="{FF2B5EF4-FFF2-40B4-BE49-F238E27FC236}">
                <a16:creationId xmlns:a16="http://schemas.microsoft.com/office/drawing/2014/main" id="{386E2424-B76D-CDFB-14DC-906A85357468}"/>
              </a:ext>
            </a:extLst>
          </p:cNvPr>
          <p:cNvSpPr txBox="1"/>
          <p:nvPr/>
        </p:nvSpPr>
        <p:spPr>
          <a:xfrm>
            <a:off x="1291151" y="2407999"/>
            <a:ext cx="3200838" cy="8771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dirty="0">
                <a:solidFill>
                  <a:srgbClr val="3B3838"/>
                </a:solidFill>
                <a:uFillTx/>
                <a:latin typeface="Calibri"/>
              </a:rPr>
              <a:t>Model Review Lab </a:t>
            </a:r>
            <a:r>
              <a:rPr lang="de-CH" sz="1800" b="1" i="0" u="none" strike="noStrike" kern="1200" cap="none" spc="0" baseline="0" dirty="0" err="1">
                <a:solidFill>
                  <a:srgbClr val="3B3838"/>
                </a:solidFill>
                <a:uFillTx/>
                <a:latin typeface="Calibri"/>
              </a:rPr>
              <a:t>Enviorment</a:t>
            </a:r>
            <a:r>
              <a:rPr lang="de-CH" sz="1800" b="1" i="0" u="none" strike="noStrike" kern="1200" cap="none" spc="0" baseline="0" dirty="0">
                <a:solidFill>
                  <a:srgbClr val="3B3838"/>
                </a:solidFill>
                <a:uFillTx/>
                <a:latin typeface="Calibri"/>
              </a:rPr>
              <a:t>:</a:t>
            </a:r>
            <a:endParaRPr lang="de-CH" sz="1400" b="0"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400" b="1" i="0" u="none" strike="noStrike" kern="1200" cap="none" spc="0" baseline="0" dirty="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3B3838"/>
                </a:solidFill>
                <a:uFillTx/>
                <a:latin typeface="Calibri"/>
              </a:rPr>
              <a:t>RiskLab, Domino, </a:t>
            </a:r>
            <a:r>
              <a:rPr lang="de-CH" sz="1400" b="1" i="0" u="none" strike="noStrike" kern="1200" cap="none" spc="0" baseline="0" dirty="0" err="1">
                <a:solidFill>
                  <a:srgbClr val="3B3838"/>
                </a:solidFill>
                <a:uFillTx/>
                <a:latin typeface="Calibri"/>
              </a:rPr>
              <a:t>Dataiku</a:t>
            </a:r>
            <a:r>
              <a:rPr lang="de-CH" sz="1400" b="1" i="0" u="none" strike="noStrike" kern="1200" cap="none" spc="0" baseline="0" dirty="0">
                <a:solidFill>
                  <a:srgbClr val="3B3838"/>
                </a:solidFill>
                <a:uFillTx/>
                <a:latin typeface="Calibri"/>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400" b="1" i="0" u="none" strike="noStrike" kern="1200" cap="none" spc="0" baseline="0" dirty="0">
                <a:solidFill>
                  <a:srgbClr val="3B3838"/>
                </a:solidFill>
                <a:uFillTx/>
                <a:latin typeface="Calibri"/>
              </a:rPr>
              <a:t>Databricks, Azure ML Service</a:t>
            </a:r>
            <a:endParaRPr lang="de-CH" sz="1800" b="1" i="0" u="none" strike="noStrike" kern="1200" cap="none" spc="0" baseline="0" dirty="0">
              <a:solidFill>
                <a:srgbClr val="3B3838"/>
              </a:solidFill>
              <a:uFillTx/>
              <a:latin typeface="Calibri"/>
            </a:endParaRPr>
          </a:p>
        </p:txBody>
      </p:sp>
      <p:pic>
        <p:nvPicPr>
          <p:cNvPr id="5" name="Picture 6">
            <a:extLst>
              <a:ext uri="{FF2B5EF4-FFF2-40B4-BE49-F238E27FC236}">
                <a16:creationId xmlns:a16="http://schemas.microsoft.com/office/drawing/2014/main" id="{C67044B5-B80C-3C29-D7BB-B4A398BE93BD}"/>
              </a:ext>
            </a:extLst>
          </p:cNvPr>
          <p:cNvPicPr>
            <a:picLocks noChangeAspect="1"/>
          </p:cNvPicPr>
          <p:nvPr/>
        </p:nvPicPr>
        <p:blipFill>
          <a:blip r:embed="rId4"/>
          <a:stretch>
            <a:fillRect/>
          </a:stretch>
        </p:blipFill>
        <p:spPr>
          <a:xfrm>
            <a:off x="388976" y="3358737"/>
            <a:ext cx="2997695" cy="1335152"/>
          </a:xfrm>
          <a:prstGeom prst="rect">
            <a:avLst/>
          </a:prstGeom>
          <a:noFill/>
          <a:ln cap="flat">
            <a:noFill/>
          </a:ln>
        </p:spPr>
      </p:pic>
      <p:pic>
        <p:nvPicPr>
          <p:cNvPr id="6" name="Picture 7">
            <a:extLst>
              <a:ext uri="{FF2B5EF4-FFF2-40B4-BE49-F238E27FC236}">
                <a16:creationId xmlns:a16="http://schemas.microsoft.com/office/drawing/2014/main" id="{07CDB2A1-30C8-E7E9-20E8-2AF73AE503A0}"/>
              </a:ext>
            </a:extLst>
          </p:cNvPr>
          <p:cNvPicPr>
            <a:picLocks noChangeAspect="1"/>
          </p:cNvPicPr>
          <p:nvPr/>
        </p:nvPicPr>
        <p:blipFill>
          <a:blip r:embed="rId5"/>
          <a:stretch>
            <a:fillRect/>
          </a:stretch>
        </p:blipFill>
        <p:spPr>
          <a:xfrm>
            <a:off x="3018781" y="5177506"/>
            <a:ext cx="3419471" cy="1543397"/>
          </a:xfrm>
          <a:prstGeom prst="rect">
            <a:avLst/>
          </a:prstGeom>
          <a:noFill/>
          <a:ln cap="flat">
            <a:noFill/>
          </a:ln>
        </p:spPr>
      </p:pic>
      <p:pic>
        <p:nvPicPr>
          <p:cNvPr id="7" name="Picture 9">
            <a:extLst>
              <a:ext uri="{FF2B5EF4-FFF2-40B4-BE49-F238E27FC236}">
                <a16:creationId xmlns:a16="http://schemas.microsoft.com/office/drawing/2014/main" id="{1665FC12-B4A8-AD2B-4E72-B45EB177AFB7}"/>
              </a:ext>
            </a:extLst>
          </p:cNvPr>
          <p:cNvPicPr>
            <a:picLocks noChangeAspect="1"/>
          </p:cNvPicPr>
          <p:nvPr/>
        </p:nvPicPr>
        <p:blipFill>
          <a:blip r:embed="rId6"/>
          <a:stretch>
            <a:fillRect/>
          </a:stretch>
        </p:blipFill>
        <p:spPr>
          <a:xfrm>
            <a:off x="6371584" y="5245217"/>
            <a:ext cx="1438278" cy="1385398"/>
          </a:xfrm>
          <a:prstGeom prst="rect">
            <a:avLst/>
          </a:prstGeom>
          <a:noFill/>
          <a:ln cap="flat">
            <a:noFill/>
          </a:ln>
        </p:spPr>
      </p:pic>
      <p:sp>
        <p:nvSpPr>
          <p:cNvPr id="8" name="Rectangle: Rounded Corners 13">
            <a:extLst>
              <a:ext uri="{FF2B5EF4-FFF2-40B4-BE49-F238E27FC236}">
                <a16:creationId xmlns:a16="http://schemas.microsoft.com/office/drawing/2014/main" id="{7C87585E-650C-1CAF-E6E7-6167A5504D6F}"/>
              </a:ext>
            </a:extLst>
          </p:cNvPr>
          <p:cNvSpPr/>
          <p:nvPr/>
        </p:nvSpPr>
        <p:spPr>
          <a:xfrm>
            <a:off x="180978" y="306067"/>
            <a:ext cx="3796661" cy="1770397"/>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9" name="TextBox 15">
            <a:extLst>
              <a:ext uri="{FF2B5EF4-FFF2-40B4-BE49-F238E27FC236}">
                <a16:creationId xmlns:a16="http://schemas.microsoft.com/office/drawing/2014/main" id="{7325072F-4139-A99D-11DA-C9485540B2C4}"/>
              </a:ext>
            </a:extLst>
          </p:cNvPr>
          <p:cNvSpPr txBox="1"/>
          <p:nvPr/>
        </p:nvSpPr>
        <p:spPr>
          <a:xfrm>
            <a:off x="275581" y="325261"/>
            <a:ext cx="433027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Development Lab Enviorment:</a:t>
            </a:r>
            <a:endParaRPr lang="de-CH" sz="1400" b="0" i="0" u="none" strike="noStrike" kern="1200" cap="none" spc="0" baseline="0">
              <a:solidFill>
                <a:srgbClr val="3B3838"/>
              </a:solidFill>
              <a:uFillTx/>
              <a:latin typeface="Calibri"/>
            </a:endParaRPr>
          </a:p>
        </p:txBody>
      </p:sp>
      <p:pic>
        <p:nvPicPr>
          <p:cNvPr id="10" name="Picture 16">
            <a:extLst>
              <a:ext uri="{FF2B5EF4-FFF2-40B4-BE49-F238E27FC236}">
                <a16:creationId xmlns:a16="http://schemas.microsoft.com/office/drawing/2014/main" id="{D7010439-0E39-5194-CE28-09A2B645FCD3}"/>
              </a:ext>
            </a:extLst>
          </p:cNvPr>
          <p:cNvPicPr>
            <a:picLocks noChangeAspect="1"/>
          </p:cNvPicPr>
          <p:nvPr/>
        </p:nvPicPr>
        <p:blipFill>
          <a:blip r:embed="rId4"/>
          <a:stretch>
            <a:fillRect/>
          </a:stretch>
        </p:blipFill>
        <p:spPr>
          <a:xfrm>
            <a:off x="388976" y="677725"/>
            <a:ext cx="2997695" cy="1335152"/>
          </a:xfrm>
          <a:prstGeom prst="rect">
            <a:avLst/>
          </a:prstGeom>
          <a:noFill/>
          <a:ln cap="flat">
            <a:noFill/>
          </a:ln>
        </p:spPr>
      </p:pic>
      <p:sp>
        <p:nvSpPr>
          <p:cNvPr id="11" name="Arrow: Down 18">
            <a:extLst>
              <a:ext uri="{FF2B5EF4-FFF2-40B4-BE49-F238E27FC236}">
                <a16:creationId xmlns:a16="http://schemas.microsoft.com/office/drawing/2014/main" id="{2716688B-BF67-2021-71EA-CAC4D6D0BB2F}"/>
              </a:ext>
            </a:extLst>
          </p:cNvPr>
          <p:cNvSpPr/>
          <p:nvPr/>
        </p:nvSpPr>
        <p:spPr>
          <a:xfrm>
            <a:off x="554748" y="1936351"/>
            <a:ext cx="327163" cy="1558457"/>
          </a:xfrm>
          <a:custGeom>
            <a:avLst>
              <a:gd name="f0" fmla="val 1933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2" name="Arrow: Right 19">
            <a:extLst>
              <a:ext uri="{FF2B5EF4-FFF2-40B4-BE49-F238E27FC236}">
                <a16:creationId xmlns:a16="http://schemas.microsoft.com/office/drawing/2014/main" id="{52701475-B645-3EE0-CF18-E23FA841351F}"/>
              </a:ext>
            </a:extLst>
          </p:cNvPr>
          <p:cNvSpPr/>
          <p:nvPr/>
        </p:nvSpPr>
        <p:spPr>
          <a:xfrm>
            <a:off x="3159096" y="4072911"/>
            <a:ext cx="692484" cy="353232"/>
          </a:xfrm>
          <a:custGeom>
            <a:avLst>
              <a:gd name="f0" fmla="val 1609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3" name="Picture 23">
            <a:extLst>
              <a:ext uri="{FF2B5EF4-FFF2-40B4-BE49-F238E27FC236}">
                <a16:creationId xmlns:a16="http://schemas.microsoft.com/office/drawing/2014/main" id="{D6D2B94D-142D-6282-ADC9-8DA1F317E19C}"/>
              </a:ext>
            </a:extLst>
          </p:cNvPr>
          <p:cNvPicPr>
            <a:picLocks noChangeAspect="1"/>
          </p:cNvPicPr>
          <p:nvPr/>
        </p:nvPicPr>
        <p:blipFill>
          <a:blip r:embed="rId7"/>
          <a:stretch>
            <a:fillRect/>
          </a:stretch>
        </p:blipFill>
        <p:spPr>
          <a:xfrm>
            <a:off x="8206429" y="559795"/>
            <a:ext cx="2682410" cy="1584390"/>
          </a:xfrm>
          <a:prstGeom prst="rect">
            <a:avLst/>
          </a:prstGeom>
          <a:noFill/>
          <a:ln cap="flat">
            <a:noFill/>
          </a:ln>
        </p:spPr>
      </p:pic>
      <p:pic>
        <p:nvPicPr>
          <p:cNvPr id="14" name="Picture 24">
            <a:extLst>
              <a:ext uri="{FF2B5EF4-FFF2-40B4-BE49-F238E27FC236}">
                <a16:creationId xmlns:a16="http://schemas.microsoft.com/office/drawing/2014/main" id="{8DA318BC-968A-67BA-1E1F-869BA058A68C}"/>
              </a:ext>
            </a:extLst>
          </p:cNvPr>
          <p:cNvPicPr>
            <a:picLocks noChangeAspect="1"/>
          </p:cNvPicPr>
          <p:nvPr/>
        </p:nvPicPr>
        <p:blipFill>
          <a:blip r:embed="rId8"/>
          <a:stretch>
            <a:fillRect/>
          </a:stretch>
        </p:blipFill>
        <p:spPr>
          <a:xfrm>
            <a:off x="4975488" y="566077"/>
            <a:ext cx="2658115" cy="1558457"/>
          </a:xfrm>
          <a:prstGeom prst="rect">
            <a:avLst/>
          </a:prstGeom>
          <a:noFill/>
          <a:ln cap="flat">
            <a:noFill/>
          </a:ln>
        </p:spPr>
      </p:pic>
      <p:sp>
        <p:nvSpPr>
          <p:cNvPr id="15" name="Arrow: Right 25">
            <a:extLst>
              <a:ext uri="{FF2B5EF4-FFF2-40B4-BE49-F238E27FC236}">
                <a16:creationId xmlns:a16="http://schemas.microsoft.com/office/drawing/2014/main" id="{DF87747C-479A-F2DE-3E09-7991C8CE6D00}"/>
              </a:ext>
            </a:extLst>
          </p:cNvPr>
          <p:cNvSpPr/>
          <p:nvPr/>
        </p:nvSpPr>
        <p:spPr>
          <a:xfrm>
            <a:off x="7302124" y="937259"/>
            <a:ext cx="1015477" cy="254011"/>
          </a:xfrm>
          <a:custGeom>
            <a:avLst>
              <a:gd name="f0" fmla="val 1889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6" name="Arrow: Bent-Up 29">
            <a:extLst>
              <a:ext uri="{FF2B5EF4-FFF2-40B4-BE49-F238E27FC236}">
                <a16:creationId xmlns:a16="http://schemas.microsoft.com/office/drawing/2014/main" id="{87CB2A6D-FE96-5620-5DE9-76C8E87AEDCA}"/>
              </a:ext>
            </a:extLst>
          </p:cNvPr>
          <p:cNvSpPr/>
          <p:nvPr/>
        </p:nvSpPr>
        <p:spPr>
          <a:xfrm flipH="1" flipV="1">
            <a:off x="7809862" y="1723323"/>
            <a:ext cx="527553" cy="1319323"/>
          </a:xfrm>
          <a:custGeom>
            <a:avLst/>
            <a:gdLst>
              <a:gd name="f0" fmla="val 10800000"/>
              <a:gd name="f1" fmla="val 5400000"/>
              <a:gd name="f2" fmla="val 180"/>
              <a:gd name="f3" fmla="val w"/>
              <a:gd name="f4" fmla="val h"/>
              <a:gd name="f5" fmla="val ss"/>
              <a:gd name="f6" fmla="val 0"/>
              <a:gd name="f7" fmla="val 25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45 1 50000"/>
              <a:gd name="f48" fmla="*/ f45 1 200000"/>
              <a:gd name="f49" fmla="+- f37 0 f47"/>
              <a:gd name="f50" fmla="+- f37 0 f46"/>
              <a:gd name="f51" fmla="+- f38 0 f46"/>
              <a:gd name="f52" fmla="+- f46 f38 0"/>
              <a:gd name="f53" fmla="*/ f46 f34 1"/>
              <a:gd name="f54" fmla="+- f50 0 f48"/>
              <a:gd name="f55" fmla="+- f50 f48 0"/>
              <a:gd name="f56" fmla="+- f51 f38 0"/>
              <a:gd name="f57" fmla="*/ f52 1 2"/>
              <a:gd name="f58" fmla="*/ f51 f34 1"/>
              <a:gd name="f59" fmla="*/ f49 f34 1"/>
              <a:gd name="f60" fmla="*/ f50 f34 1"/>
              <a:gd name="f61" fmla="*/ f55 1 2"/>
              <a:gd name="f62" fmla="*/ f56 1 2"/>
              <a:gd name="f63" fmla="*/ f55 f34 1"/>
              <a:gd name="f64" fmla="*/ f54 f34 1"/>
              <a:gd name="f65" fmla="*/ f57 f34 1"/>
              <a:gd name="f66" fmla="*/ f62 f34 1"/>
              <a:gd name="f67" fmla="*/ f61 f34 1"/>
            </a:gdLst>
            <a:ahLst/>
            <a:cxnLst>
              <a:cxn ang="3cd4">
                <a:pos x="hc" y="t"/>
              </a:cxn>
              <a:cxn ang="0">
                <a:pos x="r" y="vc"/>
              </a:cxn>
              <a:cxn ang="cd4">
                <a:pos x="hc" y="b"/>
              </a:cxn>
              <a:cxn ang="cd2">
                <a:pos x="l" y="vc"/>
              </a:cxn>
              <a:cxn ang="f30">
                <a:pos x="f60" y="f39"/>
              </a:cxn>
              <a:cxn ang="f31">
                <a:pos x="f59" y="f53"/>
              </a:cxn>
              <a:cxn ang="f31">
                <a:pos x="f39" y="f66"/>
              </a:cxn>
              <a:cxn ang="f32">
                <a:pos x="f67" y="f42"/>
              </a:cxn>
              <a:cxn ang="f33">
                <a:pos x="f63" y="f65"/>
              </a:cxn>
              <a:cxn ang="f33">
                <a:pos x="f43" y="f53"/>
              </a:cxn>
            </a:cxnLst>
            <a:rect l="f39" t="f58" r="f63" b="f42"/>
            <a:pathLst>
              <a:path>
                <a:moveTo>
                  <a:pt x="f39" y="f58"/>
                </a:moveTo>
                <a:lnTo>
                  <a:pt x="f64" y="f58"/>
                </a:lnTo>
                <a:lnTo>
                  <a:pt x="f64" y="f53"/>
                </a:lnTo>
                <a:lnTo>
                  <a:pt x="f59" y="f53"/>
                </a:lnTo>
                <a:lnTo>
                  <a:pt x="f60" y="f39"/>
                </a:lnTo>
                <a:lnTo>
                  <a:pt x="f43" y="f53"/>
                </a:lnTo>
                <a:lnTo>
                  <a:pt x="f63" y="f53"/>
                </a:lnTo>
                <a:lnTo>
                  <a:pt x="f63" y="f42"/>
                </a:lnTo>
                <a:lnTo>
                  <a:pt x="f39" y="f42"/>
                </a:lnTo>
                <a:close/>
              </a:path>
            </a:pathLst>
          </a:custGeom>
          <a:solidFill>
            <a:srgbClr val="DAE3F3"/>
          </a:solidFill>
          <a:ln w="12701"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7" name="Arrow: Bent-Up 30">
            <a:extLst>
              <a:ext uri="{FF2B5EF4-FFF2-40B4-BE49-F238E27FC236}">
                <a16:creationId xmlns:a16="http://schemas.microsoft.com/office/drawing/2014/main" id="{8727D136-79EF-3D6A-11BD-9B44C0EA7B31}"/>
              </a:ext>
            </a:extLst>
          </p:cNvPr>
          <p:cNvSpPr/>
          <p:nvPr/>
        </p:nvSpPr>
        <p:spPr>
          <a:xfrm flipV="1">
            <a:off x="10704560" y="1748341"/>
            <a:ext cx="615135" cy="1319323"/>
          </a:xfrm>
          <a:custGeom>
            <a:avLst/>
            <a:gdLst>
              <a:gd name="f0" fmla="val 10800000"/>
              <a:gd name="f1" fmla="val 5400000"/>
              <a:gd name="f2" fmla="val 180"/>
              <a:gd name="f3" fmla="val w"/>
              <a:gd name="f4" fmla="val h"/>
              <a:gd name="f5" fmla="val ss"/>
              <a:gd name="f6" fmla="val 0"/>
              <a:gd name="f7" fmla="val 25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45 1 50000"/>
              <a:gd name="f48" fmla="*/ f45 1 200000"/>
              <a:gd name="f49" fmla="+- f37 0 f47"/>
              <a:gd name="f50" fmla="+- f37 0 f46"/>
              <a:gd name="f51" fmla="+- f38 0 f46"/>
              <a:gd name="f52" fmla="+- f46 f38 0"/>
              <a:gd name="f53" fmla="*/ f46 f34 1"/>
              <a:gd name="f54" fmla="+- f50 0 f48"/>
              <a:gd name="f55" fmla="+- f50 f48 0"/>
              <a:gd name="f56" fmla="+- f51 f38 0"/>
              <a:gd name="f57" fmla="*/ f52 1 2"/>
              <a:gd name="f58" fmla="*/ f51 f34 1"/>
              <a:gd name="f59" fmla="*/ f49 f34 1"/>
              <a:gd name="f60" fmla="*/ f50 f34 1"/>
              <a:gd name="f61" fmla="*/ f55 1 2"/>
              <a:gd name="f62" fmla="*/ f56 1 2"/>
              <a:gd name="f63" fmla="*/ f55 f34 1"/>
              <a:gd name="f64" fmla="*/ f54 f34 1"/>
              <a:gd name="f65" fmla="*/ f57 f34 1"/>
              <a:gd name="f66" fmla="*/ f62 f34 1"/>
              <a:gd name="f67" fmla="*/ f61 f34 1"/>
            </a:gdLst>
            <a:ahLst/>
            <a:cxnLst>
              <a:cxn ang="3cd4">
                <a:pos x="hc" y="t"/>
              </a:cxn>
              <a:cxn ang="0">
                <a:pos x="r" y="vc"/>
              </a:cxn>
              <a:cxn ang="cd4">
                <a:pos x="hc" y="b"/>
              </a:cxn>
              <a:cxn ang="cd2">
                <a:pos x="l" y="vc"/>
              </a:cxn>
              <a:cxn ang="f30">
                <a:pos x="f60" y="f39"/>
              </a:cxn>
              <a:cxn ang="f31">
                <a:pos x="f59" y="f53"/>
              </a:cxn>
              <a:cxn ang="f31">
                <a:pos x="f39" y="f66"/>
              </a:cxn>
              <a:cxn ang="f32">
                <a:pos x="f67" y="f42"/>
              </a:cxn>
              <a:cxn ang="f33">
                <a:pos x="f63" y="f65"/>
              </a:cxn>
              <a:cxn ang="f33">
                <a:pos x="f43" y="f53"/>
              </a:cxn>
            </a:cxnLst>
            <a:rect l="f39" t="f58" r="f63" b="f42"/>
            <a:pathLst>
              <a:path>
                <a:moveTo>
                  <a:pt x="f39" y="f58"/>
                </a:moveTo>
                <a:lnTo>
                  <a:pt x="f64" y="f58"/>
                </a:lnTo>
                <a:lnTo>
                  <a:pt x="f64" y="f53"/>
                </a:lnTo>
                <a:lnTo>
                  <a:pt x="f59" y="f53"/>
                </a:lnTo>
                <a:lnTo>
                  <a:pt x="f60" y="f39"/>
                </a:lnTo>
                <a:lnTo>
                  <a:pt x="f43" y="f53"/>
                </a:lnTo>
                <a:lnTo>
                  <a:pt x="f63" y="f53"/>
                </a:lnTo>
                <a:lnTo>
                  <a:pt x="f63" y="f42"/>
                </a:lnTo>
                <a:lnTo>
                  <a:pt x="f39" y="f42"/>
                </a:lnTo>
                <a:close/>
              </a:path>
            </a:pathLst>
          </a:custGeom>
          <a:solidFill>
            <a:srgbClr val="DAE3F3"/>
          </a:solidFill>
          <a:ln w="12701"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cxnSp>
        <p:nvCxnSpPr>
          <p:cNvPr id="18" name="Connector: Elbow 33">
            <a:extLst>
              <a:ext uri="{FF2B5EF4-FFF2-40B4-BE49-F238E27FC236}">
                <a16:creationId xmlns:a16="http://schemas.microsoft.com/office/drawing/2014/main" id="{BFD8E3E8-ED9F-1CB1-B9A9-EF35493BF11B}"/>
              </a:ext>
            </a:extLst>
          </p:cNvPr>
          <p:cNvCxnSpPr>
            <a:endCxn id="5" idx="2"/>
          </p:cNvCxnSpPr>
          <p:nvPr/>
        </p:nvCxnSpPr>
        <p:spPr>
          <a:xfrm rot="10800009" flipV="1">
            <a:off x="1887797" y="4624732"/>
            <a:ext cx="7659810" cy="69147"/>
          </a:xfrm>
          <a:prstGeom prst="bentConnector3">
            <a:avLst/>
          </a:prstGeom>
          <a:noFill/>
          <a:ln w="117472" cap="flat">
            <a:solidFill>
              <a:srgbClr val="DAE3F3"/>
            </a:solidFill>
            <a:prstDash val="solid"/>
            <a:miter/>
            <a:tailEnd type="arrow"/>
          </a:ln>
        </p:spPr>
      </p:cxnSp>
      <p:sp>
        <p:nvSpPr>
          <p:cNvPr id="19" name="Arrow: Down 41">
            <a:extLst>
              <a:ext uri="{FF2B5EF4-FFF2-40B4-BE49-F238E27FC236}">
                <a16:creationId xmlns:a16="http://schemas.microsoft.com/office/drawing/2014/main" id="{E2827CBD-BCCA-FB7C-CFF5-D137A7C8FEE1}"/>
              </a:ext>
            </a:extLst>
          </p:cNvPr>
          <p:cNvSpPr/>
          <p:nvPr/>
        </p:nvSpPr>
        <p:spPr>
          <a:xfrm flipV="1">
            <a:off x="5937528" y="4586593"/>
            <a:ext cx="286874" cy="794503"/>
          </a:xfrm>
          <a:custGeom>
            <a:avLst>
              <a:gd name="f0" fmla="val 177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0" name="Arrow: Up-Down 42">
            <a:extLst>
              <a:ext uri="{FF2B5EF4-FFF2-40B4-BE49-F238E27FC236}">
                <a16:creationId xmlns:a16="http://schemas.microsoft.com/office/drawing/2014/main" id="{9E1DAB96-E497-F8E0-ED91-9D615F673175}"/>
              </a:ext>
            </a:extLst>
          </p:cNvPr>
          <p:cNvSpPr/>
          <p:nvPr/>
        </p:nvSpPr>
        <p:spPr>
          <a:xfrm>
            <a:off x="6925802" y="4586593"/>
            <a:ext cx="286883" cy="794503"/>
          </a:xfrm>
          <a:custGeom>
            <a:avLst/>
            <a:gdLst>
              <a:gd name="f0" fmla="val 10800000"/>
              <a:gd name="f1" fmla="val 5400000"/>
              <a:gd name="f2" fmla="val 180"/>
              <a:gd name="f3" fmla="val w"/>
              <a:gd name="f4" fmla="val h"/>
              <a:gd name="f5" fmla="val ss"/>
              <a:gd name="f6" fmla="val 0"/>
              <a:gd name="f7" fmla="val 50000"/>
              <a:gd name="f8" fmla="+- 0 0 -270"/>
              <a:gd name="f9" fmla="+- 0 0 -9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29 f26 1"/>
              <a:gd name="f35" fmla="*/ f30 f26 1"/>
              <a:gd name="f36" fmla="*/ f32 1 2"/>
              <a:gd name="f37" fmla="*/ f33 1 2"/>
              <a:gd name="f38" fmla="min f33 f32"/>
              <a:gd name="f39" fmla="*/ f33 f7 1"/>
              <a:gd name="f40" fmla="+- f6 f36 0"/>
              <a:gd name="f41" fmla="+- f6 f37 0"/>
              <a:gd name="f42" fmla="*/ f38 f7 1"/>
              <a:gd name="f43" fmla="*/ f39 1 200000"/>
              <a:gd name="f44" fmla="*/ f42 1 100000"/>
              <a:gd name="f45" fmla="+- f41 0 f43"/>
              <a:gd name="f46" fmla="+- f41 f43 0"/>
              <a:gd name="f47" fmla="*/ f41 f26 1"/>
              <a:gd name="f48" fmla="*/ f40 f26 1"/>
              <a:gd name="f49" fmla="+- f30 0 f44"/>
              <a:gd name="f50" fmla="*/ f45 f44 1"/>
              <a:gd name="f51" fmla="*/ f45 f26 1"/>
              <a:gd name="f52" fmla="*/ f46 f26 1"/>
              <a:gd name="f53" fmla="*/ f44 f26 1"/>
              <a:gd name="f54" fmla="*/ f50 1 f37"/>
              <a:gd name="f55" fmla="*/ f49 f26 1"/>
              <a:gd name="f56" fmla="+- f44 0 f54"/>
              <a:gd name="f57" fmla="+- f49 f54 0"/>
              <a:gd name="f58" fmla="*/ f56 f26 1"/>
              <a:gd name="f59" fmla="*/ f57 f26 1"/>
            </a:gdLst>
            <a:ahLst/>
            <a:cxnLst>
              <a:cxn ang="3cd4">
                <a:pos x="hc" y="t"/>
              </a:cxn>
              <a:cxn ang="0">
                <a:pos x="r" y="vc"/>
              </a:cxn>
              <a:cxn ang="cd4">
                <a:pos x="hc" y="b"/>
              </a:cxn>
              <a:cxn ang="cd2">
                <a:pos x="l" y="vc"/>
              </a:cxn>
              <a:cxn ang="f24">
                <a:pos x="f31" y="f53"/>
              </a:cxn>
              <a:cxn ang="f24">
                <a:pos x="f51" y="f48"/>
              </a:cxn>
              <a:cxn ang="f24">
                <a:pos x="f31" y="f55"/>
              </a:cxn>
              <a:cxn ang="f25">
                <a:pos x="f34" y="f55"/>
              </a:cxn>
              <a:cxn ang="f25">
                <a:pos x="f52" y="f48"/>
              </a:cxn>
              <a:cxn ang="f25">
                <a:pos x="f34" y="f53"/>
              </a:cxn>
            </a:cxnLst>
            <a:rect l="f51" t="f58" r="f52" b="f59"/>
            <a:pathLst>
              <a:path>
                <a:moveTo>
                  <a:pt x="f31" y="f53"/>
                </a:moveTo>
                <a:lnTo>
                  <a:pt x="f47" y="f31"/>
                </a:lnTo>
                <a:lnTo>
                  <a:pt x="f34" y="f53"/>
                </a:lnTo>
                <a:lnTo>
                  <a:pt x="f52" y="f53"/>
                </a:lnTo>
                <a:lnTo>
                  <a:pt x="f52" y="f55"/>
                </a:lnTo>
                <a:lnTo>
                  <a:pt x="f34" y="f55"/>
                </a:lnTo>
                <a:lnTo>
                  <a:pt x="f47" y="f35"/>
                </a:lnTo>
                <a:lnTo>
                  <a:pt x="f31" y="f55"/>
                </a:lnTo>
                <a:lnTo>
                  <a:pt x="f51" y="f55"/>
                </a:lnTo>
                <a:lnTo>
                  <a:pt x="f51" y="f53"/>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1" name="Arrow: Down 56">
            <a:extLst>
              <a:ext uri="{FF2B5EF4-FFF2-40B4-BE49-F238E27FC236}">
                <a16:creationId xmlns:a16="http://schemas.microsoft.com/office/drawing/2014/main" id="{543DFAAF-C5D4-9682-320F-20ED03A76EE6}"/>
              </a:ext>
            </a:extLst>
          </p:cNvPr>
          <p:cNvSpPr/>
          <p:nvPr/>
        </p:nvSpPr>
        <p:spPr>
          <a:xfrm flipV="1">
            <a:off x="1037103" y="1898349"/>
            <a:ext cx="327163" cy="1598014"/>
          </a:xfrm>
          <a:custGeom>
            <a:avLst>
              <a:gd name="f0" fmla="val 1938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2" name="Rectangle: Rounded Corners 62">
            <a:extLst>
              <a:ext uri="{FF2B5EF4-FFF2-40B4-BE49-F238E27FC236}">
                <a16:creationId xmlns:a16="http://schemas.microsoft.com/office/drawing/2014/main" id="{983AF026-9AA7-F069-90CC-4A396B2FC1F0}"/>
              </a:ext>
            </a:extLst>
          </p:cNvPr>
          <p:cNvSpPr/>
          <p:nvPr/>
        </p:nvSpPr>
        <p:spPr>
          <a:xfrm>
            <a:off x="267864" y="3179807"/>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1</a:t>
            </a:r>
          </a:p>
        </p:txBody>
      </p:sp>
      <p:sp>
        <p:nvSpPr>
          <p:cNvPr id="23" name="Rectangle: Rounded Corners 63">
            <a:extLst>
              <a:ext uri="{FF2B5EF4-FFF2-40B4-BE49-F238E27FC236}">
                <a16:creationId xmlns:a16="http://schemas.microsoft.com/office/drawing/2014/main" id="{37A76593-8346-DB0C-EB33-FF3859D5AF8F}"/>
              </a:ext>
            </a:extLst>
          </p:cNvPr>
          <p:cNvSpPr/>
          <p:nvPr/>
        </p:nvSpPr>
        <p:spPr>
          <a:xfrm>
            <a:off x="3414003" y="2772104"/>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2</a:t>
            </a:r>
          </a:p>
        </p:txBody>
      </p:sp>
      <p:sp>
        <p:nvSpPr>
          <p:cNvPr id="24" name="Rectangle: Rounded Corners 64">
            <a:extLst>
              <a:ext uri="{FF2B5EF4-FFF2-40B4-BE49-F238E27FC236}">
                <a16:creationId xmlns:a16="http://schemas.microsoft.com/office/drawing/2014/main" id="{543FDFAF-6882-9F6C-ED3D-F9A195FFB788}"/>
              </a:ext>
            </a:extLst>
          </p:cNvPr>
          <p:cNvSpPr/>
          <p:nvPr/>
        </p:nvSpPr>
        <p:spPr>
          <a:xfrm>
            <a:off x="7707879" y="509924"/>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3</a:t>
            </a:r>
          </a:p>
        </p:txBody>
      </p:sp>
      <p:sp>
        <p:nvSpPr>
          <p:cNvPr id="25" name="Rectangle: Rounded Corners 65">
            <a:extLst>
              <a:ext uri="{FF2B5EF4-FFF2-40B4-BE49-F238E27FC236}">
                <a16:creationId xmlns:a16="http://schemas.microsoft.com/office/drawing/2014/main" id="{8981FB20-6D20-0DC8-69AC-50949D0AB031}"/>
              </a:ext>
            </a:extLst>
          </p:cNvPr>
          <p:cNvSpPr/>
          <p:nvPr/>
        </p:nvSpPr>
        <p:spPr>
          <a:xfrm>
            <a:off x="5046162" y="2772104"/>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4</a:t>
            </a:r>
          </a:p>
        </p:txBody>
      </p:sp>
      <p:sp>
        <p:nvSpPr>
          <p:cNvPr id="26" name="Rectangle: Rounded Corners 66">
            <a:extLst>
              <a:ext uri="{FF2B5EF4-FFF2-40B4-BE49-F238E27FC236}">
                <a16:creationId xmlns:a16="http://schemas.microsoft.com/office/drawing/2014/main" id="{E286288E-E512-9F31-3765-08C4AF5430DA}"/>
              </a:ext>
            </a:extLst>
          </p:cNvPr>
          <p:cNvSpPr/>
          <p:nvPr/>
        </p:nvSpPr>
        <p:spPr>
          <a:xfrm>
            <a:off x="9715454" y="4612489"/>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5</a:t>
            </a:r>
          </a:p>
        </p:txBody>
      </p:sp>
      <p:sp>
        <p:nvSpPr>
          <p:cNvPr id="27" name="Rectangle: Rounded Corners 67">
            <a:extLst>
              <a:ext uri="{FF2B5EF4-FFF2-40B4-BE49-F238E27FC236}">
                <a16:creationId xmlns:a16="http://schemas.microsoft.com/office/drawing/2014/main" id="{3948C324-6A84-2A79-EE5C-E8A9AE1348A1}"/>
              </a:ext>
            </a:extLst>
          </p:cNvPr>
          <p:cNvSpPr/>
          <p:nvPr/>
        </p:nvSpPr>
        <p:spPr>
          <a:xfrm>
            <a:off x="1293994" y="1864507"/>
            <a:ext cx="365760" cy="335283"/>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6</a:t>
            </a:r>
          </a:p>
        </p:txBody>
      </p:sp>
      <p:sp>
        <p:nvSpPr>
          <p:cNvPr id="28" name="Rectangle: Rounded Corners 68">
            <a:extLst>
              <a:ext uri="{FF2B5EF4-FFF2-40B4-BE49-F238E27FC236}">
                <a16:creationId xmlns:a16="http://schemas.microsoft.com/office/drawing/2014/main" id="{E67E5772-A3FA-05E9-FFFD-772FA9335733}"/>
              </a:ext>
            </a:extLst>
          </p:cNvPr>
          <p:cNvSpPr/>
          <p:nvPr/>
        </p:nvSpPr>
        <p:spPr>
          <a:xfrm>
            <a:off x="11539051" y="2811130"/>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pic>
        <p:nvPicPr>
          <p:cNvPr id="2" name="Picture 79">
            <a:extLst>
              <a:ext uri="{FF2B5EF4-FFF2-40B4-BE49-F238E27FC236}">
                <a16:creationId xmlns:a16="http://schemas.microsoft.com/office/drawing/2014/main" id="{47BBA86F-8E47-7DB7-453E-6E4D839D69E4}"/>
              </a:ext>
            </a:extLst>
          </p:cNvPr>
          <p:cNvPicPr>
            <a:picLocks noChangeAspect="1"/>
          </p:cNvPicPr>
          <p:nvPr/>
        </p:nvPicPr>
        <p:blipFill>
          <a:blip r:embed="rId3"/>
          <a:stretch>
            <a:fillRect/>
          </a:stretch>
        </p:blipFill>
        <p:spPr>
          <a:xfrm>
            <a:off x="7315922" y="3252484"/>
            <a:ext cx="4544065" cy="2095173"/>
          </a:xfrm>
          <a:prstGeom prst="rect">
            <a:avLst/>
          </a:prstGeom>
          <a:noFill/>
          <a:ln cap="flat">
            <a:noFill/>
          </a:ln>
        </p:spPr>
      </p:pic>
      <p:pic>
        <p:nvPicPr>
          <p:cNvPr id="3" name="Picture 77">
            <a:extLst>
              <a:ext uri="{FF2B5EF4-FFF2-40B4-BE49-F238E27FC236}">
                <a16:creationId xmlns:a16="http://schemas.microsoft.com/office/drawing/2014/main" id="{18A207D1-F3C8-727A-2397-A105E49BC47D}"/>
              </a:ext>
            </a:extLst>
          </p:cNvPr>
          <p:cNvPicPr>
            <a:picLocks noChangeAspect="1"/>
          </p:cNvPicPr>
          <p:nvPr/>
        </p:nvPicPr>
        <p:blipFill>
          <a:blip r:embed="rId4"/>
          <a:stretch>
            <a:fillRect/>
          </a:stretch>
        </p:blipFill>
        <p:spPr>
          <a:xfrm>
            <a:off x="2507979" y="3252484"/>
            <a:ext cx="3028949" cy="2124078"/>
          </a:xfrm>
          <a:prstGeom prst="rect">
            <a:avLst/>
          </a:prstGeom>
          <a:noFill/>
          <a:ln cap="flat">
            <a:noFill/>
          </a:ln>
        </p:spPr>
      </p:pic>
      <p:sp>
        <p:nvSpPr>
          <p:cNvPr id="4" name="Rectangle: Rounded Corners 53">
            <a:extLst>
              <a:ext uri="{FF2B5EF4-FFF2-40B4-BE49-F238E27FC236}">
                <a16:creationId xmlns:a16="http://schemas.microsoft.com/office/drawing/2014/main" id="{BDF0B209-AC11-65FF-474D-20F08D93DDAA}"/>
              </a:ext>
            </a:extLst>
          </p:cNvPr>
          <p:cNvSpPr/>
          <p:nvPr/>
        </p:nvSpPr>
        <p:spPr>
          <a:xfrm>
            <a:off x="5869652" y="1962905"/>
            <a:ext cx="6273186" cy="3569214"/>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5" name="Picture 7">
            <a:extLst>
              <a:ext uri="{FF2B5EF4-FFF2-40B4-BE49-F238E27FC236}">
                <a16:creationId xmlns:a16="http://schemas.microsoft.com/office/drawing/2014/main" id="{F80DB0B0-EAC5-3583-693C-CD5B0E5E56D1}"/>
              </a:ext>
            </a:extLst>
          </p:cNvPr>
          <p:cNvPicPr>
            <a:picLocks noChangeAspect="1"/>
          </p:cNvPicPr>
          <p:nvPr/>
        </p:nvPicPr>
        <p:blipFill>
          <a:blip r:embed="rId5"/>
          <a:stretch>
            <a:fillRect/>
          </a:stretch>
        </p:blipFill>
        <p:spPr>
          <a:xfrm>
            <a:off x="7753133" y="2089440"/>
            <a:ext cx="2568101" cy="1067982"/>
          </a:xfrm>
          <a:prstGeom prst="rect">
            <a:avLst/>
          </a:prstGeom>
          <a:noFill/>
          <a:ln cap="flat">
            <a:noFill/>
          </a:ln>
        </p:spPr>
      </p:pic>
      <p:pic>
        <p:nvPicPr>
          <p:cNvPr id="6" name="Picture 14">
            <a:extLst>
              <a:ext uri="{FF2B5EF4-FFF2-40B4-BE49-F238E27FC236}">
                <a16:creationId xmlns:a16="http://schemas.microsoft.com/office/drawing/2014/main" id="{AEA9DBA6-39DB-CEE7-248E-5161848547EB}"/>
              </a:ext>
            </a:extLst>
          </p:cNvPr>
          <p:cNvPicPr>
            <a:picLocks noChangeAspect="1"/>
          </p:cNvPicPr>
          <p:nvPr/>
        </p:nvPicPr>
        <p:blipFill>
          <a:blip r:embed="rId6"/>
          <a:stretch>
            <a:fillRect/>
          </a:stretch>
        </p:blipFill>
        <p:spPr>
          <a:xfrm>
            <a:off x="453743" y="3331250"/>
            <a:ext cx="1562096" cy="2200274"/>
          </a:xfrm>
          <a:prstGeom prst="rect">
            <a:avLst/>
          </a:prstGeom>
          <a:noFill/>
          <a:ln cap="flat">
            <a:noFill/>
          </a:ln>
        </p:spPr>
      </p:pic>
      <p:sp>
        <p:nvSpPr>
          <p:cNvPr id="7" name="Rectangle: Rounded Corners 15">
            <a:extLst>
              <a:ext uri="{FF2B5EF4-FFF2-40B4-BE49-F238E27FC236}">
                <a16:creationId xmlns:a16="http://schemas.microsoft.com/office/drawing/2014/main" id="{4239F238-72CA-6CA5-B720-6B38F80938B1}"/>
              </a:ext>
            </a:extLst>
          </p:cNvPr>
          <p:cNvSpPr/>
          <p:nvPr/>
        </p:nvSpPr>
        <p:spPr>
          <a:xfrm>
            <a:off x="217160" y="2721071"/>
            <a:ext cx="1943072" cy="2810454"/>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8" name="Rectangle: Rounded Corners 16">
            <a:extLst>
              <a:ext uri="{FF2B5EF4-FFF2-40B4-BE49-F238E27FC236}">
                <a16:creationId xmlns:a16="http://schemas.microsoft.com/office/drawing/2014/main" id="{5C6F1FDA-F3BC-0949-D834-29905BFF72F3}"/>
              </a:ext>
            </a:extLst>
          </p:cNvPr>
          <p:cNvSpPr/>
          <p:nvPr/>
        </p:nvSpPr>
        <p:spPr>
          <a:xfrm>
            <a:off x="2324212" y="2721071"/>
            <a:ext cx="3399474" cy="2810454"/>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9" name="TextBox 19">
            <a:extLst>
              <a:ext uri="{FF2B5EF4-FFF2-40B4-BE49-F238E27FC236}">
                <a16:creationId xmlns:a16="http://schemas.microsoft.com/office/drawing/2014/main" id="{80974BFB-B1A4-0F61-BBD7-7EF29D90CA0D}"/>
              </a:ext>
            </a:extLst>
          </p:cNvPr>
          <p:cNvSpPr txBox="1"/>
          <p:nvPr/>
        </p:nvSpPr>
        <p:spPr>
          <a:xfrm>
            <a:off x="10511210" y="2009064"/>
            <a:ext cx="1600236" cy="7848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IT Staging Enviorment</a:t>
            </a:r>
            <a:endParaRPr lang="de-CH" sz="1600" b="1" i="0" u="none" strike="noStrike" kern="1200" cap="none" spc="0" baseline="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a:solidFill>
                <a:srgbClr val="3B3838"/>
              </a:solidFill>
              <a:uFillTx/>
              <a:latin typeface="Calibri"/>
            </a:endParaRPr>
          </a:p>
        </p:txBody>
      </p:sp>
      <p:sp>
        <p:nvSpPr>
          <p:cNvPr id="10" name="TextBox 22">
            <a:extLst>
              <a:ext uri="{FF2B5EF4-FFF2-40B4-BE49-F238E27FC236}">
                <a16:creationId xmlns:a16="http://schemas.microsoft.com/office/drawing/2014/main" id="{4FC5D21A-CDEC-9299-D2C0-A2CC9F51DC9A}"/>
              </a:ext>
            </a:extLst>
          </p:cNvPr>
          <p:cNvSpPr txBox="1"/>
          <p:nvPr/>
        </p:nvSpPr>
        <p:spPr>
          <a:xfrm>
            <a:off x="3249997" y="2813416"/>
            <a:ext cx="1600236" cy="47705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GitLab CI</a:t>
            </a:r>
            <a:endParaRPr lang="de-CH" sz="1600" b="1" i="0" u="none" strike="noStrike" kern="1200" cap="none" spc="0" baseline="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a:solidFill>
                <a:srgbClr val="3B3838"/>
              </a:solidFill>
              <a:uFillTx/>
              <a:latin typeface="Calibri"/>
            </a:endParaRPr>
          </a:p>
        </p:txBody>
      </p:sp>
      <p:sp>
        <p:nvSpPr>
          <p:cNvPr id="11" name="TextBox 25">
            <a:extLst>
              <a:ext uri="{FF2B5EF4-FFF2-40B4-BE49-F238E27FC236}">
                <a16:creationId xmlns:a16="http://schemas.microsoft.com/office/drawing/2014/main" id="{8A364719-876E-3139-D3EE-3FCF6B56B83A}"/>
              </a:ext>
            </a:extLst>
          </p:cNvPr>
          <p:cNvSpPr txBox="1"/>
          <p:nvPr/>
        </p:nvSpPr>
        <p:spPr>
          <a:xfrm>
            <a:off x="114300" y="2732364"/>
            <a:ext cx="1600236" cy="78482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IT Dev Enviorment</a:t>
            </a:r>
            <a:endParaRPr lang="de-CH" sz="1600" b="1" i="0" u="none" strike="noStrike" kern="1200" cap="none" spc="0" baseline="0">
              <a:solidFill>
                <a:srgbClr val="3B3838"/>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a:solidFill>
                <a:srgbClr val="3B3838"/>
              </a:solidFill>
              <a:uFillTx/>
              <a:latin typeface="Calibri"/>
            </a:endParaRPr>
          </a:p>
        </p:txBody>
      </p:sp>
      <p:pic>
        <p:nvPicPr>
          <p:cNvPr id="12" name="Picture 32">
            <a:extLst>
              <a:ext uri="{FF2B5EF4-FFF2-40B4-BE49-F238E27FC236}">
                <a16:creationId xmlns:a16="http://schemas.microsoft.com/office/drawing/2014/main" id="{6AF756BE-A7C0-7738-D906-24B91453A1D1}"/>
              </a:ext>
            </a:extLst>
          </p:cNvPr>
          <p:cNvPicPr>
            <a:picLocks noChangeAspect="1"/>
          </p:cNvPicPr>
          <p:nvPr/>
        </p:nvPicPr>
        <p:blipFill>
          <a:blip r:embed="rId7"/>
          <a:stretch>
            <a:fillRect/>
          </a:stretch>
        </p:blipFill>
        <p:spPr>
          <a:xfrm>
            <a:off x="224786" y="949330"/>
            <a:ext cx="2271488" cy="1386843"/>
          </a:xfrm>
          <a:prstGeom prst="rect">
            <a:avLst/>
          </a:prstGeom>
          <a:noFill/>
          <a:ln cap="flat">
            <a:noFill/>
          </a:ln>
        </p:spPr>
      </p:pic>
      <p:pic>
        <p:nvPicPr>
          <p:cNvPr id="13" name="Picture 38">
            <a:extLst>
              <a:ext uri="{FF2B5EF4-FFF2-40B4-BE49-F238E27FC236}">
                <a16:creationId xmlns:a16="http://schemas.microsoft.com/office/drawing/2014/main" id="{7631BA9A-2E28-8E83-95E2-B11E4DC61D43}"/>
              </a:ext>
            </a:extLst>
          </p:cNvPr>
          <p:cNvPicPr>
            <a:picLocks noChangeAspect="1"/>
          </p:cNvPicPr>
          <p:nvPr/>
        </p:nvPicPr>
        <p:blipFill>
          <a:blip r:embed="rId8"/>
          <a:stretch>
            <a:fillRect/>
          </a:stretch>
        </p:blipFill>
        <p:spPr>
          <a:xfrm>
            <a:off x="2721437" y="945306"/>
            <a:ext cx="2271488" cy="1386843"/>
          </a:xfrm>
          <a:prstGeom prst="rect">
            <a:avLst/>
          </a:prstGeom>
          <a:noFill/>
          <a:ln cap="flat">
            <a:noFill/>
          </a:ln>
        </p:spPr>
      </p:pic>
      <p:sp>
        <p:nvSpPr>
          <p:cNvPr id="14" name="Rectangle: Rounded Corners 42">
            <a:extLst>
              <a:ext uri="{FF2B5EF4-FFF2-40B4-BE49-F238E27FC236}">
                <a16:creationId xmlns:a16="http://schemas.microsoft.com/office/drawing/2014/main" id="{A3122E93-6E6D-D6E6-9CDD-AC12A619B52A}"/>
              </a:ext>
            </a:extLst>
          </p:cNvPr>
          <p:cNvSpPr/>
          <p:nvPr/>
        </p:nvSpPr>
        <p:spPr>
          <a:xfrm>
            <a:off x="6071524" y="3209196"/>
            <a:ext cx="1041190" cy="2111258"/>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5" name="Rectangle: Rounded Corners 43">
            <a:extLst>
              <a:ext uri="{FF2B5EF4-FFF2-40B4-BE49-F238E27FC236}">
                <a16:creationId xmlns:a16="http://schemas.microsoft.com/office/drawing/2014/main" id="{61944F65-989E-7536-4C67-6C6B666BF746}"/>
              </a:ext>
            </a:extLst>
          </p:cNvPr>
          <p:cNvSpPr/>
          <p:nvPr/>
        </p:nvSpPr>
        <p:spPr>
          <a:xfrm>
            <a:off x="7115540" y="93927"/>
            <a:ext cx="3796661" cy="1770397"/>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6" name="TextBox 48">
            <a:extLst>
              <a:ext uri="{FF2B5EF4-FFF2-40B4-BE49-F238E27FC236}">
                <a16:creationId xmlns:a16="http://schemas.microsoft.com/office/drawing/2014/main" id="{22557547-A3CD-4838-C0E7-3DA278F16129}"/>
              </a:ext>
            </a:extLst>
          </p:cNvPr>
          <p:cNvSpPr txBox="1"/>
          <p:nvPr/>
        </p:nvSpPr>
        <p:spPr>
          <a:xfrm>
            <a:off x="7084423" y="113111"/>
            <a:ext cx="433027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3B3838"/>
                </a:solidFill>
                <a:uFillTx/>
                <a:latin typeface="Calibri"/>
              </a:rPr>
              <a:t>Model Development Lab Enviorment:</a:t>
            </a:r>
            <a:endParaRPr lang="de-CH" sz="1400" b="0" i="0" u="none" strike="noStrike" kern="1200" cap="none" spc="0" baseline="0">
              <a:solidFill>
                <a:srgbClr val="3B3838"/>
              </a:solidFill>
              <a:uFillTx/>
              <a:latin typeface="Calibri"/>
            </a:endParaRPr>
          </a:p>
        </p:txBody>
      </p:sp>
      <p:pic>
        <p:nvPicPr>
          <p:cNvPr id="17" name="Picture 49">
            <a:extLst>
              <a:ext uri="{FF2B5EF4-FFF2-40B4-BE49-F238E27FC236}">
                <a16:creationId xmlns:a16="http://schemas.microsoft.com/office/drawing/2014/main" id="{62BCD421-B37F-86BB-A5FE-A68BA3E0FA8B}"/>
              </a:ext>
            </a:extLst>
          </p:cNvPr>
          <p:cNvPicPr>
            <a:picLocks noChangeAspect="1"/>
          </p:cNvPicPr>
          <p:nvPr/>
        </p:nvPicPr>
        <p:blipFill>
          <a:blip r:embed="rId9"/>
          <a:stretch>
            <a:fillRect/>
          </a:stretch>
        </p:blipFill>
        <p:spPr>
          <a:xfrm>
            <a:off x="7323539" y="465585"/>
            <a:ext cx="2997695" cy="1335152"/>
          </a:xfrm>
          <a:prstGeom prst="rect">
            <a:avLst/>
          </a:prstGeom>
          <a:noFill/>
          <a:ln cap="flat">
            <a:noFill/>
          </a:ln>
        </p:spPr>
      </p:pic>
      <p:sp>
        <p:nvSpPr>
          <p:cNvPr id="18" name="TextBox 50">
            <a:extLst>
              <a:ext uri="{FF2B5EF4-FFF2-40B4-BE49-F238E27FC236}">
                <a16:creationId xmlns:a16="http://schemas.microsoft.com/office/drawing/2014/main" id="{9CB198CE-F814-39DB-59ED-FB51BC6B6C66}"/>
              </a:ext>
            </a:extLst>
          </p:cNvPr>
          <p:cNvSpPr txBox="1"/>
          <p:nvPr/>
        </p:nvSpPr>
        <p:spPr>
          <a:xfrm>
            <a:off x="6166576" y="3238128"/>
            <a:ext cx="938439" cy="92333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ML App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Artifect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Repo</a:t>
            </a:r>
          </a:p>
        </p:txBody>
      </p:sp>
      <p:pic>
        <p:nvPicPr>
          <p:cNvPr id="19" name="Picture 52">
            <a:extLst>
              <a:ext uri="{FF2B5EF4-FFF2-40B4-BE49-F238E27FC236}">
                <a16:creationId xmlns:a16="http://schemas.microsoft.com/office/drawing/2014/main" id="{2EE5922B-3A35-9DD7-D8C6-246D0346ECB9}"/>
              </a:ext>
            </a:extLst>
          </p:cNvPr>
          <p:cNvPicPr>
            <a:picLocks noChangeAspect="1"/>
          </p:cNvPicPr>
          <p:nvPr/>
        </p:nvPicPr>
        <p:blipFill>
          <a:blip r:embed="rId10"/>
          <a:stretch>
            <a:fillRect/>
          </a:stretch>
        </p:blipFill>
        <p:spPr>
          <a:xfrm>
            <a:off x="6264188" y="3874523"/>
            <a:ext cx="606567" cy="822466"/>
          </a:xfrm>
          <a:prstGeom prst="rect">
            <a:avLst/>
          </a:prstGeom>
          <a:noFill/>
          <a:ln cap="flat">
            <a:noFill/>
          </a:ln>
        </p:spPr>
      </p:pic>
      <p:pic>
        <p:nvPicPr>
          <p:cNvPr id="20" name="Picture 55">
            <a:extLst>
              <a:ext uri="{FF2B5EF4-FFF2-40B4-BE49-F238E27FC236}">
                <a16:creationId xmlns:a16="http://schemas.microsoft.com/office/drawing/2014/main" id="{DC9599BD-C09D-3DD3-9227-DE1CA1351FA4}"/>
              </a:ext>
            </a:extLst>
          </p:cNvPr>
          <p:cNvPicPr>
            <a:picLocks noChangeAspect="1"/>
          </p:cNvPicPr>
          <p:nvPr/>
        </p:nvPicPr>
        <p:blipFill>
          <a:blip r:embed="rId11"/>
          <a:stretch>
            <a:fillRect/>
          </a:stretch>
        </p:blipFill>
        <p:spPr>
          <a:xfrm>
            <a:off x="6283455" y="4740917"/>
            <a:ext cx="548758" cy="490401"/>
          </a:xfrm>
          <a:prstGeom prst="rect">
            <a:avLst/>
          </a:prstGeom>
          <a:noFill/>
          <a:ln cap="flat">
            <a:noFill/>
          </a:ln>
        </p:spPr>
      </p:pic>
      <p:sp>
        <p:nvSpPr>
          <p:cNvPr id="21" name="Arrow: Right 59">
            <a:extLst>
              <a:ext uri="{FF2B5EF4-FFF2-40B4-BE49-F238E27FC236}">
                <a16:creationId xmlns:a16="http://schemas.microsoft.com/office/drawing/2014/main" id="{B3052985-AAED-1F01-5E4B-33535ABD49ED}"/>
              </a:ext>
            </a:extLst>
          </p:cNvPr>
          <p:cNvSpPr/>
          <p:nvPr/>
        </p:nvSpPr>
        <p:spPr>
          <a:xfrm>
            <a:off x="5317464" y="4081232"/>
            <a:ext cx="777505" cy="373596"/>
          </a:xfrm>
          <a:custGeom>
            <a:avLst>
              <a:gd name="f0" fmla="val 1641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2" name="Arrow: Right 60">
            <a:extLst>
              <a:ext uri="{FF2B5EF4-FFF2-40B4-BE49-F238E27FC236}">
                <a16:creationId xmlns:a16="http://schemas.microsoft.com/office/drawing/2014/main" id="{054EC141-E227-7865-1D8B-F67F9B63C942}"/>
              </a:ext>
            </a:extLst>
          </p:cNvPr>
          <p:cNvSpPr/>
          <p:nvPr/>
        </p:nvSpPr>
        <p:spPr>
          <a:xfrm>
            <a:off x="6925821" y="4050133"/>
            <a:ext cx="777505" cy="373596"/>
          </a:xfrm>
          <a:custGeom>
            <a:avLst>
              <a:gd name="f0" fmla="val 1641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3" name="Arrow: Up-Down 63">
            <a:extLst>
              <a:ext uri="{FF2B5EF4-FFF2-40B4-BE49-F238E27FC236}">
                <a16:creationId xmlns:a16="http://schemas.microsoft.com/office/drawing/2014/main" id="{96749BC7-B1CD-1F41-2FB2-BD518CA38149}"/>
              </a:ext>
            </a:extLst>
          </p:cNvPr>
          <p:cNvSpPr/>
          <p:nvPr/>
        </p:nvSpPr>
        <p:spPr>
          <a:xfrm>
            <a:off x="1526545" y="2181685"/>
            <a:ext cx="346676" cy="1386843"/>
          </a:xfrm>
          <a:custGeom>
            <a:avLst/>
            <a:gdLst>
              <a:gd name="f0" fmla="val 10800000"/>
              <a:gd name="f1" fmla="val 5400000"/>
              <a:gd name="f2" fmla="val 180"/>
              <a:gd name="f3" fmla="val w"/>
              <a:gd name="f4" fmla="val h"/>
              <a:gd name="f5" fmla="val ss"/>
              <a:gd name="f6" fmla="val 0"/>
              <a:gd name="f7" fmla="val 50000"/>
              <a:gd name="f8" fmla="+- 0 0 -270"/>
              <a:gd name="f9" fmla="+- 0 0 -9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29 f26 1"/>
              <a:gd name="f35" fmla="*/ f30 f26 1"/>
              <a:gd name="f36" fmla="*/ f32 1 2"/>
              <a:gd name="f37" fmla="*/ f33 1 2"/>
              <a:gd name="f38" fmla="min f33 f32"/>
              <a:gd name="f39" fmla="*/ f33 f7 1"/>
              <a:gd name="f40" fmla="+- f6 f36 0"/>
              <a:gd name="f41" fmla="+- f6 f37 0"/>
              <a:gd name="f42" fmla="*/ f38 f7 1"/>
              <a:gd name="f43" fmla="*/ f39 1 200000"/>
              <a:gd name="f44" fmla="*/ f42 1 100000"/>
              <a:gd name="f45" fmla="+- f41 0 f43"/>
              <a:gd name="f46" fmla="+- f41 f43 0"/>
              <a:gd name="f47" fmla="*/ f41 f26 1"/>
              <a:gd name="f48" fmla="*/ f40 f26 1"/>
              <a:gd name="f49" fmla="+- f30 0 f44"/>
              <a:gd name="f50" fmla="*/ f45 f44 1"/>
              <a:gd name="f51" fmla="*/ f45 f26 1"/>
              <a:gd name="f52" fmla="*/ f46 f26 1"/>
              <a:gd name="f53" fmla="*/ f44 f26 1"/>
              <a:gd name="f54" fmla="*/ f50 1 f37"/>
              <a:gd name="f55" fmla="*/ f49 f26 1"/>
              <a:gd name="f56" fmla="+- f44 0 f54"/>
              <a:gd name="f57" fmla="+- f49 f54 0"/>
              <a:gd name="f58" fmla="*/ f56 f26 1"/>
              <a:gd name="f59" fmla="*/ f57 f26 1"/>
            </a:gdLst>
            <a:ahLst/>
            <a:cxnLst>
              <a:cxn ang="3cd4">
                <a:pos x="hc" y="t"/>
              </a:cxn>
              <a:cxn ang="0">
                <a:pos x="r" y="vc"/>
              </a:cxn>
              <a:cxn ang="cd4">
                <a:pos x="hc" y="b"/>
              </a:cxn>
              <a:cxn ang="cd2">
                <a:pos x="l" y="vc"/>
              </a:cxn>
              <a:cxn ang="f24">
                <a:pos x="f31" y="f53"/>
              </a:cxn>
              <a:cxn ang="f24">
                <a:pos x="f51" y="f48"/>
              </a:cxn>
              <a:cxn ang="f24">
                <a:pos x="f31" y="f55"/>
              </a:cxn>
              <a:cxn ang="f25">
                <a:pos x="f34" y="f55"/>
              </a:cxn>
              <a:cxn ang="f25">
                <a:pos x="f52" y="f48"/>
              </a:cxn>
              <a:cxn ang="f25">
                <a:pos x="f34" y="f53"/>
              </a:cxn>
            </a:cxnLst>
            <a:rect l="f51" t="f58" r="f52" b="f59"/>
            <a:pathLst>
              <a:path>
                <a:moveTo>
                  <a:pt x="f31" y="f53"/>
                </a:moveTo>
                <a:lnTo>
                  <a:pt x="f47" y="f31"/>
                </a:lnTo>
                <a:lnTo>
                  <a:pt x="f34" y="f53"/>
                </a:lnTo>
                <a:lnTo>
                  <a:pt x="f52" y="f53"/>
                </a:lnTo>
                <a:lnTo>
                  <a:pt x="f52" y="f55"/>
                </a:lnTo>
                <a:lnTo>
                  <a:pt x="f34" y="f55"/>
                </a:lnTo>
                <a:lnTo>
                  <a:pt x="f47" y="f35"/>
                </a:lnTo>
                <a:lnTo>
                  <a:pt x="f31" y="f55"/>
                </a:lnTo>
                <a:lnTo>
                  <a:pt x="f51" y="f55"/>
                </a:lnTo>
                <a:lnTo>
                  <a:pt x="f51" y="f53"/>
                </a:lnTo>
                <a:close/>
              </a:path>
            </a:pathLst>
          </a:custGeom>
          <a:solidFill>
            <a:srgbClr val="DAE3F3"/>
          </a:solidFill>
          <a:ln w="25402"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4" name="Arrow: Right 64">
            <a:extLst>
              <a:ext uri="{FF2B5EF4-FFF2-40B4-BE49-F238E27FC236}">
                <a16:creationId xmlns:a16="http://schemas.microsoft.com/office/drawing/2014/main" id="{C048178B-28B5-91CA-6B8B-C0CF6395B67C}"/>
              </a:ext>
            </a:extLst>
          </p:cNvPr>
          <p:cNvSpPr/>
          <p:nvPr/>
        </p:nvSpPr>
        <p:spPr>
          <a:xfrm>
            <a:off x="2320966" y="1446992"/>
            <a:ext cx="606622" cy="353744"/>
          </a:xfrm>
          <a:custGeom>
            <a:avLst>
              <a:gd name="f0" fmla="val 1530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
        <p:nvSpPr>
          <p:cNvPr id="25" name="Arrow: Down 65">
            <a:extLst>
              <a:ext uri="{FF2B5EF4-FFF2-40B4-BE49-F238E27FC236}">
                <a16:creationId xmlns:a16="http://schemas.microsoft.com/office/drawing/2014/main" id="{CA0AB2E9-EFFF-7D49-1504-73DDCCD40F1C}"/>
              </a:ext>
            </a:extLst>
          </p:cNvPr>
          <p:cNvSpPr/>
          <p:nvPr/>
        </p:nvSpPr>
        <p:spPr>
          <a:xfrm>
            <a:off x="9382539" y="1505148"/>
            <a:ext cx="411370" cy="812608"/>
          </a:xfrm>
          <a:custGeom>
            <a:avLst>
              <a:gd name="f0" fmla="val 1613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26" name="Picture 71">
            <a:extLst>
              <a:ext uri="{FF2B5EF4-FFF2-40B4-BE49-F238E27FC236}">
                <a16:creationId xmlns:a16="http://schemas.microsoft.com/office/drawing/2014/main" id="{3267894E-C60B-F011-2A5B-E5970E5F07B9}"/>
              </a:ext>
            </a:extLst>
          </p:cNvPr>
          <p:cNvPicPr>
            <a:picLocks noChangeAspect="1"/>
          </p:cNvPicPr>
          <p:nvPr/>
        </p:nvPicPr>
        <p:blipFill>
          <a:blip r:embed="rId12"/>
          <a:stretch>
            <a:fillRect/>
          </a:stretch>
        </p:blipFill>
        <p:spPr>
          <a:xfrm>
            <a:off x="6566425" y="5541117"/>
            <a:ext cx="3032122" cy="1345640"/>
          </a:xfrm>
          <a:prstGeom prst="rect">
            <a:avLst/>
          </a:prstGeom>
          <a:noFill/>
          <a:ln cap="flat">
            <a:noFill/>
          </a:ln>
        </p:spPr>
      </p:pic>
      <p:pic>
        <p:nvPicPr>
          <p:cNvPr id="27" name="Picture 72">
            <a:extLst>
              <a:ext uri="{FF2B5EF4-FFF2-40B4-BE49-F238E27FC236}">
                <a16:creationId xmlns:a16="http://schemas.microsoft.com/office/drawing/2014/main" id="{5854BAED-8E7A-F453-A7FD-17283C403378}"/>
              </a:ext>
            </a:extLst>
          </p:cNvPr>
          <p:cNvPicPr>
            <a:picLocks noChangeAspect="1"/>
          </p:cNvPicPr>
          <p:nvPr/>
        </p:nvPicPr>
        <p:blipFill>
          <a:blip r:embed="rId13"/>
          <a:stretch>
            <a:fillRect/>
          </a:stretch>
        </p:blipFill>
        <p:spPr>
          <a:xfrm>
            <a:off x="9667612" y="5591802"/>
            <a:ext cx="1275350" cy="1228459"/>
          </a:xfrm>
          <a:prstGeom prst="rect">
            <a:avLst/>
          </a:prstGeom>
          <a:noFill/>
          <a:ln cap="flat">
            <a:noFill/>
          </a:ln>
        </p:spPr>
      </p:pic>
      <p:sp>
        <p:nvSpPr>
          <p:cNvPr id="28" name="Arrow: Down 73">
            <a:extLst>
              <a:ext uri="{FF2B5EF4-FFF2-40B4-BE49-F238E27FC236}">
                <a16:creationId xmlns:a16="http://schemas.microsoft.com/office/drawing/2014/main" id="{77A7E7AC-4342-5007-8734-929E6A24EFB5}"/>
              </a:ext>
            </a:extLst>
          </p:cNvPr>
          <p:cNvSpPr/>
          <p:nvPr/>
        </p:nvSpPr>
        <p:spPr>
          <a:xfrm flipV="1">
            <a:off x="9005614" y="5019242"/>
            <a:ext cx="316574" cy="806016"/>
          </a:xfrm>
          <a:custGeom>
            <a:avLst>
              <a:gd name="f0" fmla="val 17358"/>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9" name="Arrow: Down 75">
            <a:extLst>
              <a:ext uri="{FF2B5EF4-FFF2-40B4-BE49-F238E27FC236}">
                <a16:creationId xmlns:a16="http://schemas.microsoft.com/office/drawing/2014/main" id="{7139FB0E-4C8B-387F-510A-F52A364E6D21}"/>
              </a:ext>
            </a:extLst>
          </p:cNvPr>
          <p:cNvSpPr/>
          <p:nvPr/>
        </p:nvSpPr>
        <p:spPr>
          <a:xfrm flipV="1">
            <a:off x="9784445" y="5019242"/>
            <a:ext cx="316574" cy="806016"/>
          </a:xfrm>
          <a:custGeom>
            <a:avLst>
              <a:gd name="f0" fmla="val 17358"/>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0" name="Rectangle: Rounded Corners 82">
            <a:extLst>
              <a:ext uri="{FF2B5EF4-FFF2-40B4-BE49-F238E27FC236}">
                <a16:creationId xmlns:a16="http://schemas.microsoft.com/office/drawing/2014/main" id="{CA303549-68F5-FE41-82A8-7045A7FD719E}"/>
              </a:ext>
            </a:extLst>
          </p:cNvPr>
          <p:cNvSpPr/>
          <p:nvPr/>
        </p:nvSpPr>
        <p:spPr>
          <a:xfrm>
            <a:off x="87041" y="2623431"/>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2</a:t>
            </a:r>
            <a:endParaRPr lang="de-CH" sz="1800" b="1" i="0" u="none" strike="noStrike" kern="1200" cap="none" spc="0" baseline="0">
              <a:solidFill>
                <a:srgbClr val="FFFFFF"/>
              </a:solidFill>
              <a:uFillTx/>
              <a:latin typeface="Calibri"/>
            </a:endParaRPr>
          </a:p>
        </p:txBody>
      </p:sp>
      <p:sp>
        <p:nvSpPr>
          <p:cNvPr id="31" name="Rectangle: Rounded Corners 83">
            <a:extLst>
              <a:ext uri="{FF2B5EF4-FFF2-40B4-BE49-F238E27FC236}">
                <a16:creationId xmlns:a16="http://schemas.microsoft.com/office/drawing/2014/main" id="{918B4532-423A-91FE-9FEC-1ED156B53C31}"/>
              </a:ext>
            </a:extLst>
          </p:cNvPr>
          <p:cNvSpPr/>
          <p:nvPr/>
        </p:nvSpPr>
        <p:spPr>
          <a:xfrm>
            <a:off x="2426003" y="1107384"/>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3</a:t>
            </a:r>
            <a:endParaRPr lang="de-CH" sz="1800" b="1" i="0" u="none" strike="noStrike" kern="1200" cap="none" spc="0" baseline="0">
              <a:solidFill>
                <a:srgbClr val="FFFFFF"/>
              </a:solidFill>
              <a:uFillTx/>
              <a:latin typeface="Calibri"/>
            </a:endParaRPr>
          </a:p>
        </p:txBody>
      </p:sp>
      <p:sp>
        <p:nvSpPr>
          <p:cNvPr id="32" name="Rectangle: Rounded Corners 84">
            <a:extLst>
              <a:ext uri="{FF2B5EF4-FFF2-40B4-BE49-F238E27FC236}">
                <a16:creationId xmlns:a16="http://schemas.microsoft.com/office/drawing/2014/main" id="{64C61BD8-BAC1-CEA0-E9DF-74C44B260742}"/>
              </a:ext>
            </a:extLst>
          </p:cNvPr>
          <p:cNvSpPr/>
          <p:nvPr/>
        </p:nvSpPr>
        <p:spPr>
          <a:xfrm>
            <a:off x="2740036" y="2411940"/>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4</a:t>
            </a:r>
            <a:endParaRPr lang="de-CH" sz="1800" b="1" i="0" u="none" strike="noStrike" kern="1200" cap="none" spc="0" baseline="0">
              <a:solidFill>
                <a:srgbClr val="FFFFFF"/>
              </a:solidFill>
              <a:uFillTx/>
              <a:latin typeface="Calibri"/>
            </a:endParaRPr>
          </a:p>
        </p:txBody>
      </p:sp>
      <p:sp>
        <p:nvSpPr>
          <p:cNvPr id="33" name="Rectangle: Rounded Corners 86">
            <a:extLst>
              <a:ext uri="{FF2B5EF4-FFF2-40B4-BE49-F238E27FC236}">
                <a16:creationId xmlns:a16="http://schemas.microsoft.com/office/drawing/2014/main" id="{B13F3904-AE0E-DC5C-0666-1E26EA9AF0EB}"/>
              </a:ext>
            </a:extLst>
          </p:cNvPr>
          <p:cNvSpPr/>
          <p:nvPr/>
        </p:nvSpPr>
        <p:spPr>
          <a:xfrm>
            <a:off x="8943792" y="1793101"/>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6</a:t>
            </a:r>
            <a:endParaRPr lang="de-CH" sz="1800" b="1" i="0" u="none" strike="noStrike" kern="1200" cap="none" spc="0" baseline="0">
              <a:solidFill>
                <a:srgbClr val="FFFFFF"/>
              </a:solidFill>
              <a:uFillTx/>
              <a:latin typeface="Calibri"/>
            </a:endParaRPr>
          </a:p>
        </p:txBody>
      </p:sp>
      <p:sp>
        <p:nvSpPr>
          <p:cNvPr id="34" name="Rectangle: Rounded Corners 87">
            <a:extLst>
              <a:ext uri="{FF2B5EF4-FFF2-40B4-BE49-F238E27FC236}">
                <a16:creationId xmlns:a16="http://schemas.microsoft.com/office/drawing/2014/main" id="{979FAC0F-E5D6-FA79-827F-B00E07FCE432}"/>
              </a:ext>
            </a:extLst>
          </p:cNvPr>
          <p:cNvSpPr/>
          <p:nvPr/>
        </p:nvSpPr>
        <p:spPr>
          <a:xfrm>
            <a:off x="8170703" y="3017455"/>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7</a:t>
            </a:r>
            <a:endParaRPr lang="de-CH" sz="1800" b="1" i="0" u="none" strike="noStrike" kern="1200" cap="none" spc="0" baseline="0">
              <a:solidFill>
                <a:srgbClr val="FFFFFF"/>
              </a:solidFill>
              <a:uFillTx/>
              <a:latin typeface="Calibri"/>
            </a:endParaRPr>
          </a:p>
        </p:txBody>
      </p:sp>
      <p:sp>
        <p:nvSpPr>
          <p:cNvPr id="35" name="Arrow: Bent 89">
            <a:extLst>
              <a:ext uri="{FF2B5EF4-FFF2-40B4-BE49-F238E27FC236}">
                <a16:creationId xmlns:a16="http://schemas.microsoft.com/office/drawing/2014/main" id="{1EC308D2-095A-F16A-4FFB-D58632B99DC1}"/>
              </a:ext>
            </a:extLst>
          </p:cNvPr>
          <p:cNvSpPr/>
          <p:nvPr/>
        </p:nvSpPr>
        <p:spPr>
          <a:xfrm flipH="1">
            <a:off x="10307884" y="2684010"/>
            <a:ext cx="678365" cy="812608"/>
          </a:xfrm>
          <a:custGeom>
            <a:avLst/>
            <a:gdLst>
              <a:gd name="f0" fmla="val 10800000"/>
              <a:gd name="f1" fmla="val 5400000"/>
              <a:gd name="f2" fmla="val 16200000"/>
              <a:gd name="f3" fmla="val 180"/>
              <a:gd name="f4" fmla="val w"/>
              <a:gd name="f5" fmla="val h"/>
              <a:gd name="f6" fmla="val ss"/>
              <a:gd name="f7" fmla="val 0"/>
              <a:gd name="f8" fmla="+- 0 0 5400000"/>
              <a:gd name="f9" fmla="val 25000"/>
              <a:gd name="f10" fmla="val 27913"/>
              <a:gd name="f11" fmla="val 43750"/>
              <a:gd name="f12" fmla="+- 0 0 -360"/>
              <a:gd name="f13" fmla="+- 0 0 -180"/>
              <a:gd name="f14" fmla="+- 0 0 -9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4 f9 1"/>
              <a:gd name="f46" fmla="*/ f44 f10 1"/>
              <a:gd name="f47" fmla="*/ f44 f11 1"/>
              <a:gd name="f48" fmla="*/ f45 1 100000"/>
              <a:gd name="f49" fmla="*/ f46 1 100000"/>
              <a:gd name="f50" fmla="*/ f47 1 100000"/>
              <a:gd name="f51" fmla="*/ f48 1 2"/>
              <a:gd name="f52" fmla="+- f37 0 f48"/>
              <a:gd name="f53" fmla="+- f50 0 f48"/>
              <a:gd name="f54" fmla="*/ f50 f34 1"/>
              <a:gd name="f55" fmla="*/ f49 f34 1"/>
              <a:gd name="f56" fmla="*/ f48 f34 1"/>
              <a:gd name="f57" fmla="+- f49 0 f51"/>
              <a:gd name="f58" fmla="max f53 0"/>
              <a:gd name="f59" fmla="*/ f52 f34 1"/>
              <a:gd name="f60" fmla="*/ f51 f34 1"/>
              <a:gd name="f61" fmla="+- f48 f58 0"/>
              <a:gd name="f62" fmla="+- f57 f48 0"/>
              <a:gd name="f63" fmla="+- f57 f50 0"/>
              <a:gd name="f64" fmla="*/ f57 f34 1"/>
              <a:gd name="f65" fmla="*/ f58 f34 1"/>
              <a:gd name="f66" fmla="+- f62 f57 0"/>
              <a:gd name="f67" fmla="*/ f63 f34 1"/>
              <a:gd name="f68" fmla="*/ f62 f34 1"/>
              <a:gd name="f69" fmla="*/ f61 f34 1"/>
              <a:gd name="f70" fmla="*/ f66 f34 1"/>
            </a:gdLst>
            <a:ahLst/>
            <a:cxnLst>
              <a:cxn ang="3cd4">
                <a:pos x="hc" y="t"/>
              </a:cxn>
              <a:cxn ang="0">
                <a:pos x="r" y="vc"/>
              </a:cxn>
              <a:cxn ang="cd4">
                <a:pos x="hc" y="b"/>
              </a:cxn>
              <a:cxn ang="cd2">
                <a:pos x="l" y="vc"/>
              </a:cxn>
              <a:cxn ang="f31">
                <a:pos x="f59" y="f39"/>
              </a:cxn>
              <a:cxn ang="f32">
                <a:pos x="f59" y="f70"/>
              </a:cxn>
              <a:cxn ang="f32">
                <a:pos x="f60" y="f43"/>
              </a:cxn>
              <a:cxn ang="f33">
                <a:pos x="f42" y="f55"/>
              </a:cxn>
            </a:cxnLst>
            <a:rect l="f39" t="f39" r="f42" b="f43"/>
            <a:pathLst>
              <a:path>
                <a:moveTo>
                  <a:pt x="f39" y="f43"/>
                </a:moveTo>
                <a:lnTo>
                  <a:pt x="f39" y="f67"/>
                </a:lnTo>
                <a:arcTo wR="f54" hR="f54" stAng="f0" swAng="f1"/>
                <a:lnTo>
                  <a:pt x="f59" y="f64"/>
                </a:lnTo>
                <a:lnTo>
                  <a:pt x="f59" y="f39"/>
                </a:lnTo>
                <a:lnTo>
                  <a:pt x="f42" y="f55"/>
                </a:lnTo>
                <a:lnTo>
                  <a:pt x="f59" y="f70"/>
                </a:lnTo>
                <a:lnTo>
                  <a:pt x="f59" y="f68"/>
                </a:lnTo>
                <a:lnTo>
                  <a:pt x="f69" y="f68"/>
                </a:lnTo>
                <a:arcTo wR="f65" hR="f65" stAng="f2" swAng="f8"/>
                <a:lnTo>
                  <a:pt x="f56" y="f43"/>
                </a:lnTo>
                <a:close/>
              </a:path>
            </a:pathLst>
          </a:custGeom>
          <a:solidFill>
            <a:srgbClr val="DAE3F3"/>
          </a:solidFill>
          <a:ln w="12701"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36" name="Rectangle: Rounded Corners 90">
            <a:extLst>
              <a:ext uri="{FF2B5EF4-FFF2-40B4-BE49-F238E27FC236}">
                <a16:creationId xmlns:a16="http://schemas.microsoft.com/office/drawing/2014/main" id="{B08ED16C-6535-3383-6992-D61F115D6232}"/>
              </a:ext>
            </a:extLst>
          </p:cNvPr>
          <p:cNvSpPr/>
          <p:nvPr/>
        </p:nvSpPr>
        <p:spPr>
          <a:xfrm>
            <a:off x="10166783" y="2319220"/>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8</a:t>
            </a:r>
            <a:endParaRPr lang="de-CH" sz="1800" b="1" i="0" u="none" strike="noStrike" kern="1200" cap="none" spc="0" baseline="0">
              <a:solidFill>
                <a:srgbClr val="FFFFFF"/>
              </a:solidFill>
              <a:uFillTx/>
              <a:latin typeface="Calibri"/>
            </a:endParaRPr>
          </a:p>
        </p:txBody>
      </p:sp>
      <p:pic>
        <p:nvPicPr>
          <p:cNvPr id="37" name="Picture 91">
            <a:extLst>
              <a:ext uri="{FF2B5EF4-FFF2-40B4-BE49-F238E27FC236}">
                <a16:creationId xmlns:a16="http://schemas.microsoft.com/office/drawing/2014/main" id="{2F8BE9E2-64C2-F255-C3BB-2991DE1791F0}"/>
              </a:ext>
            </a:extLst>
          </p:cNvPr>
          <p:cNvPicPr>
            <a:picLocks noChangeAspect="1"/>
          </p:cNvPicPr>
          <p:nvPr/>
        </p:nvPicPr>
        <p:blipFill>
          <a:blip r:embed="rId14"/>
          <a:stretch>
            <a:fillRect/>
          </a:stretch>
        </p:blipFill>
        <p:spPr>
          <a:xfrm>
            <a:off x="6103958" y="2141213"/>
            <a:ext cx="1095204" cy="969401"/>
          </a:xfrm>
          <a:prstGeom prst="rect">
            <a:avLst/>
          </a:prstGeom>
          <a:noFill/>
          <a:ln cap="flat">
            <a:noFill/>
          </a:ln>
        </p:spPr>
      </p:pic>
      <p:sp>
        <p:nvSpPr>
          <p:cNvPr id="38" name="Arrow: Down 66">
            <a:extLst>
              <a:ext uri="{FF2B5EF4-FFF2-40B4-BE49-F238E27FC236}">
                <a16:creationId xmlns:a16="http://schemas.microsoft.com/office/drawing/2014/main" id="{171EFA3A-B1EA-D3F4-5C4A-61D84E99DCBB}"/>
              </a:ext>
            </a:extLst>
          </p:cNvPr>
          <p:cNvSpPr/>
          <p:nvPr/>
        </p:nvSpPr>
        <p:spPr>
          <a:xfrm>
            <a:off x="7783756" y="3051938"/>
            <a:ext cx="411370" cy="812608"/>
          </a:xfrm>
          <a:custGeom>
            <a:avLst>
              <a:gd name="f0" fmla="val 1613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39" name="Picture 40">
            <a:extLst>
              <a:ext uri="{FF2B5EF4-FFF2-40B4-BE49-F238E27FC236}">
                <a16:creationId xmlns:a16="http://schemas.microsoft.com/office/drawing/2014/main" id="{F31268BF-4BF8-D481-B08C-4C38DCCD704E}"/>
              </a:ext>
            </a:extLst>
          </p:cNvPr>
          <p:cNvPicPr>
            <a:picLocks noChangeAspect="1"/>
          </p:cNvPicPr>
          <p:nvPr/>
        </p:nvPicPr>
        <p:blipFill>
          <a:blip r:embed="rId15"/>
          <a:stretch>
            <a:fillRect/>
          </a:stretch>
        </p:blipFill>
        <p:spPr>
          <a:xfrm>
            <a:off x="87041" y="5548222"/>
            <a:ext cx="2238058" cy="1315611"/>
          </a:xfrm>
          <a:prstGeom prst="rect">
            <a:avLst/>
          </a:prstGeom>
          <a:noFill/>
          <a:ln cap="flat">
            <a:noFill/>
          </a:ln>
        </p:spPr>
      </p:pic>
      <p:sp>
        <p:nvSpPr>
          <p:cNvPr id="40" name="Arrow: Down 65">
            <a:extLst>
              <a:ext uri="{FF2B5EF4-FFF2-40B4-BE49-F238E27FC236}">
                <a16:creationId xmlns:a16="http://schemas.microsoft.com/office/drawing/2014/main" id="{8FCEAAD8-1777-36A4-254F-41B54FEFAEDD}"/>
              </a:ext>
            </a:extLst>
          </p:cNvPr>
          <p:cNvSpPr/>
          <p:nvPr/>
        </p:nvSpPr>
        <p:spPr>
          <a:xfrm flipV="1">
            <a:off x="1046073" y="5215728"/>
            <a:ext cx="411370" cy="520055"/>
          </a:xfrm>
          <a:custGeom>
            <a:avLst>
              <a:gd name="f0" fmla="val 13831"/>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1" name="Rectangle: Rounded Corners 82">
            <a:extLst>
              <a:ext uri="{FF2B5EF4-FFF2-40B4-BE49-F238E27FC236}">
                <a16:creationId xmlns:a16="http://schemas.microsoft.com/office/drawing/2014/main" id="{8FEDE8DC-B083-35E5-38D9-AF3AAFD86C4A}"/>
              </a:ext>
            </a:extLst>
          </p:cNvPr>
          <p:cNvSpPr/>
          <p:nvPr/>
        </p:nvSpPr>
        <p:spPr>
          <a:xfrm>
            <a:off x="645785" y="5352166"/>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1</a:t>
            </a:r>
            <a:endParaRPr lang="de-CH" sz="1800" b="1" i="0" u="none" strike="noStrike" kern="1200" cap="none" spc="0" baseline="0">
              <a:solidFill>
                <a:srgbClr val="FFFFFF"/>
              </a:solidFill>
              <a:uFillTx/>
              <a:latin typeface="Calibri"/>
            </a:endParaRPr>
          </a:p>
        </p:txBody>
      </p:sp>
      <p:sp>
        <p:nvSpPr>
          <p:cNvPr id="42" name="Arrow: Down 65">
            <a:extLst>
              <a:ext uri="{FF2B5EF4-FFF2-40B4-BE49-F238E27FC236}">
                <a16:creationId xmlns:a16="http://schemas.microsoft.com/office/drawing/2014/main" id="{B5EE6FC7-5F79-541B-48AF-CBC736281D72}"/>
              </a:ext>
            </a:extLst>
          </p:cNvPr>
          <p:cNvSpPr/>
          <p:nvPr/>
        </p:nvSpPr>
        <p:spPr>
          <a:xfrm>
            <a:off x="3109353" y="2237472"/>
            <a:ext cx="411370" cy="1093777"/>
          </a:xfrm>
          <a:custGeom>
            <a:avLst>
              <a:gd name="f0" fmla="val 17213"/>
              <a:gd name="f1" fmla="val 581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43" name="Rectangle: Rounded Corners 85">
            <a:extLst>
              <a:ext uri="{FF2B5EF4-FFF2-40B4-BE49-F238E27FC236}">
                <a16:creationId xmlns:a16="http://schemas.microsoft.com/office/drawing/2014/main" id="{059A47C0-E8F4-E6C0-1C88-61C43AA69940}"/>
              </a:ext>
            </a:extLst>
          </p:cNvPr>
          <p:cNvSpPr/>
          <p:nvPr/>
        </p:nvSpPr>
        <p:spPr>
          <a:xfrm>
            <a:off x="7031434" y="3742584"/>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0" cap="none" spc="0" baseline="0">
                <a:solidFill>
                  <a:srgbClr val="FFFFFF"/>
                </a:solidFill>
                <a:uFillTx/>
                <a:latin typeface="Calibri"/>
              </a:rPr>
              <a:t>5</a:t>
            </a:r>
            <a:endParaRPr lang="de-CH" sz="1800" b="1" i="0" u="none" strike="noStrike" kern="1200" cap="none" spc="0" baseline="0">
              <a:solidFill>
                <a:srgbClr val="FFFFFF"/>
              </a:solidFill>
              <a:uFillTx/>
              <a:latin typeface="Calibri"/>
            </a:endParaRPr>
          </a:p>
        </p:txBody>
      </p:sp>
      <p:sp>
        <p:nvSpPr>
          <p:cNvPr id="44" name="Arrow: Right 59">
            <a:extLst>
              <a:ext uri="{FF2B5EF4-FFF2-40B4-BE49-F238E27FC236}">
                <a16:creationId xmlns:a16="http://schemas.microsoft.com/office/drawing/2014/main" id="{D3F285BD-E0B3-C204-6F51-B10A2B848AFD}"/>
              </a:ext>
            </a:extLst>
          </p:cNvPr>
          <p:cNvSpPr/>
          <p:nvPr/>
        </p:nvSpPr>
        <p:spPr>
          <a:xfrm>
            <a:off x="1991654" y="4057787"/>
            <a:ext cx="777505" cy="373596"/>
          </a:xfrm>
          <a:custGeom>
            <a:avLst>
              <a:gd name="f0" fmla="val 1641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28575"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2400" b="0" i="0" u="none" strike="noStrike" kern="1200" cap="none" spc="0" baseline="0">
              <a:solidFill>
                <a:srgbClr val="FFFFFF"/>
              </a:solidFill>
              <a:uFillTx/>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pic>
        <p:nvPicPr>
          <p:cNvPr id="2" name="Picture 31">
            <a:extLst>
              <a:ext uri="{FF2B5EF4-FFF2-40B4-BE49-F238E27FC236}">
                <a16:creationId xmlns:a16="http://schemas.microsoft.com/office/drawing/2014/main" id="{238478CE-FEF0-29A3-995B-58698EB4A509}"/>
              </a:ext>
            </a:extLst>
          </p:cNvPr>
          <p:cNvPicPr>
            <a:picLocks noChangeAspect="1"/>
          </p:cNvPicPr>
          <p:nvPr/>
        </p:nvPicPr>
        <p:blipFill>
          <a:blip r:embed="rId3"/>
          <a:stretch>
            <a:fillRect/>
          </a:stretch>
        </p:blipFill>
        <p:spPr>
          <a:xfrm>
            <a:off x="1693477" y="3091943"/>
            <a:ext cx="3408233" cy="1949829"/>
          </a:xfrm>
          <a:prstGeom prst="rect">
            <a:avLst/>
          </a:prstGeom>
          <a:noFill/>
          <a:ln cap="flat">
            <a:noFill/>
          </a:ln>
        </p:spPr>
      </p:pic>
      <p:pic>
        <p:nvPicPr>
          <p:cNvPr id="3" name="Picture 41">
            <a:extLst>
              <a:ext uri="{FF2B5EF4-FFF2-40B4-BE49-F238E27FC236}">
                <a16:creationId xmlns:a16="http://schemas.microsoft.com/office/drawing/2014/main" id="{1507E1A6-D1C4-8B5B-E33B-B9E166759964}"/>
              </a:ext>
            </a:extLst>
          </p:cNvPr>
          <p:cNvPicPr>
            <a:picLocks noChangeAspect="1"/>
          </p:cNvPicPr>
          <p:nvPr/>
        </p:nvPicPr>
        <p:blipFill>
          <a:blip r:embed="rId4"/>
          <a:stretch>
            <a:fillRect/>
          </a:stretch>
        </p:blipFill>
        <p:spPr>
          <a:xfrm>
            <a:off x="5162748" y="3061996"/>
            <a:ext cx="2879015" cy="2008196"/>
          </a:xfrm>
          <a:prstGeom prst="rect">
            <a:avLst/>
          </a:prstGeom>
          <a:noFill/>
          <a:ln cap="flat">
            <a:noFill/>
          </a:ln>
        </p:spPr>
      </p:pic>
      <p:sp>
        <p:nvSpPr>
          <p:cNvPr id="4" name="Rectangle: Rounded Corners 53">
            <a:extLst>
              <a:ext uri="{FF2B5EF4-FFF2-40B4-BE49-F238E27FC236}">
                <a16:creationId xmlns:a16="http://schemas.microsoft.com/office/drawing/2014/main" id="{A2D17DF5-9D5A-A985-EE77-68DDB6CBA352}"/>
              </a:ext>
            </a:extLst>
          </p:cNvPr>
          <p:cNvSpPr/>
          <p:nvPr/>
        </p:nvSpPr>
        <p:spPr>
          <a:xfrm>
            <a:off x="257449" y="1541175"/>
            <a:ext cx="7966261" cy="3754215"/>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ED7D3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5" name="Picture 7">
            <a:extLst>
              <a:ext uri="{FF2B5EF4-FFF2-40B4-BE49-F238E27FC236}">
                <a16:creationId xmlns:a16="http://schemas.microsoft.com/office/drawing/2014/main" id="{3A7BDAEE-F712-DACC-15E5-A26E5854DCB6}"/>
              </a:ext>
            </a:extLst>
          </p:cNvPr>
          <p:cNvPicPr>
            <a:picLocks noChangeAspect="1"/>
          </p:cNvPicPr>
          <p:nvPr/>
        </p:nvPicPr>
        <p:blipFill>
          <a:blip r:embed="rId5"/>
          <a:stretch>
            <a:fillRect/>
          </a:stretch>
        </p:blipFill>
        <p:spPr>
          <a:xfrm>
            <a:off x="1901513" y="1626863"/>
            <a:ext cx="2811779" cy="1169325"/>
          </a:xfrm>
          <a:prstGeom prst="rect">
            <a:avLst/>
          </a:prstGeom>
          <a:noFill/>
          <a:ln cap="flat">
            <a:noFill/>
          </a:ln>
        </p:spPr>
      </p:pic>
      <p:sp>
        <p:nvSpPr>
          <p:cNvPr id="6" name="TextBox 19">
            <a:extLst>
              <a:ext uri="{FF2B5EF4-FFF2-40B4-BE49-F238E27FC236}">
                <a16:creationId xmlns:a16="http://schemas.microsoft.com/office/drawing/2014/main" id="{FB1D4DB2-7B2A-1993-FAF2-F98071C24431}"/>
              </a:ext>
            </a:extLst>
          </p:cNvPr>
          <p:cNvSpPr txBox="1"/>
          <p:nvPr/>
        </p:nvSpPr>
        <p:spPr>
          <a:xfrm>
            <a:off x="5987911" y="1858655"/>
            <a:ext cx="1600236" cy="7848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000" b="1" i="0" u="none" strike="noStrike" kern="1200" cap="none" spc="0" baseline="0">
                <a:solidFill>
                  <a:srgbClr val="3B3838"/>
                </a:solidFill>
                <a:uFillTx/>
                <a:latin typeface="Calibri"/>
              </a:rPr>
              <a:t>IT Production Enviorment</a:t>
            </a:r>
            <a:endParaRPr lang="de-CH" sz="1600" b="1" i="0" u="none" strike="noStrike" kern="1200" cap="none" spc="0" baseline="0">
              <a:solidFill>
                <a:srgbClr val="3B3838"/>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500" b="1" i="0" u="none" strike="noStrike" kern="1200" cap="none" spc="0" baseline="0">
              <a:solidFill>
                <a:srgbClr val="3B3838"/>
              </a:solidFill>
              <a:uFillTx/>
              <a:latin typeface="Calibri"/>
            </a:endParaRPr>
          </a:p>
        </p:txBody>
      </p:sp>
      <p:sp>
        <p:nvSpPr>
          <p:cNvPr id="7" name="Rectangle: Rounded Corners 42">
            <a:extLst>
              <a:ext uri="{FF2B5EF4-FFF2-40B4-BE49-F238E27FC236}">
                <a16:creationId xmlns:a16="http://schemas.microsoft.com/office/drawing/2014/main" id="{100D2543-7286-081A-B8D0-2A106AC586FF}"/>
              </a:ext>
            </a:extLst>
          </p:cNvPr>
          <p:cNvSpPr/>
          <p:nvPr/>
        </p:nvSpPr>
        <p:spPr>
          <a:xfrm>
            <a:off x="477261" y="2815163"/>
            <a:ext cx="1041190" cy="2348362"/>
          </a:xfrm>
          <a:custGeom>
            <a:avLst/>
            <a:gdLst>
              <a:gd name="f0" fmla="val 10800000"/>
              <a:gd name="f1" fmla="val 5400000"/>
              <a:gd name="f2" fmla="val 16200000"/>
              <a:gd name="f3" fmla="val w"/>
              <a:gd name="f4" fmla="val h"/>
              <a:gd name="f5" fmla="val ss"/>
              <a:gd name="f6" fmla="val 0"/>
              <a:gd name="f7" fmla="*/ 5419351 1 1725033"/>
              <a:gd name="f8" fmla="val 45"/>
              <a:gd name="f9" fmla="val 102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8" name="TextBox 50">
            <a:extLst>
              <a:ext uri="{FF2B5EF4-FFF2-40B4-BE49-F238E27FC236}">
                <a16:creationId xmlns:a16="http://schemas.microsoft.com/office/drawing/2014/main" id="{744339E8-B5F1-BDB3-21DC-80542DDBE553}"/>
              </a:ext>
            </a:extLst>
          </p:cNvPr>
          <p:cNvSpPr txBox="1"/>
          <p:nvPr/>
        </p:nvSpPr>
        <p:spPr>
          <a:xfrm>
            <a:off x="544086" y="2739158"/>
            <a:ext cx="938439" cy="92333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ML App Artifect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000000"/>
                </a:solidFill>
                <a:uFillTx/>
                <a:latin typeface="Calibri"/>
              </a:rPr>
              <a:t>Repo</a:t>
            </a:r>
          </a:p>
        </p:txBody>
      </p:sp>
      <p:pic>
        <p:nvPicPr>
          <p:cNvPr id="9" name="Picture 52">
            <a:extLst>
              <a:ext uri="{FF2B5EF4-FFF2-40B4-BE49-F238E27FC236}">
                <a16:creationId xmlns:a16="http://schemas.microsoft.com/office/drawing/2014/main" id="{60AA444B-77B9-437B-EA02-2B7A96903C74}"/>
              </a:ext>
            </a:extLst>
          </p:cNvPr>
          <p:cNvPicPr>
            <a:picLocks noChangeAspect="1"/>
          </p:cNvPicPr>
          <p:nvPr/>
        </p:nvPicPr>
        <p:blipFill>
          <a:blip r:embed="rId6"/>
          <a:stretch>
            <a:fillRect/>
          </a:stretch>
        </p:blipFill>
        <p:spPr>
          <a:xfrm>
            <a:off x="583094" y="3378278"/>
            <a:ext cx="744614" cy="1009653"/>
          </a:xfrm>
          <a:prstGeom prst="rect">
            <a:avLst/>
          </a:prstGeom>
          <a:noFill/>
          <a:ln cap="flat">
            <a:noFill/>
          </a:ln>
        </p:spPr>
      </p:pic>
      <p:pic>
        <p:nvPicPr>
          <p:cNvPr id="10" name="Picture 55">
            <a:extLst>
              <a:ext uri="{FF2B5EF4-FFF2-40B4-BE49-F238E27FC236}">
                <a16:creationId xmlns:a16="http://schemas.microsoft.com/office/drawing/2014/main" id="{650EA387-B907-A1A9-1CD2-D54F987F0BF9}"/>
              </a:ext>
            </a:extLst>
          </p:cNvPr>
          <p:cNvPicPr>
            <a:picLocks noChangeAspect="1"/>
          </p:cNvPicPr>
          <p:nvPr/>
        </p:nvPicPr>
        <p:blipFill>
          <a:blip r:embed="rId7"/>
          <a:stretch>
            <a:fillRect/>
          </a:stretch>
        </p:blipFill>
        <p:spPr>
          <a:xfrm>
            <a:off x="568427" y="4381375"/>
            <a:ext cx="777505" cy="694834"/>
          </a:xfrm>
          <a:prstGeom prst="rect">
            <a:avLst/>
          </a:prstGeom>
          <a:noFill/>
          <a:ln cap="flat">
            <a:noFill/>
          </a:ln>
        </p:spPr>
      </p:pic>
      <p:pic>
        <p:nvPicPr>
          <p:cNvPr id="11" name="Picture 71">
            <a:extLst>
              <a:ext uri="{FF2B5EF4-FFF2-40B4-BE49-F238E27FC236}">
                <a16:creationId xmlns:a16="http://schemas.microsoft.com/office/drawing/2014/main" id="{2310A4CF-0F94-A905-F664-ECA6DA702C06}"/>
              </a:ext>
            </a:extLst>
          </p:cNvPr>
          <p:cNvPicPr>
            <a:picLocks noChangeAspect="1"/>
          </p:cNvPicPr>
          <p:nvPr/>
        </p:nvPicPr>
        <p:blipFill>
          <a:blip r:embed="rId8"/>
          <a:stretch>
            <a:fillRect/>
          </a:stretch>
        </p:blipFill>
        <p:spPr>
          <a:xfrm>
            <a:off x="175235" y="5511472"/>
            <a:ext cx="3034116" cy="1346527"/>
          </a:xfrm>
          <a:prstGeom prst="rect">
            <a:avLst/>
          </a:prstGeom>
          <a:noFill/>
          <a:ln cap="flat">
            <a:noFill/>
          </a:ln>
        </p:spPr>
      </p:pic>
      <p:pic>
        <p:nvPicPr>
          <p:cNvPr id="12" name="Picture 72">
            <a:extLst>
              <a:ext uri="{FF2B5EF4-FFF2-40B4-BE49-F238E27FC236}">
                <a16:creationId xmlns:a16="http://schemas.microsoft.com/office/drawing/2014/main" id="{353AD261-E860-8911-626E-56DC7D43D5E1}"/>
              </a:ext>
            </a:extLst>
          </p:cNvPr>
          <p:cNvPicPr>
            <a:picLocks noChangeAspect="1"/>
          </p:cNvPicPr>
          <p:nvPr/>
        </p:nvPicPr>
        <p:blipFill>
          <a:blip r:embed="rId9"/>
          <a:stretch>
            <a:fillRect/>
          </a:stretch>
        </p:blipFill>
        <p:spPr>
          <a:xfrm>
            <a:off x="3238219" y="5546338"/>
            <a:ext cx="1275588" cy="1228688"/>
          </a:xfrm>
          <a:prstGeom prst="rect">
            <a:avLst/>
          </a:prstGeom>
          <a:noFill/>
          <a:ln cap="flat">
            <a:noFill/>
          </a:ln>
        </p:spPr>
      </p:pic>
      <p:sp>
        <p:nvSpPr>
          <p:cNvPr id="13" name="Arrow: Down 73">
            <a:extLst>
              <a:ext uri="{FF2B5EF4-FFF2-40B4-BE49-F238E27FC236}">
                <a16:creationId xmlns:a16="http://schemas.microsoft.com/office/drawing/2014/main" id="{3F336D59-4D1F-0BF5-D113-9005D54CE665}"/>
              </a:ext>
            </a:extLst>
          </p:cNvPr>
          <p:cNvSpPr/>
          <p:nvPr/>
        </p:nvSpPr>
        <p:spPr>
          <a:xfrm flipV="1">
            <a:off x="2749939" y="4839626"/>
            <a:ext cx="299950" cy="936482"/>
          </a:xfrm>
          <a:custGeom>
            <a:avLst>
              <a:gd name="f0" fmla="val 18141"/>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4" name="Arrow: Down 75">
            <a:extLst>
              <a:ext uri="{FF2B5EF4-FFF2-40B4-BE49-F238E27FC236}">
                <a16:creationId xmlns:a16="http://schemas.microsoft.com/office/drawing/2014/main" id="{C2CC9D6C-BF63-2779-B223-A901ADA0FFDF}"/>
              </a:ext>
            </a:extLst>
          </p:cNvPr>
          <p:cNvSpPr/>
          <p:nvPr/>
        </p:nvSpPr>
        <p:spPr>
          <a:xfrm flipV="1">
            <a:off x="3335255" y="4791611"/>
            <a:ext cx="326504" cy="984507"/>
          </a:xfrm>
          <a:custGeom>
            <a:avLst>
              <a:gd name="f0" fmla="val 18018"/>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5" name="Picture 4">
            <a:extLst>
              <a:ext uri="{FF2B5EF4-FFF2-40B4-BE49-F238E27FC236}">
                <a16:creationId xmlns:a16="http://schemas.microsoft.com/office/drawing/2014/main" id="{36E11654-F40E-B17D-031A-32BA07DEDA04}"/>
              </a:ext>
            </a:extLst>
          </p:cNvPr>
          <p:cNvPicPr>
            <a:picLocks noChangeAspect="1"/>
          </p:cNvPicPr>
          <p:nvPr/>
        </p:nvPicPr>
        <p:blipFill>
          <a:blip r:embed="rId10"/>
          <a:stretch>
            <a:fillRect/>
          </a:stretch>
        </p:blipFill>
        <p:spPr>
          <a:xfrm>
            <a:off x="4549917" y="5568074"/>
            <a:ext cx="1171529" cy="1185217"/>
          </a:xfrm>
          <a:prstGeom prst="rect">
            <a:avLst/>
          </a:prstGeom>
          <a:noFill/>
          <a:ln cap="flat">
            <a:noFill/>
          </a:ln>
        </p:spPr>
      </p:pic>
      <p:sp>
        <p:nvSpPr>
          <p:cNvPr id="16" name="Arrow: Down 5">
            <a:extLst>
              <a:ext uri="{FF2B5EF4-FFF2-40B4-BE49-F238E27FC236}">
                <a16:creationId xmlns:a16="http://schemas.microsoft.com/office/drawing/2014/main" id="{DA8A3CFA-9D34-F334-1926-FE9D5D57EBE2}"/>
              </a:ext>
            </a:extLst>
          </p:cNvPr>
          <p:cNvSpPr/>
          <p:nvPr/>
        </p:nvSpPr>
        <p:spPr>
          <a:xfrm flipH="1">
            <a:off x="4518745" y="4817626"/>
            <a:ext cx="326504" cy="936482"/>
          </a:xfrm>
          <a:custGeom>
            <a:avLst>
              <a:gd name="f0" fmla="val 17835"/>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7" name="Arrow: Down 11">
            <a:extLst>
              <a:ext uri="{FF2B5EF4-FFF2-40B4-BE49-F238E27FC236}">
                <a16:creationId xmlns:a16="http://schemas.microsoft.com/office/drawing/2014/main" id="{2512E27A-3495-2ADA-F01D-AA46D34BAD1A}"/>
              </a:ext>
            </a:extLst>
          </p:cNvPr>
          <p:cNvSpPr/>
          <p:nvPr/>
        </p:nvSpPr>
        <p:spPr>
          <a:xfrm flipH="1" flipV="1">
            <a:off x="5403838" y="4791611"/>
            <a:ext cx="326504" cy="930374"/>
          </a:xfrm>
          <a:custGeom>
            <a:avLst>
              <a:gd name="f0" fmla="val 1781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C5E0B4"/>
          </a:solidFill>
          <a:ln w="19046" cap="flat">
            <a:solidFill>
              <a:srgbClr val="70AD4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8" name="Arrow: Right 26">
            <a:extLst>
              <a:ext uri="{FF2B5EF4-FFF2-40B4-BE49-F238E27FC236}">
                <a16:creationId xmlns:a16="http://schemas.microsoft.com/office/drawing/2014/main" id="{8F98A898-8DCA-9DE8-6179-32A39EC5177C}"/>
              </a:ext>
            </a:extLst>
          </p:cNvPr>
          <p:cNvSpPr/>
          <p:nvPr/>
        </p:nvSpPr>
        <p:spPr>
          <a:xfrm>
            <a:off x="1366717" y="3929871"/>
            <a:ext cx="692484" cy="353232"/>
          </a:xfrm>
          <a:custGeom>
            <a:avLst>
              <a:gd name="f0" fmla="val 16091"/>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9" name="Rectangle: Rounded Corners 30">
            <a:extLst>
              <a:ext uri="{FF2B5EF4-FFF2-40B4-BE49-F238E27FC236}">
                <a16:creationId xmlns:a16="http://schemas.microsoft.com/office/drawing/2014/main" id="{91574A32-0CD1-CC0F-16B0-C3F1FBA8FA88}"/>
              </a:ext>
            </a:extLst>
          </p:cNvPr>
          <p:cNvSpPr/>
          <p:nvPr/>
        </p:nvSpPr>
        <p:spPr>
          <a:xfrm>
            <a:off x="2472281" y="4197425"/>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2</a:t>
            </a:r>
          </a:p>
        </p:txBody>
      </p:sp>
      <p:sp>
        <p:nvSpPr>
          <p:cNvPr id="20" name="Rectangle: Rounded Corners 31">
            <a:extLst>
              <a:ext uri="{FF2B5EF4-FFF2-40B4-BE49-F238E27FC236}">
                <a16:creationId xmlns:a16="http://schemas.microsoft.com/office/drawing/2014/main" id="{4B655C41-1A8B-BF32-CC21-74E4039E55C8}"/>
              </a:ext>
            </a:extLst>
          </p:cNvPr>
          <p:cNvSpPr/>
          <p:nvPr/>
        </p:nvSpPr>
        <p:spPr>
          <a:xfrm>
            <a:off x="3529931" y="4163921"/>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3</a:t>
            </a:r>
          </a:p>
        </p:txBody>
      </p:sp>
      <p:sp>
        <p:nvSpPr>
          <p:cNvPr id="21" name="Rectangle: Rounded Corners 33">
            <a:extLst>
              <a:ext uri="{FF2B5EF4-FFF2-40B4-BE49-F238E27FC236}">
                <a16:creationId xmlns:a16="http://schemas.microsoft.com/office/drawing/2014/main" id="{BB4628DB-BC34-D6AE-E890-755DD0EFCC33}"/>
              </a:ext>
            </a:extLst>
          </p:cNvPr>
          <p:cNvSpPr/>
          <p:nvPr/>
        </p:nvSpPr>
        <p:spPr>
          <a:xfrm>
            <a:off x="4538414" y="4160337"/>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4</a:t>
            </a:r>
          </a:p>
        </p:txBody>
      </p:sp>
      <p:sp>
        <p:nvSpPr>
          <p:cNvPr id="22" name="Rectangle: Rounded Corners 34">
            <a:extLst>
              <a:ext uri="{FF2B5EF4-FFF2-40B4-BE49-F238E27FC236}">
                <a16:creationId xmlns:a16="http://schemas.microsoft.com/office/drawing/2014/main" id="{F81CB219-9F1C-744E-5069-6E271B49A6B9}"/>
              </a:ext>
            </a:extLst>
          </p:cNvPr>
          <p:cNvSpPr/>
          <p:nvPr/>
        </p:nvSpPr>
        <p:spPr>
          <a:xfrm>
            <a:off x="4544979" y="6055815"/>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5</a:t>
            </a:r>
          </a:p>
        </p:txBody>
      </p:sp>
      <p:pic>
        <p:nvPicPr>
          <p:cNvPr id="23" name="Picture 37">
            <a:extLst>
              <a:ext uri="{FF2B5EF4-FFF2-40B4-BE49-F238E27FC236}">
                <a16:creationId xmlns:a16="http://schemas.microsoft.com/office/drawing/2014/main" id="{185BEF15-8298-5596-7F94-287B3C708ABF}"/>
              </a:ext>
            </a:extLst>
          </p:cNvPr>
          <p:cNvPicPr>
            <a:picLocks noChangeAspect="1"/>
          </p:cNvPicPr>
          <p:nvPr/>
        </p:nvPicPr>
        <p:blipFill>
          <a:blip r:embed="rId11"/>
          <a:stretch>
            <a:fillRect/>
          </a:stretch>
        </p:blipFill>
        <p:spPr>
          <a:xfrm>
            <a:off x="425150" y="1630219"/>
            <a:ext cx="1150031" cy="1093082"/>
          </a:xfrm>
          <a:prstGeom prst="rect">
            <a:avLst/>
          </a:prstGeom>
          <a:noFill/>
          <a:ln cap="flat">
            <a:noFill/>
          </a:ln>
        </p:spPr>
      </p:pic>
      <p:sp>
        <p:nvSpPr>
          <p:cNvPr id="24" name="Arrow: Down 28">
            <a:extLst>
              <a:ext uri="{FF2B5EF4-FFF2-40B4-BE49-F238E27FC236}">
                <a16:creationId xmlns:a16="http://schemas.microsoft.com/office/drawing/2014/main" id="{0DC7E2A5-7438-7F96-9BAE-6C1D2497B8BA}"/>
              </a:ext>
            </a:extLst>
          </p:cNvPr>
          <p:cNvSpPr/>
          <p:nvPr/>
        </p:nvSpPr>
        <p:spPr>
          <a:xfrm>
            <a:off x="2168170" y="2685638"/>
            <a:ext cx="411370" cy="812608"/>
          </a:xfrm>
          <a:custGeom>
            <a:avLst>
              <a:gd name="f0" fmla="val 1613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 f8 0 f7"/>
              <a:gd name="f15" fmla="pin 0 f1 10800"/>
              <a:gd name="f16" fmla="pin 0 f0 21600"/>
              <a:gd name="f17" fmla="*/ f10 f2 1"/>
              <a:gd name="f18" fmla="*/ f11 f2 1"/>
              <a:gd name="f19" fmla="val f15"/>
              <a:gd name="f20" fmla="val f16"/>
              <a:gd name="f21" fmla="*/ f14 1 21600"/>
              <a:gd name="f22" fmla="*/ f15 f12 1"/>
              <a:gd name="f23" fmla="*/ f16 f13 1"/>
              <a:gd name="f24" fmla="*/ f17 1 f4"/>
              <a:gd name="f25" fmla="*/ f18 1 f4"/>
              <a:gd name="f26" fmla="+- 21600 0 f19"/>
              <a:gd name="f27" fmla="+- 21600 0 f20"/>
              <a:gd name="f28" fmla="*/ 0 f21 1"/>
              <a:gd name="f29" fmla="*/ 21600 f21 1"/>
              <a:gd name="f30" fmla="*/ f19 f12 1"/>
              <a:gd name="f31" fmla="*/ f20 f13 1"/>
              <a:gd name="f32" fmla="+- f24 0 f3"/>
              <a:gd name="f33" fmla="+- f25 0 f3"/>
              <a:gd name="f34" fmla="*/ f27 f19 1"/>
              <a:gd name="f35" fmla="*/ f28 1 f21"/>
              <a:gd name="f36" fmla="*/ f29 1 f21"/>
              <a:gd name="f37" fmla="*/ f26 f12 1"/>
              <a:gd name="f38" fmla="*/ f34 1 10800"/>
              <a:gd name="f39" fmla="*/ f35 f13 1"/>
              <a:gd name="f40" fmla="*/ f35 f12 1"/>
              <a:gd name="f41" fmla="*/ f36 f12 1"/>
              <a:gd name="f42" fmla="+- f20 f38 0"/>
              <a:gd name="f43" fmla="*/ f42 f13 1"/>
            </a:gdLst>
            <a:ahLst>
              <a:ahXY gdRefX="f1" minX="f7" maxX="f9" gdRefY="f0" minY="f7" maxY="f8">
                <a:pos x="f22" y="f23"/>
              </a:ahXY>
            </a:ahLst>
            <a:cxnLst>
              <a:cxn ang="3cd4">
                <a:pos x="hc" y="t"/>
              </a:cxn>
              <a:cxn ang="0">
                <a:pos x="r" y="vc"/>
              </a:cxn>
              <a:cxn ang="cd4">
                <a:pos x="hc" y="b"/>
              </a:cxn>
              <a:cxn ang="cd2">
                <a:pos x="l" y="vc"/>
              </a:cxn>
              <a:cxn ang="f32">
                <a:pos x="f40" y="f31"/>
              </a:cxn>
              <a:cxn ang="f33">
                <a:pos x="f41" y="f31"/>
              </a:cxn>
            </a:cxnLst>
            <a:rect l="f30" t="f39" r="f37" b="f43"/>
            <a:pathLst>
              <a:path w="21600" h="21600">
                <a:moveTo>
                  <a:pt x="f19" y="f7"/>
                </a:moveTo>
                <a:lnTo>
                  <a:pt x="f19" y="f20"/>
                </a:lnTo>
                <a:lnTo>
                  <a:pt x="f7" y="f20"/>
                </a:lnTo>
                <a:lnTo>
                  <a:pt x="f9" y="f8"/>
                </a:lnTo>
                <a:lnTo>
                  <a:pt x="f8" y="f20"/>
                </a:lnTo>
                <a:lnTo>
                  <a:pt x="f26" y="f20"/>
                </a:lnTo>
                <a:lnTo>
                  <a:pt x="f26" y="f7"/>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5" name="Rectangle: Rounded Corners 39">
            <a:extLst>
              <a:ext uri="{FF2B5EF4-FFF2-40B4-BE49-F238E27FC236}">
                <a16:creationId xmlns:a16="http://schemas.microsoft.com/office/drawing/2014/main" id="{BF1FAB78-6A9D-9CAD-2215-69136CEF7BD7}"/>
              </a:ext>
            </a:extLst>
          </p:cNvPr>
          <p:cNvSpPr/>
          <p:nvPr/>
        </p:nvSpPr>
        <p:spPr>
          <a:xfrm>
            <a:off x="6096003" y="4066565"/>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6</a:t>
            </a:r>
          </a:p>
        </p:txBody>
      </p:sp>
      <p:sp>
        <p:nvSpPr>
          <p:cNvPr id="26" name="Rectangle: Rounded Corners 29">
            <a:extLst>
              <a:ext uri="{FF2B5EF4-FFF2-40B4-BE49-F238E27FC236}">
                <a16:creationId xmlns:a16="http://schemas.microsoft.com/office/drawing/2014/main" id="{ED475298-C71E-892E-3D60-353559E0C1C5}"/>
              </a:ext>
            </a:extLst>
          </p:cNvPr>
          <p:cNvSpPr/>
          <p:nvPr/>
        </p:nvSpPr>
        <p:spPr>
          <a:xfrm>
            <a:off x="2592369" y="2721830"/>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1</a:t>
            </a:r>
          </a:p>
        </p:txBody>
      </p:sp>
      <p:sp>
        <p:nvSpPr>
          <p:cNvPr id="27" name="Rectangle: Rounded Corners 41">
            <a:extLst>
              <a:ext uri="{FF2B5EF4-FFF2-40B4-BE49-F238E27FC236}">
                <a16:creationId xmlns:a16="http://schemas.microsoft.com/office/drawing/2014/main" id="{3A121EB1-15DE-53A9-2D15-79120FB41D49}"/>
              </a:ext>
            </a:extLst>
          </p:cNvPr>
          <p:cNvSpPr/>
          <p:nvPr/>
        </p:nvSpPr>
        <p:spPr>
          <a:xfrm>
            <a:off x="1327717" y="3569781"/>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1</a:t>
            </a:r>
          </a:p>
        </p:txBody>
      </p:sp>
      <p:pic>
        <p:nvPicPr>
          <p:cNvPr id="28" name="Picture 32">
            <a:extLst>
              <a:ext uri="{FF2B5EF4-FFF2-40B4-BE49-F238E27FC236}">
                <a16:creationId xmlns:a16="http://schemas.microsoft.com/office/drawing/2014/main" id="{2FAD1523-B7D1-90D3-D722-8BC1C5D62B12}"/>
              </a:ext>
            </a:extLst>
          </p:cNvPr>
          <p:cNvPicPr>
            <a:picLocks noChangeAspect="1"/>
          </p:cNvPicPr>
          <p:nvPr/>
        </p:nvPicPr>
        <p:blipFill>
          <a:blip r:embed="rId12"/>
          <a:stretch>
            <a:fillRect/>
          </a:stretch>
        </p:blipFill>
        <p:spPr>
          <a:xfrm>
            <a:off x="8655783" y="1374937"/>
            <a:ext cx="2913122" cy="5314127"/>
          </a:xfrm>
          <a:prstGeom prst="rect">
            <a:avLst/>
          </a:prstGeom>
          <a:noFill/>
          <a:ln cap="flat">
            <a:noFill/>
          </a:ln>
        </p:spPr>
      </p:pic>
      <p:sp>
        <p:nvSpPr>
          <p:cNvPr id="29" name="Arrow: Right 26">
            <a:extLst>
              <a:ext uri="{FF2B5EF4-FFF2-40B4-BE49-F238E27FC236}">
                <a16:creationId xmlns:a16="http://schemas.microsoft.com/office/drawing/2014/main" id="{55835CDA-283F-BA37-DC1D-49883E49C546}"/>
              </a:ext>
            </a:extLst>
          </p:cNvPr>
          <p:cNvSpPr/>
          <p:nvPr/>
        </p:nvSpPr>
        <p:spPr>
          <a:xfrm>
            <a:off x="7588148" y="3526100"/>
            <a:ext cx="1227609" cy="353232"/>
          </a:xfrm>
          <a:custGeom>
            <a:avLst>
              <a:gd name="f0" fmla="val 1916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0" name="Arrow: Right 26">
            <a:extLst>
              <a:ext uri="{FF2B5EF4-FFF2-40B4-BE49-F238E27FC236}">
                <a16:creationId xmlns:a16="http://schemas.microsoft.com/office/drawing/2014/main" id="{A7C1E5B3-6C33-A237-3139-A93CB9E92B68}"/>
              </a:ext>
            </a:extLst>
          </p:cNvPr>
          <p:cNvSpPr/>
          <p:nvPr/>
        </p:nvSpPr>
        <p:spPr>
          <a:xfrm>
            <a:off x="7588148" y="4499991"/>
            <a:ext cx="1227609" cy="353232"/>
          </a:xfrm>
          <a:custGeom>
            <a:avLst>
              <a:gd name="f0" fmla="val 1916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DAE3F3"/>
          </a:solidFill>
          <a:ln w="19046" cap="flat">
            <a:solidFill>
              <a:srgbClr val="B4C7E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1" name="Rectangle: Rounded Corners 39">
            <a:extLst>
              <a:ext uri="{FF2B5EF4-FFF2-40B4-BE49-F238E27FC236}">
                <a16:creationId xmlns:a16="http://schemas.microsoft.com/office/drawing/2014/main" id="{51CC847F-1306-797B-D56E-202A9AC96453}"/>
              </a:ext>
            </a:extLst>
          </p:cNvPr>
          <p:cNvSpPr/>
          <p:nvPr/>
        </p:nvSpPr>
        <p:spPr>
          <a:xfrm>
            <a:off x="7458523" y="4057503"/>
            <a:ext cx="365760" cy="339608"/>
          </a:xfrm>
          <a:custGeom>
            <a:avLst/>
            <a:gdLst>
              <a:gd name="f0" fmla="val 10800000"/>
              <a:gd name="f1" fmla="val 5400000"/>
              <a:gd name="f2" fmla="val 16200000"/>
              <a:gd name="f3" fmla="val w"/>
              <a:gd name="f4" fmla="val h"/>
              <a:gd name="f5" fmla="val ss"/>
              <a:gd name="f6" fmla="val 0"/>
              <a:gd name="f7" fmla="*/ 5419351 1 1725033"/>
              <a:gd name="f8" fmla="val 45"/>
              <a:gd name="f9" fmla="val 6827"/>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C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1" i="0" u="none" strike="noStrike" kern="1200" cap="none" spc="0" baseline="0">
                <a:solidFill>
                  <a:srgbClr val="FFFFFF"/>
                </a:solidFill>
                <a:uFillTx/>
                <a:latin typeface="Calibri"/>
              </a:rPr>
              <a:t>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2" name="Picture 4" descr="A computer with a cloud in the screen&#10;&#10;Description automatically generated">
            <a:extLst>
              <a:ext uri="{FF2B5EF4-FFF2-40B4-BE49-F238E27FC236}">
                <a16:creationId xmlns:a16="http://schemas.microsoft.com/office/drawing/2014/main" id="{C3DDFC84-58AB-36D2-0603-6643E296388B}"/>
              </a:ext>
            </a:extLst>
          </p:cNvPr>
          <p:cNvPicPr>
            <a:picLocks noChangeAspect="1"/>
          </p:cNvPicPr>
          <p:nvPr/>
        </p:nvPicPr>
        <p:blipFill>
          <a:blip r:embed="rId2"/>
          <a:stretch>
            <a:fillRect/>
          </a:stretch>
        </p:blipFill>
        <p:spPr>
          <a:xfrm>
            <a:off x="8082555" y="782506"/>
            <a:ext cx="1740596" cy="1740596"/>
          </a:xfrm>
          <a:prstGeom prst="rect">
            <a:avLst/>
          </a:prstGeom>
          <a:noFill/>
          <a:ln cap="flat">
            <a:noFill/>
          </a:ln>
        </p:spPr>
      </p:pic>
      <p:pic>
        <p:nvPicPr>
          <p:cNvPr id="3" name="Picture 6" descr="A book with a graph and a chart&#10;&#10;Description automatically generated">
            <a:extLst>
              <a:ext uri="{FF2B5EF4-FFF2-40B4-BE49-F238E27FC236}">
                <a16:creationId xmlns:a16="http://schemas.microsoft.com/office/drawing/2014/main" id="{6236D81C-3857-F7E7-916D-B6E663089E5E}"/>
              </a:ext>
            </a:extLst>
          </p:cNvPr>
          <p:cNvPicPr>
            <a:picLocks noChangeAspect="1"/>
          </p:cNvPicPr>
          <p:nvPr/>
        </p:nvPicPr>
        <p:blipFill>
          <a:blip r:embed="rId3"/>
          <a:stretch>
            <a:fillRect/>
          </a:stretch>
        </p:blipFill>
        <p:spPr>
          <a:xfrm>
            <a:off x="6489588" y="760771"/>
            <a:ext cx="1740596" cy="1740596"/>
          </a:xfrm>
          <a:prstGeom prst="rect">
            <a:avLst/>
          </a:prstGeom>
          <a:noFill/>
          <a:ln cap="flat">
            <a:noFill/>
          </a:ln>
        </p:spPr>
      </p:pic>
      <p:pic>
        <p:nvPicPr>
          <p:cNvPr id="4" name="Picture 10" descr="A diagram of a diagram&#10;&#10;Description automatically generated">
            <a:extLst>
              <a:ext uri="{FF2B5EF4-FFF2-40B4-BE49-F238E27FC236}">
                <a16:creationId xmlns:a16="http://schemas.microsoft.com/office/drawing/2014/main" id="{207AAA1C-133B-0F07-B5B5-80217F59ECC7}"/>
              </a:ext>
            </a:extLst>
          </p:cNvPr>
          <p:cNvPicPr>
            <a:picLocks noChangeAspect="1"/>
          </p:cNvPicPr>
          <p:nvPr/>
        </p:nvPicPr>
        <p:blipFill>
          <a:blip r:embed="rId4"/>
          <a:stretch>
            <a:fillRect/>
          </a:stretch>
        </p:blipFill>
        <p:spPr>
          <a:xfrm>
            <a:off x="4869317" y="631566"/>
            <a:ext cx="1953295" cy="1953295"/>
          </a:xfrm>
          <a:prstGeom prst="rect">
            <a:avLst/>
          </a:prstGeom>
          <a:noFill/>
          <a:ln cap="flat">
            <a:noFill/>
          </a:ln>
        </p:spPr>
      </p:pic>
      <p:pic>
        <p:nvPicPr>
          <p:cNvPr id="5" name="Picture 12" descr="A group of round objects&#10;&#10;Description automatically generated">
            <a:extLst>
              <a:ext uri="{FF2B5EF4-FFF2-40B4-BE49-F238E27FC236}">
                <a16:creationId xmlns:a16="http://schemas.microsoft.com/office/drawing/2014/main" id="{FB823FB1-3A7D-9DE6-939E-961DD6ADB784}"/>
              </a:ext>
            </a:extLst>
          </p:cNvPr>
          <p:cNvPicPr>
            <a:picLocks noChangeAspect="1"/>
          </p:cNvPicPr>
          <p:nvPr/>
        </p:nvPicPr>
        <p:blipFill>
          <a:blip r:embed="rId5"/>
          <a:stretch>
            <a:fillRect/>
          </a:stretch>
        </p:blipFill>
        <p:spPr>
          <a:xfrm>
            <a:off x="3461744" y="815708"/>
            <a:ext cx="1478776" cy="1478776"/>
          </a:xfrm>
          <a:prstGeom prst="rect">
            <a:avLst/>
          </a:prstGeom>
          <a:noFill/>
          <a:ln cap="flat">
            <a:noFill/>
          </a:ln>
        </p:spPr>
      </p:pic>
      <p:pic>
        <p:nvPicPr>
          <p:cNvPr id="6" name="Picture 14" descr="A drawing of a science experiment&#10;&#10;Description automatically generated">
            <a:extLst>
              <a:ext uri="{FF2B5EF4-FFF2-40B4-BE49-F238E27FC236}">
                <a16:creationId xmlns:a16="http://schemas.microsoft.com/office/drawing/2014/main" id="{6128C888-7764-8F1C-395F-CFAF2226BA53}"/>
              </a:ext>
            </a:extLst>
          </p:cNvPr>
          <p:cNvPicPr>
            <a:picLocks noChangeAspect="1"/>
          </p:cNvPicPr>
          <p:nvPr/>
        </p:nvPicPr>
        <p:blipFill>
          <a:blip r:embed="rId6"/>
          <a:stretch>
            <a:fillRect/>
          </a:stretch>
        </p:blipFill>
        <p:spPr>
          <a:xfrm>
            <a:off x="438098" y="760771"/>
            <a:ext cx="1614565" cy="1614565"/>
          </a:xfrm>
          <a:prstGeom prst="rect">
            <a:avLst/>
          </a:prstGeom>
          <a:noFill/>
          <a:ln cap="flat">
            <a:noFill/>
          </a:ln>
        </p:spPr>
      </p:pic>
      <p:sp>
        <p:nvSpPr>
          <p:cNvPr id="7" name="TextBox 16">
            <a:extLst>
              <a:ext uri="{FF2B5EF4-FFF2-40B4-BE49-F238E27FC236}">
                <a16:creationId xmlns:a16="http://schemas.microsoft.com/office/drawing/2014/main" id="{21F59577-F3D3-34D1-14EE-B9BD2FA030AC}"/>
              </a:ext>
            </a:extLst>
          </p:cNvPr>
          <p:cNvSpPr txBox="1"/>
          <p:nvPr/>
        </p:nvSpPr>
        <p:spPr>
          <a:xfrm>
            <a:off x="548557" y="2069022"/>
            <a:ext cx="1393646"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Experimentation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Tracking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sp>
        <p:nvSpPr>
          <p:cNvPr id="8" name="TextBox 17">
            <a:extLst>
              <a:ext uri="{FF2B5EF4-FFF2-40B4-BE49-F238E27FC236}">
                <a16:creationId xmlns:a16="http://schemas.microsoft.com/office/drawing/2014/main" id="{E38058BE-1A81-DB1E-99AC-BA14C32908DC}"/>
              </a:ext>
            </a:extLst>
          </p:cNvPr>
          <p:cNvSpPr txBox="1"/>
          <p:nvPr/>
        </p:nvSpPr>
        <p:spPr>
          <a:xfrm>
            <a:off x="3580927" y="2056064"/>
            <a:ext cx="1240401"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Reproducibility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sp>
        <p:nvSpPr>
          <p:cNvPr id="9" name="TextBox 18">
            <a:extLst>
              <a:ext uri="{FF2B5EF4-FFF2-40B4-BE49-F238E27FC236}">
                <a16:creationId xmlns:a16="http://schemas.microsoft.com/office/drawing/2014/main" id="{1F340AD3-2678-D06D-6045-9D4A1F9C9223}"/>
              </a:ext>
            </a:extLst>
          </p:cNvPr>
          <p:cNvSpPr txBox="1"/>
          <p:nvPr/>
        </p:nvSpPr>
        <p:spPr>
          <a:xfrm>
            <a:off x="5425126" y="2056064"/>
            <a:ext cx="745720"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Pipeline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400" b="0" i="0" u="none" strike="noStrike" kern="1200" cap="none" spc="0" baseline="0">
              <a:solidFill>
                <a:srgbClr val="000000"/>
              </a:solidFill>
              <a:uFillTx/>
              <a:latin typeface="Calibri"/>
            </a:endParaRPr>
          </a:p>
        </p:txBody>
      </p:sp>
      <p:sp>
        <p:nvSpPr>
          <p:cNvPr id="10" name="TextBox 19">
            <a:extLst>
              <a:ext uri="{FF2B5EF4-FFF2-40B4-BE49-F238E27FC236}">
                <a16:creationId xmlns:a16="http://schemas.microsoft.com/office/drawing/2014/main" id="{1F3B81E4-828D-C2B7-DF0E-96216105B6C1}"/>
              </a:ext>
            </a:extLst>
          </p:cNvPr>
          <p:cNvSpPr txBox="1"/>
          <p:nvPr/>
        </p:nvSpPr>
        <p:spPr>
          <a:xfrm>
            <a:off x="8428225" y="2142238"/>
            <a:ext cx="1049264"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Deployment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sp>
        <p:nvSpPr>
          <p:cNvPr id="11" name="TextBox 20">
            <a:extLst>
              <a:ext uri="{FF2B5EF4-FFF2-40B4-BE49-F238E27FC236}">
                <a16:creationId xmlns:a16="http://schemas.microsoft.com/office/drawing/2014/main" id="{99A3011C-FE02-5A5F-2C54-0BB01E856505}"/>
              </a:ext>
            </a:extLst>
          </p:cNvPr>
          <p:cNvSpPr txBox="1"/>
          <p:nvPr/>
        </p:nvSpPr>
        <p:spPr>
          <a:xfrm>
            <a:off x="7008144" y="2142238"/>
            <a:ext cx="747320"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Registry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400" b="0" i="0" u="none" strike="noStrike" kern="1200" cap="none" spc="0" baseline="0">
              <a:solidFill>
                <a:srgbClr val="000000"/>
              </a:solidFill>
              <a:uFillTx/>
              <a:latin typeface="Calibri"/>
            </a:endParaRPr>
          </a:p>
        </p:txBody>
      </p:sp>
      <p:pic>
        <p:nvPicPr>
          <p:cNvPr id="12" name="Picture 22">
            <a:extLst>
              <a:ext uri="{FF2B5EF4-FFF2-40B4-BE49-F238E27FC236}">
                <a16:creationId xmlns:a16="http://schemas.microsoft.com/office/drawing/2014/main" id="{48FCFF20-A4EC-1497-D7C6-9848ADBD5756}"/>
              </a:ext>
            </a:extLst>
          </p:cNvPr>
          <p:cNvPicPr>
            <a:picLocks noChangeAspect="1"/>
          </p:cNvPicPr>
          <p:nvPr/>
        </p:nvPicPr>
        <p:blipFill>
          <a:blip r:embed="rId7"/>
          <a:stretch>
            <a:fillRect/>
          </a:stretch>
        </p:blipFill>
        <p:spPr>
          <a:xfrm>
            <a:off x="6468648" y="4948751"/>
            <a:ext cx="752286" cy="830842"/>
          </a:xfrm>
          <a:prstGeom prst="rect">
            <a:avLst/>
          </a:prstGeom>
          <a:noFill/>
          <a:ln cap="flat">
            <a:noFill/>
          </a:ln>
        </p:spPr>
      </p:pic>
      <p:pic>
        <p:nvPicPr>
          <p:cNvPr id="13" name="Picture 24">
            <a:extLst>
              <a:ext uri="{FF2B5EF4-FFF2-40B4-BE49-F238E27FC236}">
                <a16:creationId xmlns:a16="http://schemas.microsoft.com/office/drawing/2014/main" id="{EC02D32E-F2E1-7FC0-FEBB-AC577DB4E706}"/>
              </a:ext>
            </a:extLst>
          </p:cNvPr>
          <p:cNvPicPr>
            <a:picLocks noChangeAspect="1"/>
          </p:cNvPicPr>
          <p:nvPr/>
        </p:nvPicPr>
        <p:blipFill>
          <a:blip r:embed="rId8"/>
          <a:stretch>
            <a:fillRect/>
          </a:stretch>
        </p:blipFill>
        <p:spPr>
          <a:xfrm>
            <a:off x="4284704" y="3926159"/>
            <a:ext cx="745620" cy="700082"/>
          </a:xfrm>
          <a:prstGeom prst="rect">
            <a:avLst/>
          </a:prstGeom>
          <a:noFill/>
          <a:ln cap="flat">
            <a:noFill/>
          </a:ln>
        </p:spPr>
      </p:pic>
      <p:pic>
        <p:nvPicPr>
          <p:cNvPr id="14" name="Picture 26">
            <a:extLst>
              <a:ext uri="{FF2B5EF4-FFF2-40B4-BE49-F238E27FC236}">
                <a16:creationId xmlns:a16="http://schemas.microsoft.com/office/drawing/2014/main" id="{6491F7D8-A78D-D43E-DEBF-10C0332CFD73}"/>
              </a:ext>
            </a:extLst>
          </p:cNvPr>
          <p:cNvPicPr>
            <a:picLocks noChangeAspect="1"/>
          </p:cNvPicPr>
          <p:nvPr/>
        </p:nvPicPr>
        <p:blipFill>
          <a:blip r:embed="rId9"/>
          <a:stretch>
            <a:fillRect/>
          </a:stretch>
        </p:blipFill>
        <p:spPr>
          <a:xfrm>
            <a:off x="5785582" y="3699955"/>
            <a:ext cx="1104896" cy="1000125"/>
          </a:xfrm>
          <a:prstGeom prst="rect">
            <a:avLst/>
          </a:prstGeom>
          <a:noFill/>
          <a:ln cap="flat">
            <a:noFill/>
          </a:ln>
        </p:spPr>
      </p:pic>
      <p:pic>
        <p:nvPicPr>
          <p:cNvPr id="15" name="Picture 28">
            <a:extLst>
              <a:ext uri="{FF2B5EF4-FFF2-40B4-BE49-F238E27FC236}">
                <a16:creationId xmlns:a16="http://schemas.microsoft.com/office/drawing/2014/main" id="{6CE82BB1-9F00-A24B-63B6-279AA1489D78}"/>
              </a:ext>
            </a:extLst>
          </p:cNvPr>
          <p:cNvPicPr>
            <a:picLocks noChangeAspect="1"/>
          </p:cNvPicPr>
          <p:nvPr/>
        </p:nvPicPr>
        <p:blipFill>
          <a:blip r:embed="rId10"/>
          <a:stretch>
            <a:fillRect/>
          </a:stretch>
        </p:blipFill>
        <p:spPr>
          <a:xfrm>
            <a:off x="7645737" y="3895453"/>
            <a:ext cx="975902" cy="761494"/>
          </a:xfrm>
          <a:prstGeom prst="rect">
            <a:avLst/>
          </a:prstGeom>
          <a:noFill/>
          <a:ln cap="flat">
            <a:noFill/>
          </a:ln>
        </p:spPr>
      </p:pic>
      <p:pic>
        <p:nvPicPr>
          <p:cNvPr id="16" name="Picture 30">
            <a:extLst>
              <a:ext uri="{FF2B5EF4-FFF2-40B4-BE49-F238E27FC236}">
                <a16:creationId xmlns:a16="http://schemas.microsoft.com/office/drawing/2014/main" id="{1028B3FB-E055-9C38-9C6B-4C23CC6D0BF9}"/>
              </a:ext>
            </a:extLst>
          </p:cNvPr>
          <p:cNvPicPr>
            <a:picLocks noChangeAspect="1"/>
          </p:cNvPicPr>
          <p:nvPr/>
        </p:nvPicPr>
        <p:blipFill>
          <a:blip r:embed="rId11"/>
          <a:stretch>
            <a:fillRect/>
          </a:stretch>
        </p:blipFill>
        <p:spPr>
          <a:xfrm>
            <a:off x="9284323" y="3753456"/>
            <a:ext cx="1276346" cy="904871"/>
          </a:xfrm>
          <a:prstGeom prst="rect">
            <a:avLst/>
          </a:prstGeom>
          <a:noFill/>
          <a:ln cap="flat">
            <a:noFill/>
          </a:ln>
        </p:spPr>
      </p:pic>
      <p:pic>
        <p:nvPicPr>
          <p:cNvPr id="17" name="Picture 32">
            <a:extLst>
              <a:ext uri="{FF2B5EF4-FFF2-40B4-BE49-F238E27FC236}">
                <a16:creationId xmlns:a16="http://schemas.microsoft.com/office/drawing/2014/main" id="{25A4BCAE-D280-46D1-D3B9-382AE1BE1957}"/>
              </a:ext>
            </a:extLst>
          </p:cNvPr>
          <p:cNvPicPr>
            <a:picLocks noChangeAspect="1"/>
          </p:cNvPicPr>
          <p:nvPr/>
        </p:nvPicPr>
        <p:blipFill>
          <a:blip r:embed="rId12"/>
          <a:stretch>
            <a:fillRect/>
          </a:stretch>
        </p:blipFill>
        <p:spPr>
          <a:xfrm>
            <a:off x="2156072" y="1041300"/>
            <a:ext cx="1104896" cy="1076321"/>
          </a:xfrm>
          <a:prstGeom prst="rect">
            <a:avLst/>
          </a:prstGeom>
          <a:noFill/>
          <a:ln cap="flat">
            <a:noFill/>
          </a:ln>
        </p:spPr>
      </p:pic>
      <p:sp>
        <p:nvSpPr>
          <p:cNvPr id="18" name="TextBox 33">
            <a:extLst>
              <a:ext uri="{FF2B5EF4-FFF2-40B4-BE49-F238E27FC236}">
                <a16:creationId xmlns:a16="http://schemas.microsoft.com/office/drawing/2014/main" id="{EFB85518-C5D8-B52D-0595-0EDE2AA2A550}"/>
              </a:ext>
            </a:extLst>
          </p:cNvPr>
          <p:cNvSpPr txBox="1"/>
          <p:nvPr/>
        </p:nvSpPr>
        <p:spPr>
          <a:xfrm>
            <a:off x="2325538" y="2209062"/>
            <a:ext cx="765974"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Store</a:t>
            </a:r>
            <a:endParaRPr lang="de-CH" sz="1400" b="0" i="0" u="none" strike="noStrike" kern="1200" cap="none" spc="0" baseline="0">
              <a:solidFill>
                <a:srgbClr val="000000"/>
              </a:solidFill>
              <a:uFillTx/>
              <a:latin typeface="Calibri"/>
            </a:endParaRPr>
          </a:p>
        </p:txBody>
      </p:sp>
      <p:pic>
        <p:nvPicPr>
          <p:cNvPr id="19" name="Picture 37">
            <a:extLst>
              <a:ext uri="{FF2B5EF4-FFF2-40B4-BE49-F238E27FC236}">
                <a16:creationId xmlns:a16="http://schemas.microsoft.com/office/drawing/2014/main" id="{F0FD7D94-C36A-61E7-C999-84C0AAB72677}"/>
              </a:ext>
            </a:extLst>
          </p:cNvPr>
          <p:cNvPicPr>
            <a:picLocks noChangeAspect="1"/>
          </p:cNvPicPr>
          <p:nvPr/>
        </p:nvPicPr>
        <p:blipFill>
          <a:blip r:embed="rId13"/>
          <a:stretch>
            <a:fillRect/>
          </a:stretch>
        </p:blipFill>
        <p:spPr>
          <a:xfrm>
            <a:off x="9989573" y="1234421"/>
            <a:ext cx="1181103" cy="895353"/>
          </a:xfrm>
          <a:prstGeom prst="rect">
            <a:avLst/>
          </a:prstGeom>
          <a:noFill/>
          <a:ln cap="flat">
            <a:noFill/>
          </a:ln>
        </p:spPr>
      </p:pic>
      <p:sp>
        <p:nvSpPr>
          <p:cNvPr id="20" name="TextBox 38">
            <a:extLst>
              <a:ext uri="{FF2B5EF4-FFF2-40B4-BE49-F238E27FC236}">
                <a16:creationId xmlns:a16="http://schemas.microsoft.com/office/drawing/2014/main" id="{F6F67D1F-14C7-E4ED-5687-FDAB27F59911}"/>
              </a:ext>
            </a:extLst>
          </p:cNvPr>
          <p:cNvSpPr txBox="1"/>
          <p:nvPr/>
        </p:nvSpPr>
        <p:spPr>
          <a:xfrm>
            <a:off x="9943505" y="2168179"/>
            <a:ext cx="1282592"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Monitoring 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Drift detection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pic>
        <p:nvPicPr>
          <p:cNvPr id="21" name="Picture 21" descr="A blue and white circular object with stacks of coins in it&#10;&#10;Description automatically generated">
            <a:extLst>
              <a:ext uri="{FF2B5EF4-FFF2-40B4-BE49-F238E27FC236}">
                <a16:creationId xmlns:a16="http://schemas.microsoft.com/office/drawing/2014/main" id="{08F6CA55-9707-29A6-EC11-3E74982D0D3E}"/>
              </a:ext>
            </a:extLst>
          </p:cNvPr>
          <p:cNvPicPr>
            <a:picLocks noChangeAspect="1"/>
          </p:cNvPicPr>
          <p:nvPr/>
        </p:nvPicPr>
        <p:blipFill>
          <a:blip r:embed="rId14"/>
          <a:stretch>
            <a:fillRect/>
          </a:stretch>
        </p:blipFill>
        <p:spPr>
          <a:xfrm flipH="1">
            <a:off x="477481" y="3101132"/>
            <a:ext cx="1614565" cy="2197769"/>
          </a:xfrm>
          <a:prstGeom prst="rect">
            <a:avLst/>
          </a:prstGeom>
          <a:noFill/>
          <a:ln cap="flat">
            <a:noFill/>
          </a:ln>
        </p:spPr>
      </p:pic>
      <p:pic>
        <p:nvPicPr>
          <p:cNvPr id="22" name="Picture 23" descr="A blue square with a square and a square with a square in the middle&#10;&#10;Description automatically generated">
            <a:extLst>
              <a:ext uri="{FF2B5EF4-FFF2-40B4-BE49-F238E27FC236}">
                <a16:creationId xmlns:a16="http://schemas.microsoft.com/office/drawing/2014/main" id="{64AF4C16-51A1-CA36-87A8-D5D1CF5DBB19}"/>
              </a:ext>
            </a:extLst>
          </p:cNvPr>
          <p:cNvPicPr>
            <a:picLocks noChangeAspect="1"/>
          </p:cNvPicPr>
          <p:nvPr/>
        </p:nvPicPr>
        <p:blipFill>
          <a:blip r:embed="rId15"/>
          <a:stretch>
            <a:fillRect/>
          </a:stretch>
        </p:blipFill>
        <p:spPr>
          <a:xfrm flipH="1">
            <a:off x="2496952" y="4427725"/>
            <a:ext cx="1614565" cy="1614565"/>
          </a:xfrm>
          <a:prstGeom prst="rect">
            <a:avLst/>
          </a:prstGeom>
          <a:noFill/>
          <a:ln cap="flat">
            <a:noFill/>
          </a:ln>
        </p:spPr>
      </p:pic>
      <p:pic>
        <p:nvPicPr>
          <p:cNvPr id="23" name="Picture 25" descr="A computer screen with a blue background&#10;&#10;Description automatically generated with medium confidence">
            <a:extLst>
              <a:ext uri="{FF2B5EF4-FFF2-40B4-BE49-F238E27FC236}">
                <a16:creationId xmlns:a16="http://schemas.microsoft.com/office/drawing/2014/main" id="{C73F5E86-2EE8-7CB2-AAFC-7E6959B0466A}"/>
              </a:ext>
            </a:extLst>
          </p:cNvPr>
          <p:cNvPicPr>
            <a:picLocks noChangeAspect="1"/>
          </p:cNvPicPr>
          <p:nvPr/>
        </p:nvPicPr>
        <p:blipFill>
          <a:blip r:embed="rId16"/>
          <a:stretch>
            <a:fillRect/>
          </a:stretch>
        </p:blipFill>
        <p:spPr>
          <a:xfrm flipH="1">
            <a:off x="3965002" y="2359362"/>
            <a:ext cx="668344" cy="435098"/>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pic>
        <p:nvPicPr>
          <p:cNvPr id="5" name="Picture 12" descr="A group of round objects&#10;&#10;Description automatically generated">
            <a:extLst>
              <a:ext uri="{FF2B5EF4-FFF2-40B4-BE49-F238E27FC236}">
                <a16:creationId xmlns:a16="http://schemas.microsoft.com/office/drawing/2014/main" id="{823656B1-165A-7613-4DCB-550AF8F3AE65}"/>
              </a:ext>
            </a:extLst>
          </p:cNvPr>
          <p:cNvPicPr>
            <a:picLocks noChangeAspect="1"/>
          </p:cNvPicPr>
          <p:nvPr/>
        </p:nvPicPr>
        <p:blipFill>
          <a:blip r:embed="rId2"/>
          <a:stretch>
            <a:fillRect/>
          </a:stretch>
        </p:blipFill>
        <p:spPr>
          <a:xfrm>
            <a:off x="6749970" y="5145012"/>
            <a:ext cx="1376259" cy="1376259"/>
          </a:xfrm>
          <a:prstGeom prst="rect">
            <a:avLst/>
          </a:prstGeom>
          <a:noFill/>
          <a:ln cap="flat">
            <a:noFill/>
          </a:ln>
        </p:spPr>
      </p:pic>
      <p:sp>
        <p:nvSpPr>
          <p:cNvPr id="8" name="TextBox 17">
            <a:extLst>
              <a:ext uri="{FF2B5EF4-FFF2-40B4-BE49-F238E27FC236}">
                <a16:creationId xmlns:a16="http://schemas.microsoft.com/office/drawing/2014/main" id="{20569876-1452-45F1-6000-D2721417D227}"/>
              </a:ext>
            </a:extLst>
          </p:cNvPr>
          <p:cNvSpPr txBox="1"/>
          <p:nvPr/>
        </p:nvSpPr>
        <p:spPr>
          <a:xfrm>
            <a:off x="6793529" y="6293917"/>
            <a:ext cx="1240401"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Reproducibility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Tool</a:t>
            </a:r>
            <a:endParaRPr lang="de-CH" sz="1400" b="0" i="0" u="none" strike="noStrike" kern="1200" cap="none" spc="0" baseline="0" dirty="0">
              <a:solidFill>
                <a:srgbClr val="000000"/>
              </a:solidFill>
              <a:uFillTx/>
              <a:latin typeface="Calibri"/>
            </a:endParaRPr>
          </a:p>
        </p:txBody>
      </p:sp>
      <p:pic>
        <p:nvPicPr>
          <p:cNvPr id="17" name="Picture 23" descr="A blue square with a square and a square with a square in the middle&#10;&#10;Description automatically generated">
            <a:extLst>
              <a:ext uri="{FF2B5EF4-FFF2-40B4-BE49-F238E27FC236}">
                <a16:creationId xmlns:a16="http://schemas.microsoft.com/office/drawing/2014/main" id="{9F9E0E88-67CC-1710-5039-C5CA77C181AC}"/>
              </a:ext>
            </a:extLst>
          </p:cNvPr>
          <p:cNvPicPr>
            <a:picLocks noChangeAspect="1"/>
          </p:cNvPicPr>
          <p:nvPr/>
        </p:nvPicPr>
        <p:blipFill>
          <a:blip r:embed="rId3"/>
          <a:stretch>
            <a:fillRect/>
          </a:stretch>
        </p:blipFill>
        <p:spPr>
          <a:xfrm flipH="1">
            <a:off x="5265833" y="5025860"/>
            <a:ext cx="1614565" cy="1614565"/>
          </a:xfrm>
          <a:prstGeom prst="rect">
            <a:avLst/>
          </a:prstGeom>
          <a:noFill/>
          <a:ln cap="flat">
            <a:noFill/>
          </a:ln>
        </p:spPr>
      </p:pic>
      <p:sp>
        <p:nvSpPr>
          <p:cNvPr id="21" name="TextBox 17">
            <a:extLst>
              <a:ext uri="{FF2B5EF4-FFF2-40B4-BE49-F238E27FC236}">
                <a16:creationId xmlns:a16="http://schemas.microsoft.com/office/drawing/2014/main" id="{740E3142-E75A-8A40-1501-01AD68B9DAFF}"/>
              </a:ext>
            </a:extLst>
          </p:cNvPr>
          <p:cNvSpPr txBox="1"/>
          <p:nvPr/>
        </p:nvSpPr>
        <p:spPr>
          <a:xfrm>
            <a:off x="5491059" y="6290027"/>
            <a:ext cx="1164104"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Compute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0000"/>
                </a:solidFill>
                <a:uFillTx/>
                <a:latin typeface="Calibri Light" pitchFamily="34"/>
                <a:ea typeface="DengXian" pitchFamily="2"/>
              </a:rPr>
              <a:t>Orchestration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pic>
        <p:nvPicPr>
          <p:cNvPr id="2" name="Picture 4" descr="A computer with a cloud in the screen&#10;&#10;Description automatically generated">
            <a:extLst>
              <a:ext uri="{FF2B5EF4-FFF2-40B4-BE49-F238E27FC236}">
                <a16:creationId xmlns:a16="http://schemas.microsoft.com/office/drawing/2014/main" id="{17F93A9F-DF50-A0D6-DAC2-8474AA0419BF}"/>
              </a:ext>
            </a:extLst>
          </p:cNvPr>
          <p:cNvPicPr>
            <a:picLocks noChangeAspect="1"/>
          </p:cNvPicPr>
          <p:nvPr/>
        </p:nvPicPr>
        <p:blipFill>
          <a:blip r:embed="rId4"/>
          <a:stretch>
            <a:fillRect/>
          </a:stretch>
        </p:blipFill>
        <p:spPr>
          <a:xfrm>
            <a:off x="6470815" y="3053382"/>
            <a:ext cx="1740596" cy="1740596"/>
          </a:xfrm>
          <a:prstGeom prst="rect">
            <a:avLst/>
          </a:prstGeom>
          <a:noFill/>
          <a:ln cap="flat">
            <a:noFill/>
          </a:ln>
        </p:spPr>
      </p:pic>
      <p:pic>
        <p:nvPicPr>
          <p:cNvPr id="3" name="Picture 6" descr="A book with a graph and a chart&#10;&#10;Description automatically generated">
            <a:extLst>
              <a:ext uri="{FF2B5EF4-FFF2-40B4-BE49-F238E27FC236}">
                <a16:creationId xmlns:a16="http://schemas.microsoft.com/office/drawing/2014/main" id="{DD0E1C8B-6CE8-9E66-F1AA-08BF3D2BD387}"/>
              </a:ext>
            </a:extLst>
          </p:cNvPr>
          <p:cNvPicPr>
            <a:picLocks noChangeAspect="1"/>
          </p:cNvPicPr>
          <p:nvPr/>
        </p:nvPicPr>
        <p:blipFill>
          <a:blip r:embed="rId5"/>
          <a:stretch>
            <a:fillRect/>
          </a:stretch>
        </p:blipFill>
        <p:spPr>
          <a:xfrm>
            <a:off x="4877848" y="3031647"/>
            <a:ext cx="1740596" cy="1740596"/>
          </a:xfrm>
          <a:prstGeom prst="rect">
            <a:avLst/>
          </a:prstGeom>
          <a:noFill/>
          <a:ln cap="flat">
            <a:noFill/>
          </a:ln>
        </p:spPr>
      </p:pic>
      <p:pic>
        <p:nvPicPr>
          <p:cNvPr id="4" name="Picture 10" descr="A diagram of a diagram&#10;&#10;Description automatically generated">
            <a:extLst>
              <a:ext uri="{FF2B5EF4-FFF2-40B4-BE49-F238E27FC236}">
                <a16:creationId xmlns:a16="http://schemas.microsoft.com/office/drawing/2014/main" id="{EEE348DF-AC0E-7B54-D354-6F8EBC5FF41D}"/>
              </a:ext>
            </a:extLst>
          </p:cNvPr>
          <p:cNvPicPr>
            <a:picLocks noChangeAspect="1"/>
          </p:cNvPicPr>
          <p:nvPr/>
        </p:nvPicPr>
        <p:blipFill>
          <a:blip r:embed="rId6"/>
          <a:stretch>
            <a:fillRect/>
          </a:stretch>
        </p:blipFill>
        <p:spPr>
          <a:xfrm>
            <a:off x="6220119" y="749053"/>
            <a:ext cx="1953295" cy="1953295"/>
          </a:xfrm>
          <a:prstGeom prst="rect">
            <a:avLst/>
          </a:prstGeom>
          <a:noFill/>
          <a:ln cap="flat">
            <a:noFill/>
          </a:ln>
        </p:spPr>
      </p:pic>
      <p:pic>
        <p:nvPicPr>
          <p:cNvPr id="6" name="Picture 14" descr="A drawing of a science experiment&#10;&#10;Description automatically generated">
            <a:extLst>
              <a:ext uri="{FF2B5EF4-FFF2-40B4-BE49-F238E27FC236}">
                <a16:creationId xmlns:a16="http://schemas.microsoft.com/office/drawing/2014/main" id="{1B343674-6405-20E5-8528-DDA9A2BE5204}"/>
              </a:ext>
            </a:extLst>
          </p:cNvPr>
          <p:cNvPicPr>
            <a:picLocks noChangeAspect="1"/>
          </p:cNvPicPr>
          <p:nvPr/>
        </p:nvPicPr>
        <p:blipFill>
          <a:blip r:embed="rId7"/>
          <a:stretch>
            <a:fillRect/>
          </a:stretch>
        </p:blipFill>
        <p:spPr>
          <a:xfrm>
            <a:off x="1993581" y="3112931"/>
            <a:ext cx="1513382" cy="1513382"/>
          </a:xfrm>
          <a:prstGeom prst="rect">
            <a:avLst/>
          </a:prstGeom>
          <a:noFill/>
          <a:ln cap="flat">
            <a:noFill/>
          </a:ln>
        </p:spPr>
      </p:pic>
      <p:sp>
        <p:nvSpPr>
          <p:cNvPr id="7" name="TextBox 16">
            <a:extLst>
              <a:ext uri="{FF2B5EF4-FFF2-40B4-BE49-F238E27FC236}">
                <a16:creationId xmlns:a16="http://schemas.microsoft.com/office/drawing/2014/main" id="{35ED648A-5CF4-54A0-48D9-D7D54C2667B0}"/>
              </a:ext>
            </a:extLst>
          </p:cNvPr>
          <p:cNvSpPr txBox="1"/>
          <p:nvPr/>
        </p:nvSpPr>
        <p:spPr>
          <a:xfrm>
            <a:off x="2043077" y="4316097"/>
            <a:ext cx="1393646"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Experimentation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Tracking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sp>
        <p:nvSpPr>
          <p:cNvPr id="9" name="TextBox 18">
            <a:extLst>
              <a:ext uri="{FF2B5EF4-FFF2-40B4-BE49-F238E27FC236}">
                <a16:creationId xmlns:a16="http://schemas.microsoft.com/office/drawing/2014/main" id="{DFB9E82F-C00E-4771-4578-E3B18238B1BB}"/>
              </a:ext>
            </a:extLst>
          </p:cNvPr>
          <p:cNvSpPr txBox="1"/>
          <p:nvPr/>
        </p:nvSpPr>
        <p:spPr>
          <a:xfrm>
            <a:off x="6154953" y="2255142"/>
            <a:ext cx="1878977" cy="73866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ML Training / Evaluation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 Inference Pipeline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400" b="0" i="0" u="none" strike="noStrike" kern="1200" cap="none" spc="0" baseline="0" dirty="0">
              <a:solidFill>
                <a:srgbClr val="000000"/>
              </a:solidFill>
              <a:uFillTx/>
              <a:latin typeface="Calibri"/>
            </a:endParaRPr>
          </a:p>
        </p:txBody>
      </p:sp>
      <p:sp>
        <p:nvSpPr>
          <p:cNvPr id="10" name="TextBox 19">
            <a:extLst>
              <a:ext uri="{FF2B5EF4-FFF2-40B4-BE49-F238E27FC236}">
                <a16:creationId xmlns:a16="http://schemas.microsoft.com/office/drawing/2014/main" id="{9674AC26-0AD6-3C6C-81D0-84856D3A76FF}"/>
              </a:ext>
            </a:extLst>
          </p:cNvPr>
          <p:cNvSpPr txBox="1"/>
          <p:nvPr/>
        </p:nvSpPr>
        <p:spPr>
          <a:xfrm>
            <a:off x="6816486" y="4413113"/>
            <a:ext cx="1049264"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Deployment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Tool</a:t>
            </a:r>
            <a:endParaRPr lang="de-CH" sz="1400" b="0" i="0" u="none" strike="noStrike" kern="1200" cap="none" spc="0" baseline="0">
              <a:solidFill>
                <a:srgbClr val="000000"/>
              </a:solidFill>
              <a:uFillTx/>
              <a:latin typeface="Calibri"/>
            </a:endParaRPr>
          </a:p>
        </p:txBody>
      </p:sp>
      <p:sp>
        <p:nvSpPr>
          <p:cNvPr id="11" name="TextBox 20">
            <a:extLst>
              <a:ext uri="{FF2B5EF4-FFF2-40B4-BE49-F238E27FC236}">
                <a16:creationId xmlns:a16="http://schemas.microsoft.com/office/drawing/2014/main" id="{96CF352A-6806-A0FE-8373-DE813317E257}"/>
              </a:ext>
            </a:extLst>
          </p:cNvPr>
          <p:cNvSpPr txBox="1"/>
          <p:nvPr/>
        </p:nvSpPr>
        <p:spPr>
          <a:xfrm>
            <a:off x="5396404" y="4413113"/>
            <a:ext cx="747320"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Model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Registry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400" b="0" i="0" u="none" strike="noStrike" kern="1200" cap="none" spc="0" baseline="0">
              <a:solidFill>
                <a:srgbClr val="000000"/>
              </a:solidFill>
              <a:uFillTx/>
              <a:latin typeface="Calibri"/>
            </a:endParaRPr>
          </a:p>
        </p:txBody>
      </p:sp>
      <p:pic>
        <p:nvPicPr>
          <p:cNvPr id="12" name="Picture 32">
            <a:extLst>
              <a:ext uri="{FF2B5EF4-FFF2-40B4-BE49-F238E27FC236}">
                <a16:creationId xmlns:a16="http://schemas.microsoft.com/office/drawing/2014/main" id="{D46C8FBB-DA4C-ABA2-4F5E-3D40F40F0C67}"/>
              </a:ext>
            </a:extLst>
          </p:cNvPr>
          <p:cNvPicPr>
            <a:picLocks noChangeAspect="1"/>
          </p:cNvPicPr>
          <p:nvPr/>
        </p:nvPicPr>
        <p:blipFill>
          <a:blip r:embed="rId8"/>
          <a:stretch>
            <a:fillRect/>
          </a:stretch>
        </p:blipFill>
        <p:spPr>
          <a:xfrm>
            <a:off x="5197009" y="1149832"/>
            <a:ext cx="1104896" cy="1076321"/>
          </a:xfrm>
          <a:prstGeom prst="rect">
            <a:avLst/>
          </a:prstGeom>
          <a:noFill/>
          <a:ln cap="flat">
            <a:noFill/>
          </a:ln>
        </p:spPr>
      </p:pic>
      <p:sp>
        <p:nvSpPr>
          <p:cNvPr id="13" name="TextBox 33">
            <a:extLst>
              <a:ext uri="{FF2B5EF4-FFF2-40B4-BE49-F238E27FC236}">
                <a16:creationId xmlns:a16="http://schemas.microsoft.com/office/drawing/2014/main" id="{72D30827-D614-DDDE-E3FA-F15A841C5732}"/>
              </a:ext>
            </a:extLst>
          </p:cNvPr>
          <p:cNvSpPr txBox="1"/>
          <p:nvPr/>
        </p:nvSpPr>
        <p:spPr>
          <a:xfrm>
            <a:off x="5366466" y="2254811"/>
            <a:ext cx="765974"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Feature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Store</a:t>
            </a:r>
            <a:endParaRPr lang="de-CH" sz="1400" b="0" i="0" u="none" strike="noStrike" kern="1200" cap="none" spc="0" baseline="0">
              <a:solidFill>
                <a:srgbClr val="000000"/>
              </a:solidFill>
              <a:uFillTx/>
              <a:latin typeface="Calibri"/>
            </a:endParaRPr>
          </a:p>
        </p:txBody>
      </p:sp>
      <p:pic>
        <p:nvPicPr>
          <p:cNvPr id="14" name="Picture 37">
            <a:extLst>
              <a:ext uri="{FF2B5EF4-FFF2-40B4-BE49-F238E27FC236}">
                <a16:creationId xmlns:a16="http://schemas.microsoft.com/office/drawing/2014/main" id="{E16B7448-B6F0-B45C-8D1B-DE21AB6F4203}"/>
              </a:ext>
            </a:extLst>
          </p:cNvPr>
          <p:cNvPicPr>
            <a:picLocks noChangeAspect="1"/>
          </p:cNvPicPr>
          <p:nvPr/>
        </p:nvPicPr>
        <p:blipFill>
          <a:blip r:embed="rId9"/>
          <a:stretch>
            <a:fillRect/>
          </a:stretch>
        </p:blipFill>
        <p:spPr>
          <a:xfrm>
            <a:off x="8377833" y="3505297"/>
            <a:ext cx="1181103" cy="895353"/>
          </a:xfrm>
          <a:prstGeom prst="rect">
            <a:avLst/>
          </a:prstGeom>
          <a:noFill/>
          <a:ln cap="flat">
            <a:noFill/>
          </a:ln>
        </p:spPr>
      </p:pic>
      <p:sp>
        <p:nvSpPr>
          <p:cNvPr id="15" name="TextBox 38">
            <a:extLst>
              <a:ext uri="{FF2B5EF4-FFF2-40B4-BE49-F238E27FC236}">
                <a16:creationId xmlns:a16="http://schemas.microsoft.com/office/drawing/2014/main" id="{B177F57D-FEA8-5E31-79BB-A25C10F68CFA}"/>
              </a:ext>
            </a:extLst>
          </p:cNvPr>
          <p:cNvSpPr txBox="1"/>
          <p:nvPr/>
        </p:nvSpPr>
        <p:spPr>
          <a:xfrm>
            <a:off x="8331765" y="4439055"/>
            <a:ext cx="1282592"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Monitoring 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Drift detection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Tool</a:t>
            </a:r>
            <a:endParaRPr lang="de-CH" sz="1400" b="0" i="0" u="none" strike="noStrike" kern="1200" cap="none" spc="0" baseline="0" dirty="0">
              <a:solidFill>
                <a:srgbClr val="000000"/>
              </a:solidFill>
              <a:uFillTx/>
              <a:latin typeface="Calibri"/>
            </a:endParaRPr>
          </a:p>
        </p:txBody>
      </p:sp>
      <p:pic>
        <p:nvPicPr>
          <p:cNvPr id="16" name="Picture 21" descr="A blue and white circular object with stacks of coins in it&#10;&#10;Description automatically generated">
            <a:extLst>
              <a:ext uri="{FF2B5EF4-FFF2-40B4-BE49-F238E27FC236}">
                <a16:creationId xmlns:a16="http://schemas.microsoft.com/office/drawing/2014/main" id="{74A6A97F-E40C-2991-B7A6-19CCC0251482}"/>
              </a:ext>
            </a:extLst>
          </p:cNvPr>
          <p:cNvPicPr>
            <a:picLocks noChangeAspect="1"/>
          </p:cNvPicPr>
          <p:nvPr/>
        </p:nvPicPr>
        <p:blipFill>
          <a:blip r:embed="rId10"/>
          <a:stretch>
            <a:fillRect/>
          </a:stretch>
        </p:blipFill>
        <p:spPr>
          <a:xfrm flipH="1">
            <a:off x="3640802" y="622708"/>
            <a:ext cx="1434766" cy="2044698"/>
          </a:xfrm>
          <a:prstGeom prst="rect">
            <a:avLst/>
          </a:prstGeom>
          <a:noFill/>
          <a:ln cap="flat">
            <a:noFill/>
          </a:ln>
        </p:spPr>
      </p:pic>
      <p:pic>
        <p:nvPicPr>
          <p:cNvPr id="18" name="Picture 25" descr="A computer screen with a blue background&#10;&#10;Description automatically generated with medium confidence">
            <a:extLst>
              <a:ext uri="{FF2B5EF4-FFF2-40B4-BE49-F238E27FC236}">
                <a16:creationId xmlns:a16="http://schemas.microsoft.com/office/drawing/2014/main" id="{031F0DC7-E9F4-35A0-CFD1-42174CAFAC2C}"/>
              </a:ext>
            </a:extLst>
          </p:cNvPr>
          <p:cNvPicPr>
            <a:picLocks noChangeAspect="1"/>
          </p:cNvPicPr>
          <p:nvPr/>
        </p:nvPicPr>
        <p:blipFill>
          <a:blip r:embed="rId11"/>
          <a:stretch>
            <a:fillRect/>
          </a:stretch>
        </p:blipFill>
        <p:spPr>
          <a:xfrm flipH="1">
            <a:off x="2136696" y="1116264"/>
            <a:ext cx="1385087" cy="1143466"/>
          </a:xfrm>
          <a:prstGeom prst="rect">
            <a:avLst/>
          </a:prstGeom>
          <a:noFill/>
          <a:ln cap="flat">
            <a:noFill/>
          </a:ln>
        </p:spPr>
      </p:pic>
      <p:sp>
        <p:nvSpPr>
          <p:cNvPr id="19" name="TextBox 16">
            <a:extLst>
              <a:ext uri="{FF2B5EF4-FFF2-40B4-BE49-F238E27FC236}">
                <a16:creationId xmlns:a16="http://schemas.microsoft.com/office/drawing/2014/main" id="{5144F982-010C-14B5-6339-E60B6D749267}"/>
              </a:ext>
            </a:extLst>
          </p:cNvPr>
          <p:cNvSpPr txBox="1"/>
          <p:nvPr/>
        </p:nvSpPr>
        <p:spPr>
          <a:xfrm>
            <a:off x="2291311" y="2243939"/>
            <a:ext cx="1134093"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Development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0000"/>
                </a:solidFill>
                <a:uFillTx/>
                <a:latin typeface="Calibri Light" pitchFamily="34"/>
                <a:ea typeface="DengXian" pitchFamily="2"/>
              </a:rPr>
              <a:t>Workspace</a:t>
            </a:r>
            <a:endParaRPr lang="de-CH" sz="1400" b="0" i="0" u="none" strike="noStrike" kern="1200" cap="none" spc="0" baseline="0">
              <a:solidFill>
                <a:srgbClr val="000000"/>
              </a:solidFill>
              <a:uFillTx/>
              <a:latin typeface="Calibri"/>
            </a:endParaRPr>
          </a:p>
        </p:txBody>
      </p:sp>
      <p:sp>
        <p:nvSpPr>
          <p:cNvPr id="20" name="TextBox 16">
            <a:extLst>
              <a:ext uri="{FF2B5EF4-FFF2-40B4-BE49-F238E27FC236}">
                <a16:creationId xmlns:a16="http://schemas.microsoft.com/office/drawing/2014/main" id="{32DFC228-F4C8-45B0-E58B-4284BDAC486A}"/>
              </a:ext>
            </a:extLst>
          </p:cNvPr>
          <p:cNvSpPr txBox="1"/>
          <p:nvPr/>
        </p:nvSpPr>
        <p:spPr>
          <a:xfrm>
            <a:off x="3439761" y="2232600"/>
            <a:ext cx="1848578" cy="523219"/>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Production data access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Calibri Light" pitchFamily="34"/>
                <a:ea typeface="DengXian" pitchFamily="2"/>
              </a:rPr>
              <a:t>Sandbox data storage</a:t>
            </a:r>
          </a:p>
        </p:txBody>
      </p:sp>
      <p:pic>
        <p:nvPicPr>
          <p:cNvPr id="22" name="Picture 21" descr="A blue and white line art of shopping icons&#10;&#10;Description automatically generated with medium confidence">
            <a:extLst>
              <a:ext uri="{FF2B5EF4-FFF2-40B4-BE49-F238E27FC236}">
                <a16:creationId xmlns:a16="http://schemas.microsoft.com/office/drawing/2014/main" id="{FB035807-F484-74FC-3924-78B9D8DEA1A0}"/>
              </a:ext>
            </a:extLst>
          </p:cNvPr>
          <p:cNvPicPr>
            <a:picLocks noChangeAspect="1"/>
          </p:cNvPicPr>
          <p:nvPr/>
        </p:nvPicPr>
        <p:blipFill>
          <a:blip r:embed="rId12"/>
          <a:stretch>
            <a:fillRect/>
          </a:stretch>
        </p:blipFill>
        <p:spPr>
          <a:xfrm>
            <a:off x="10055304" y="3491251"/>
            <a:ext cx="850664" cy="864858"/>
          </a:xfrm>
          <a:prstGeom prst="rect">
            <a:avLst/>
          </a:prstGeom>
        </p:spPr>
      </p:pic>
      <p:sp>
        <p:nvSpPr>
          <p:cNvPr id="23" name="TextBox 38">
            <a:extLst>
              <a:ext uri="{FF2B5EF4-FFF2-40B4-BE49-F238E27FC236}">
                <a16:creationId xmlns:a16="http://schemas.microsoft.com/office/drawing/2014/main" id="{C9D18536-1B7F-17FD-35DD-378C76FBC178}"/>
              </a:ext>
            </a:extLst>
          </p:cNvPr>
          <p:cNvSpPr txBox="1"/>
          <p:nvPr/>
        </p:nvSpPr>
        <p:spPr>
          <a:xfrm>
            <a:off x="9485516" y="4477875"/>
            <a:ext cx="1952779" cy="52322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ML Bill of Materials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dirty="0">
                <a:solidFill>
                  <a:srgbClr val="000000"/>
                </a:solidFill>
                <a:latin typeface="Calibri Light" pitchFamily="34"/>
                <a:ea typeface="DengXian" pitchFamily="2"/>
              </a:rPr>
              <a:t>&amp; Lifecycle Observability</a:t>
            </a:r>
            <a:r>
              <a:rPr lang="en-GB" sz="1400" b="1" i="0" u="none" strike="noStrike" kern="1200" cap="none" spc="0" baseline="0" dirty="0">
                <a:solidFill>
                  <a:srgbClr val="000000"/>
                </a:solidFill>
                <a:uFillTx/>
                <a:latin typeface="Calibri Light" pitchFamily="34"/>
                <a:ea typeface="DengXian" pitchFamily="2"/>
              </a:rPr>
              <a:t> </a:t>
            </a:r>
          </a:p>
        </p:txBody>
      </p:sp>
      <p:pic>
        <p:nvPicPr>
          <p:cNvPr id="27" name="Picture 26">
            <a:extLst>
              <a:ext uri="{FF2B5EF4-FFF2-40B4-BE49-F238E27FC236}">
                <a16:creationId xmlns:a16="http://schemas.microsoft.com/office/drawing/2014/main" id="{954CF4E6-65DF-1D60-7878-62473935591D}"/>
              </a:ext>
            </a:extLst>
          </p:cNvPr>
          <p:cNvPicPr>
            <a:picLocks noChangeAspect="1"/>
          </p:cNvPicPr>
          <p:nvPr/>
        </p:nvPicPr>
        <p:blipFill>
          <a:blip r:embed="rId13"/>
          <a:stretch>
            <a:fillRect/>
          </a:stretch>
        </p:blipFill>
        <p:spPr>
          <a:xfrm>
            <a:off x="8261093" y="1250838"/>
            <a:ext cx="949723" cy="949723"/>
          </a:xfrm>
          <a:prstGeom prst="rect">
            <a:avLst/>
          </a:prstGeom>
        </p:spPr>
      </p:pic>
      <p:sp>
        <p:nvSpPr>
          <p:cNvPr id="28" name="TextBox 18">
            <a:extLst>
              <a:ext uri="{FF2B5EF4-FFF2-40B4-BE49-F238E27FC236}">
                <a16:creationId xmlns:a16="http://schemas.microsoft.com/office/drawing/2014/main" id="{971161EC-3957-E286-1F73-93E1D514D70F}"/>
              </a:ext>
            </a:extLst>
          </p:cNvPr>
          <p:cNvSpPr txBox="1"/>
          <p:nvPr/>
        </p:nvSpPr>
        <p:spPr>
          <a:xfrm>
            <a:off x="7992184" y="2246720"/>
            <a:ext cx="1700082" cy="52322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Foundation Models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dirty="0">
                <a:solidFill>
                  <a:srgbClr val="000000"/>
                </a:solidFill>
                <a:uFillTx/>
                <a:latin typeface="Calibri Light" pitchFamily="34"/>
                <a:ea typeface="DengXian" pitchFamily="2"/>
              </a:rPr>
              <a:t>&amp; library dependency</a:t>
            </a:r>
            <a:endParaRPr lang="de-CH" sz="1400" b="0" i="0" u="none" strike="noStrike" kern="1200" cap="none" spc="0" baseline="0" dirty="0">
              <a:solidFill>
                <a:srgbClr val="000000"/>
              </a:solidFill>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948FBCF-DC80-5297-A91B-58FD2BD4BBFF}"/>
              </a:ext>
            </a:extLst>
          </p:cNvPr>
          <p:cNvPicPr>
            <a:picLocks noChangeAspect="1"/>
          </p:cNvPicPr>
          <p:nvPr/>
        </p:nvPicPr>
        <p:blipFill>
          <a:blip r:embed="rId2"/>
          <a:stretch>
            <a:fillRect/>
          </a:stretch>
        </p:blipFill>
        <p:spPr>
          <a:xfrm>
            <a:off x="793102" y="1206831"/>
            <a:ext cx="5178490" cy="1226343"/>
          </a:xfrm>
          <a:prstGeom prst="rect">
            <a:avLst/>
          </a:prstGeom>
        </p:spPr>
      </p:pic>
      <p:pic>
        <p:nvPicPr>
          <p:cNvPr id="27" name="Picture 26">
            <a:extLst>
              <a:ext uri="{FF2B5EF4-FFF2-40B4-BE49-F238E27FC236}">
                <a16:creationId xmlns:a16="http://schemas.microsoft.com/office/drawing/2014/main" id="{9A3EE53B-A552-E2FA-AEB5-1D8212563984}"/>
              </a:ext>
            </a:extLst>
          </p:cNvPr>
          <p:cNvPicPr>
            <a:picLocks noChangeAspect="1"/>
          </p:cNvPicPr>
          <p:nvPr/>
        </p:nvPicPr>
        <p:blipFill>
          <a:blip r:embed="rId3"/>
          <a:stretch>
            <a:fillRect/>
          </a:stretch>
        </p:blipFill>
        <p:spPr>
          <a:xfrm>
            <a:off x="5971592" y="1206831"/>
            <a:ext cx="5912635" cy="1385282"/>
          </a:xfrm>
          <a:prstGeom prst="rect">
            <a:avLst/>
          </a:prstGeom>
        </p:spPr>
      </p:pic>
    </p:spTree>
    <p:extLst>
      <p:ext uri="{BB962C8B-B14F-4D97-AF65-F5344CB8AC3E}">
        <p14:creationId xmlns:p14="http://schemas.microsoft.com/office/powerpoint/2010/main" val="146614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Rectangle: Rounded Corners 18">
            <a:extLst>
              <a:ext uri="{FF2B5EF4-FFF2-40B4-BE49-F238E27FC236}">
                <a16:creationId xmlns:a16="http://schemas.microsoft.com/office/drawing/2014/main" id="{57607C7C-A128-88CD-6AD6-D08237EB5DAC}"/>
              </a:ext>
            </a:extLst>
          </p:cNvPr>
          <p:cNvSpPr/>
          <p:nvPr/>
        </p:nvSpPr>
        <p:spPr>
          <a:xfrm>
            <a:off x="6637995" y="519287"/>
            <a:ext cx="3990971" cy="2616098"/>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 name="TextBox 19">
            <a:extLst>
              <a:ext uri="{FF2B5EF4-FFF2-40B4-BE49-F238E27FC236}">
                <a16:creationId xmlns:a16="http://schemas.microsoft.com/office/drawing/2014/main" id="{71169ED3-2934-92FD-B913-7062284FC155}"/>
              </a:ext>
            </a:extLst>
          </p:cNvPr>
          <p:cNvSpPr txBox="1"/>
          <p:nvPr/>
        </p:nvSpPr>
        <p:spPr>
          <a:xfrm>
            <a:off x="9011146" y="564815"/>
            <a:ext cx="2214018" cy="26160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/model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train.py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a:t>
            </a:r>
            <a:r>
              <a:rPr lang="de-CH" sz="1600" b="0" i="0" u="none" strike="noStrike" kern="1200" cap="none" spc="0" baseline="0">
                <a:solidFill>
                  <a:srgbClr val="BFBFBF"/>
                </a:solidFill>
                <a:uFillTx/>
                <a:latin typeface="Calibri"/>
              </a:rPr>
              <a:t>deploy.py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BFBFBF"/>
                </a:solidFill>
                <a:uFillTx/>
                <a:latin typeface="Calibri"/>
              </a:rPr>
              <a:t>    inference.py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monitoting.py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/data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featurization.py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/test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unit.py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BFBFBF"/>
                </a:solidFill>
                <a:uFillTx/>
                <a:latin typeface="Calibri"/>
              </a:rPr>
              <a:t>    integration.py</a:t>
            </a:r>
          </a:p>
        </p:txBody>
      </p:sp>
      <p:pic>
        <p:nvPicPr>
          <p:cNvPr id="4" name="Picture 20" descr="A logo with a black background&#10;&#10;Description automatically generated">
            <a:extLst>
              <a:ext uri="{FF2B5EF4-FFF2-40B4-BE49-F238E27FC236}">
                <a16:creationId xmlns:a16="http://schemas.microsoft.com/office/drawing/2014/main" id="{8F8C8DF8-8FA2-A283-1C7E-7E057329CBE8}"/>
              </a:ext>
            </a:extLst>
          </p:cNvPr>
          <p:cNvPicPr>
            <a:picLocks noChangeAspect="1"/>
          </p:cNvPicPr>
          <p:nvPr/>
        </p:nvPicPr>
        <p:blipFill>
          <a:blip r:embed="rId2"/>
          <a:stretch>
            <a:fillRect/>
          </a:stretch>
        </p:blipFill>
        <p:spPr>
          <a:xfrm>
            <a:off x="6564441" y="698939"/>
            <a:ext cx="2627089" cy="1159669"/>
          </a:xfrm>
          <a:prstGeom prst="rect">
            <a:avLst/>
          </a:prstGeom>
          <a:noFill/>
          <a:ln cap="flat">
            <a:noFill/>
          </a:ln>
        </p:spPr>
      </p:pic>
      <p:sp>
        <p:nvSpPr>
          <p:cNvPr id="5" name="Rectangle: Rounded Corners 21">
            <a:extLst>
              <a:ext uri="{FF2B5EF4-FFF2-40B4-BE49-F238E27FC236}">
                <a16:creationId xmlns:a16="http://schemas.microsoft.com/office/drawing/2014/main" id="{666B1696-9AE4-FBB7-9652-AA8BB8E8EAB6}"/>
              </a:ext>
            </a:extLst>
          </p:cNvPr>
          <p:cNvSpPr/>
          <p:nvPr/>
        </p:nvSpPr>
        <p:spPr>
          <a:xfrm>
            <a:off x="447671" y="4506894"/>
            <a:ext cx="5648321" cy="225793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00B05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6" name="Picture 30" descr="A red letter on a black background&#10;&#10;Description automatically generated">
            <a:extLst>
              <a:ext uri="{FF2B5EF4-FFF2-40B4-BE49-F238E27FC236}">
                <a16:creationId xmlns:a16="http://schemas.microsoft.com/office/drawing/2014/main" id="{9C2152FA-1B31-B5D0-32A5-53DAB5248F8F}"/>
              </a:ext>
            </a:extLst>
          </p:cNvPr>
          <p:cNvPicPr>
            <a:picLocks noChangeAspect="1"/>
          </p:cNvPicPr>
          <p:nvPr/>
        </p:nvPicPr>
        <p:blipFill>
          <a:blip r:embed="rId3"/>
          <a:stretch>
            <a:fillRect/>
          </a:stretch>
        </p:blipFill>
        <p:spPr>
          <a:xfrm>
            <a:off x="762664" y="4662397"/>
            <a:ext cx="1509985" cy="553660"/>
          </a:xfrm>
          <a:prstGeom prst="rect">
            <a:avLst/>
          </a:prstGeom>
          <a:noFill/>
          <a:ln cap="flat">
            <a:noFill/>
          </a:ln>
        </p:spPr>
      </p:pic>
      <p:pic>
        <p:nvPicPr>
          <p:cNvPr id="7" name="Picture 32">
            <a:extLst>
              <a:ext uri="{FF2B5EF4-FFF2-40B4-BE49-F238E27FC236}">
                <a16:creationId xmlns:a16="http://schemas.microsoft.com/office/drawing/2014/main" id="{1B1685B8-1E5D-7ED8-69C2-D50CB825706D}"/>
              </a:ext>
            </a:extLst>
          </p:cNvPr>
          <p:cNvPicPr>
            <a:picLocks noChangeAspect="1"/>
          </p:cNvPicPr>
          <p:nvPr/>
        </p:nvPicPr>
        <p:blipFill>
          <a:blip r:embed="rId4"/>
          <a:stretch>
            <a:fillRect/>
          </a:stretch>
        </p:blipFill>
        <p:spPr>
          <a:xfrm>
            <a:off x="2087639" y="5303876"/>
            <a:ext cx="1152528" cy="1104896"/>
          </a:xfrm>
          <a:prstGeom prst="rect">
            <a:avLst/>
          </a:prstGeom>
          <a:noFill/>
          <a:ln cap="flat">
            <a:noFill/>
          </a:ln>
        </p:spPr>
      </p:pic>
      <p:sp>
        <p:nvSpPr>
          <p:cNvPr id="8" name="TextBox 33">
            <a:extLst>
              <a:ext uri="{FF2B5EF4-FFF2-40B4-BE49-F238E27FC236}">
                <a16:creationId xmlns:a16="http://schemas.microsoft.com/office/drawing/2014/main" id="{0DE23CE6-86B0-C14F-0366-41796F34A22A}"/>
              </a:ext>
            </a:extLst>
          </p:cNvPr>
          <p:cNvSpPr txBox="1"/>
          <p:nvPr/>
        </p:nvSpPr>
        <p:spPr>
          <a:xfrm>
            <a:off x="2173327" y="6317964"/>
            <a:ext cx="99059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MEGDP</a:t>
            </a:r>
          </a:p>
        </p:txBody>
      </p:sp>
      <p:pic>
        <p:nvPicPr>
          <p:cNvPr id="9" name="Picture 34">
            <a:extLst>
              <a:ext uri="{FF2B5EF4-FFF2-40B4-BE49-F238E27FC236}">
                <a16:creationId xmlns:a16="http://schemas.microsoft.com/office/drawing/2014/main" id="{BD5709C6-FC26-1EBD-0DFD-16D55A3542D6}"/>
              </a:ext>
            </a:extLst>
          </p:cNvPr>
          <p:cNvPicPr>
            <a:picLocks noChangeAspect="1"/>
          </p:cNvPicPr>
          <p:nvPr/>
        </p:nvPicPr>
        <p:blipFill>
          <a:blip r:embed="rId4"/>
          <a:stretch>
            <a:fillRect/>
          </a:stretch>
        </p:blipFill>
        <p:spPr>
          <a:xfrm>
            <a:off x="3401897" y="5303876"/>
            <a:ext cx="1152528" cy="1104896"/>
          </a:xfrm>
          <a:prstGeom prst="rect">
            <a:avLst/>
          </a:prstGeom>
          <a:noFill/>
          <a:ln cap="flat">
            <a:noFill/>
          </a:ln>
        </p:spPr>
      </p:pic>
      <p:sp>
        <p:nvSpPr>
          <p:cNvPr id="10" name="TextBox 35">
            <a:extLst>
              <a:ext uri="{FF2B5EF4-FFF2-40B4-BE49-F238E27FC236}">
                <a16:creationId xmlns:a16="http://schemas.microsoft.com/office/drawing/2014/main" id="{20DB5F20-2FB2-63F8-F675-80CA1978515A}"/>
              </a:ext>
            </a:extLst>
          </p:cNvPr>
          <p:cNvSpPr txBox="1"/>
          <p:nvPr/>
        </p:nvSpPr>
        <p:spPr>
          <a:xfrm>
            <a:off x="3482858" y="6317964"/>
            <a:ext cx="107156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Cumulus</a:t>
            </a:r>
          </a:p>
        </p:txBody>
      </p:sp>
      <p:pic>
        <p:nvPicPr>
          <p:cNvPr id="11" name="Picture 36">
            <a:extLst>
              <a:ext uri="{FF2B5EF4-FFF2-40B4-BE49-F238E27FC236}">
                <a16:creationId xmlns:a16="http://schemas.microsoft.com/office/drawing/2014/main" id="{6BD202EA-611D-5C90-8DBA-7F26C2504775}"/>
              </a:ext>
            </a:extLst>
          </p:cNvPr>
          <p:cNvPicPr>
            <a:picLocks noChangeAspect="1"/>
          </p:cNvPicPr>
          <p:nvPr/>
        </p:nvPicPr>
        <p:blipFill>
          <a:blip r:embed="rId4"/>
          <a:stretch>
            <a:fillRect/>
          </a:stretch>
        </p:blipFill>
        <p:spPr>
          <a:xfrm>
            <a:off x="4635386" y="5303876"/>
            <a:ext cx="1152528" cy="1104896"/>
          </a:xfrm>
          <a:prstGeom prst="rect">
            <a:avLst/>
          </a:prstGeom>
          <a:noFill/>
          <a:ln cap="flat">
            <a:noFill/>
          </a:ln>
        </p:spPr>
      </p:pic>
      <p:sp>
        <p:nvSpPr>
          <p:cNvPr id="12" name="TextBox 37">
            <a:extLst>
              <a:ext uri="{FF2B5EF4-FFF2-40B4-BE49-F238E27FC236}">
                <a16:creationId xmlns:a16="http://schemas.microsoft.com/office/drawing/2014/main" id="{42484B92-0D3E-1D75-1597-1AB0C3005763}"/>
              </a:ext>
            </a:extLst>
          </p:cNvPr>
          <p:cNvSpPr txBox="1"/>
          <p:nvPr/>
        </p:nvSpPr>
        <p:spPr>
          <a:xfrm>
            <a:off x="4643039" y="6332841"/>
            <a:ext cx="125403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IB Datahub</a:t>
            </a:r>
          </a:p>
        </p:txBody>
      </p:sp>
      <p:pic>
        <p:nvPicPr>
          <p:cNvPr id="13" name="Picture 38">
            <a:extLst>
              <a:ext uri="{FF2B5EF4-FFF2-40B4-BE49-F238E27FC236}">
                <a16:creationId xmlns:a16="http://schemas.microsoft.com/office/drawing/2014/main" id="{F36E9268-1D18-EAC4-9157-D4B9D38B0405}"/>
              </a:ext>
            </a:extLst>
          </p:cNvPr>
          <p:cNvPicPr>
            <a:picLocks noChangeAspect="1"/>
          </p:cNvPicPr>
          <p:nvPr/>
        </p:nvPicPr>
        <p:blipFill>
          <a:blip r:embed="rId4"/>
          <a:stretch>
            <a:fillRect/>
          </a:stretch>
        </p:blipFill>
        <p:spPr>
          <a:xfrm>
            <a:off x="746086" y="5309262"/>
            <a:ext cx="1152528" cy="1104896"/>
          </a:xfrm>
          <a:prstGeom prst="rect">
            <a:avLst/>
          </a:prstGeom>
          <a:noFill/>
          <a:ln cap="flat">
            <a:noFill/>
          </a:ln>
        </p:spPr>
      </p:pic>
      <p:sp>
        <p:nvSpPr>
          <p:cNvPr id="14" name="TextBox 39">
            <a:extLst>
              <a:ext uri="{FF2B5EF4-FFF2-40B4-BE49-F238E27FC236}">
                <a16:creationId xmlns:a16="http://schemas.microsoft.com/office/drawing/2014/main" id="{FF5DF8DD-1BD0-612E-DDDA-10CC66633609}"/>
              </a:ext>
            </a:extLst>
          </p:cNvPr>
          <p:cNvSpPr txBox="1"/>
          <p:nvPr/>
        </p:nvSpPr>
        <p:spPr>
          <a:xfrm>
            <a:off x="514039" y="6307677"/>
            <a:ext cx="2198802"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dirty="0">
                <a:solidFill>
                  <a:srgbClr val="000000"/>
                </a:solidFill>
                <a:uFillTx/>
                <a:latin typeface="Calibri"/>
              </a:rPr>
              <a:t>RiskLab Sandbox</a:t>
            </a:r>
          </a:p>
        </p:txBody>
      </p:sp>
      <p:sp>
        <p:nvSpPr>
          <p:cNvPr id="15" name="Rectangle: Rounded Corners 41">
            <a:extLst>
              <a:ext uri="{FF2B5EF4-FFF2-40B4-BE49-F238E27FC236}">
                <a16:creationId xmlns:a16="http://schemas.microsoft.com/office/drawing/2014/main" id="{00B3FBAE-60D5-71FB-3B24-35922D8FBCAF}"/>
              </a:ext>
            </a:extLst>
          </p:cNvPr>
          <p:cNvSpPr/>
          <p:nvPr/>
        </p:nvSpPr>
        <p:spPr>
          <a:xfrm>
            <a:off x="6394408" y="4478310"/>
            <a:ext cx="2355375" cy="225793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00B05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16" name="Picture 42" descr="A red letter on a black background&#10;&#10;Description automatically generated">
            <a:extLst>
              <a:ext uri="{FF2B5EF4-FFF2-40B4-BE49-F238E27FC236}">
                <a16:creationId xmlns:a16="http://schemas.microsoft.com/office/drawing/2014/main" id="{5503C05E-6409-3C5F-C51B-06969BD2A6EA}"/>
              </a:ext>
            </a:extLst>
          </p:cNvPr>
          <p:cNvPicPr>
            <a:picLocks noChangeAspect="1"/>
          </p:cNvPicPr>
          <p:nvPr/>
        </p:nvPicPr>
        <p:blipFill>
          <a:blip r:embed="rId3"/>
          <a:stretch>
            <a:fillRect/>
          </a:stretch>
        </p:blipFill>
        <p:spPr>
          <a:xfrm>
            <a:off x="6682380" y="4675638"/>
            <a:ext cx="1509985" cy="553660"/>
          </a:xfrm>
          <a:prstGeom prst="rect">
            <a:avLst/>
          </a:prstGeom>
          <a:noFill/>
          <a:ln cap="flat">
            <a:noFill/>
          </a:ln>
        </p:spPr>
      </p:pic>
      <p:pic>
        <p:nvPicPr>
          <p:cNvPr id="17" name="Picture 53">
            <a:extLst>
              <a:ext uri="{FF2B5EF4-FFF2-40B4-BE49-F238E27FC236}">
                <a16:creationId xmlns:a16="http://schemas.microsoft.com/office/drawing/2014/main" id="{23B78A66-5A5C-1DB2-D506-56DBF74500CF}"/>
              </a:ext>
            </a:extLst>
          </p:cNvPr>
          <p:cNvPicPr>
            <a:picLocks noChangeAspect="1"/>
          </p:cNvPicPr>
          <p:nvPr/>
        </p:nvPicPr>
        <p:blipFill>
          <a:blip r:embed="rId5"/>
          <a:stretch>
            <a:fillRect/>
          </a:stretch>
        </p:blipFill>
        <p:spPr>
          <a:xfrm>
            <a:off x="6979798" y="5321533"/>
            <a:ext cx="1190621" cy="1181103"/>
          </a:xfrm>
          <a:prstGeom prst="rect">
            <a:avLst/>
          </a:prstGeom>
          <a:noFill/>
          <a:ln cap="flat">
            <a:noFill/>
          </a:ln>
        </p:spPr>
      </p:pic>
      <p:sp>
        <p:nvSpPr>
          <p:cNvPr id="18" name="TextBox 54">
            <a:extLst>
              <a:ext uri="{FF2B5EF4-FFF2-40B4-BE49-F238E27FC236}">
                <a16:creationId xmlns:a16="http://schemas.microsoft.com/office/drawing/2014/main" id="{045F71A3-50A5-2901-6988-336985405259}"/>
              </a:ext>
            </a:extLst>
          </p:cNvPr>
          <p:cNvSpPr txBox="1"/>
          <p:nvPr/>
        </p:nvSpPr>
        <p:spPr>
          <a:xfrm>
            <a:off x="6861090" y="6332841"/>
            <a:ext cx="160806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Feature Store</a:t>
            </a:r>
          </a:p>
        </p:txBody>
      </p:sp>
      <p:sp>
        <p:nvSpPr>
          <p:cNvPr id="19" name="TextBox 55">
            <a:extLst>
              <a:ext uri="{FF2B5EF4-FFF2-40B4-BE49-F238E27FC236}">
                <a16:creationId xmlns:a16="http://schemas.microsoft.com/office/drawing/2014/main" id="{6DC5C0C7-510B-4F9E-3E94-58264A0145ED}"/>
              </a:ext>
            </a:extLst>
          </p:cNvPr>
          <p:cNvSpPr txBox="1"/>
          <p:nvPr/>
        </p:nvSpPr>
        <p:spPr>
          <a:xfrm>
            <a:off x="2355540" y="4718724"/>
            <a:ext cx="374045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UBS Production Data Mesh</a:t>
            </a:r>
          </a:p>
        </p:txBody>
      </p:sp>
      <p:sp>
        <p:nvSpPr>
          <p:cNvPr id="20" name="TextBox 56">
            <a:extLst>
              <a:ext uri="{FF2B5EF4-FFF2-40B4-BE49-F238E27FC236}">
                <a16:creationId xmlns:a16="http://schemas.microsoft.com/office/drawing/2014/main" id="{B7E97CEE-E931-6CC6-AACF-5C4E3792181C}"/>
              </a:ext>
            </a:extLst>
          </p:cNvPr>
          <p:cNvSpPr txBox="1"/>
          <p:nvPr/>
        </p:nvSpPr>
        <p:spPr>
          <a:xfrm>
            <a:off x="6747385" y="1822764"/>
            <a:ext cx="21994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MLFlow Project</a:t>
            </a:r>
          </a:p>
        </p:txBody>
      </p:sp>
      <p:sp>
        <p:nvSpPr>
          <p:cNvPr id="21" name="Double Bracket 61">
            <a:extLst>
              <a:ext uri="{FF2B5EF4-FFF2-40B4-BE49-F238E27FC236}">
                <a16:creationId xmlns:a16="http://schemas.microsoft.com/office/drawing/2014/main" id="{D47EEC6D-C2EF-3F01-3FF2-692071B20D5B}"/>
              </a:ext>
            </a:extLst>
          </p:cNvPr>
          <p:cNvSpPr/>
          <p:nvPr/>
        </p:nvSpPr>
        <p:spPr>
          <a:xfrm>
            <a:off x="6778767" y="1816464"/>
            <a:ext cx="2114705"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22" name="Rectangle: Rounded Corners 67">
            <a:extLst>
              <a:ext uri="{FF2B5EF4-FFF2-40B4-BE49-F238E27FC236}">
                <a16:creationId xmlns:a16="http://schemas.microsoft.com/office/drawing/2014/main" id="{37DD9AD9-7E92-561A-2E13-AE95AA8F9310}"/>
              </a:ext>
            </a:extLst>
          </p:cNvPr>
          <p:cNvSpPr/>
          <p:nvPr/>
        </p:nvSpPr>
        <p:spPr>
          <a:xfrm>
            <a:off x="1381082" y="230812"/>
            <a:ext cx="3990971" cy="2284381"/>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3" name="TextBox 68">
            <a:extLst>
              <a:ext uri="{FF2B5EF4-FFF2-40B4-BE49-F238E27FC236}">
                <a16:creationId xmlns:a16="http://schemas.microsoft.com/office/drawing/2014/main" id="{ED0A253C-413D-AF2D-8634-8C73567CADFA}"/>
              </a:ext>
            </a:extLst>
          </p:cNvPr>
          <p:cNvSpPr txBox="1"/>
          <p:nvPr/>
        </p:nvSpPr>
        <p:spPr>
          <a:xfrm>
            <a:off x="3711485" y="358746"/>
            <a:ext cx="2214018" cy="206210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/model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train.py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infernece.py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evaluate.py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/data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featurization.py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/test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unit.py</a:t>
            </a:r>
          </a:p>
        </p:txBody>
      </p:sp>
      <p:pic>
        <p:nvPicPr>
          <p:cNvPr id="24" name="Picture 69" descr="A logo with a black background&#10;&#10;Description automatically generated">
            <a:extLst>
              <a:ext uri="{FF2B5EF4-FFF2-40B4-BE49-F238E27FC236}">
                <a16:creationId xmlns:a16="http://schemas.microsoft.com/office/drawing/2014/main" id="{E1D556AF-A20C-3299-FDFE-13318EC65369}"/>
              </a:ext>
            </a:extLst>
          </p:cNvPr>
          <p:cNvPicPr>
            <a:picLocks noChangeAspect="1"/>
          </p:cNvPicPr>
          <p:nvPr/>
        </p:nvPicPr>
        <p:blipFill>
          <a:blip r:embed="rId2"/>
          <a:stretch>
            <a:fillRect/>
          </a:stretch>
        </p:blipFill>
        <p:spPr>
          <a:xfrm>
            <a:off x="1254117" y="83429"/>
            <a:ext cx="2627089" cy="1159669"/>
          </a:xfrm>
          <a:prstGeom prst="rect">
            <a:avLst/>
          </a:prstGeom>
          <a:noFill/>
          <a:ln cap="flat">
            <a:noFill/>
          </a:ln>
        </p:spPr>
      </p:pic>
      <p:sp>
        <p:nvSpPr>
          <p:cNvPr id="25" name="TextBox 70">
            <a:extLst>
              <a:ext uri="{FF2B5EF4-FFF2-40B4-BE49-F238E27FC236}">
                <a16:creationId xmlns:a16="http://schemas.microsoft.com/office/drawing/2014/main" id="{8C10C7EA-CB2A-F529-81AC-C43157DEB933}"/>
              </a:ext>
            </a:extLst>
          </p:cNvPr>
          <p:cNvSpPr txBox="1"/>
          <p:nvPr/>
        </p:nvSpPr>
        <p:spPr>
          <a:xfrm>
            <a:off x="1552879" y="1021211"/>
            <a:ext cx="21994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MLFlow Project</a:t>
            </a:r>
          </a:p>
        </p:txBody>
      </p:sp>
      <p:sp>
        <p:nvSpPr>
          <p:cNvPr id="26" name="Double Bracket 71">
            <a:extLst>
              <a:ext uri="{FF2B5EF4-FFF2-40B4-BE49-F238E27FC236}">
                <a16:creationId xmlns:a16="http://schemas.microsoft.com/office/drawing/2014/main" id="{EA0A8050-8A27-D53D-C372-E702BD1C4467}"/>
              </a:ext>
            </a:extLst>
          </p:cNvPr>
          <p:cNvSpPr/>
          <p:nvPr/>
        </p:nvSpPr>
        <p:spPr>
          <a:xfrm>
            <a:off x="1584262" y="1014901"/>
            <a:ext cx="2114705"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27" name="Picture 72">
            <a:extLst>
              <a:ext uri="{FF2B5EF4-FFF2-40B4-BE49-F238E27FC236}">
                <a16:creationId xmlns:a16="http://schemas.microsoft.com/office/drawing/2014/main" id="{6C51CB6A-753F-1E51-2939-63FDDF630EF3}"/>
              </a:ext>
            </a:extLst>
          </p:cNvPr>
          <p:cNvPicPr>
            <a:picLocks noChangeAspect="1"/>
          </p:cNvPicPr>
          <p:nvPr/>
        </p:nvPicPr>
        <p:blipFill>
          <a:blip r:embed="rId6"/>
          <a:stretch>
            <a:fillRect/>
          </a:stretch>
        </p:blipFill>
        <p:spPr>
          <a:xfrm>
            <a:off x="1765157" y="1637251"/>
            <a:ext cx="629930" cy="745263"/>
          </a:xfrm>
          <a:prstGeom prst="rect">
            <a:avLst/>
          </a:prstGeom>
          <a:noFill/>
          <a:ln cap="flat">
            <a:noFill/>
          </a:ln>
        </p:spPr>
      </p:pic>
      <p:sp>
        <p:nvSpPr>
          <p:cNvPr id="28" name="TextBox 73">
            <a:extLst>
              <a:ext uri="{FF2B5EF4-FFF2-40B4-BE49-F238E27FC236}">
                <a16:creationId xmlns:a16="http://schemas.microsoft.com/office/drawing/2014/main" id="{5A6604AD-AA45-C0D5-8724-EC7853F3B746}"/>
              </a:ext>
            </a:extLst>
          </p:cNvPr>
          <p:cNvSpPr txBox="1"/>
          <p:nvPr/>
        </p:nvSpPr>
        <p:spPr>
          <a:xfrm>
            <a:off x="2383621" y="1755126"/>
            <a:ext cx="1193465"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1" i="0" u="none" strike="noStrike" kern="1200" cap="none" spc="0" baseline="0">
                <a:solidFill>
                  <a:srgbClr val="000000"/>
                </a:solidFill>
                <a:uFillTx/>
                <a:latin typeface="Calibri"/>
              </a:rPr>
              <a:t>review</a:t>
            </a:r>
          </a:p>
        </p:txBody>
      </p:sp>
      <p:pic>
        <p:nvPicPr>
          <p:cNvPr id="29" name="Picture 75">
            <a:extLst>
              <a:ext uri="{FF2B5EF4-FFF2-40B4-BE49-F238E27FC236}">
                <a16:creationId xmlns:a16="http://schemas.microsoft.com/office/drawing/2014/main" id="{3503CBE0-88DA-6BAB-DAB4-A75E7EC33D85}"/>
              </a:ext>
            </a:extLst>
          </p:cNvPr>
          <p:cNvPicPr>
            <a:picLocks noChangeAspect="1"/>
          </p:cNvPicPr>
          <p:nvPr/>
        </p:nvPicPr>
        <p:blipFill>
          <a:blip r:embed="rId7"/>
          <a:stretch>
            <a:fillRect/>
          </a:stretch>
        </p:blipFill>
        <p:spPr>
          <a:xfrm>
            <a:off x="9675586" y="5240051"/>
            <a:ext cx="1231559" cy="1168722"/>
          </a:xfrm>
          <a:prstGeom prst="rect">
            <a:avLst/>
          </a:prstGeom>
          <a:noFill/>
          <a:ln cap="flat">
            <a:noFill/>
          </a:ln>
        </p:spPr>
      </p:pic>
      <p:sp>
        <p:nvSpPr>
          <p:cNvPr id="30" name="TextBox 76">
            <a:extLst>
              <a:ext uri="{FF2B5EF4-FFF2-40B4-BE49-F238E27FC236}">
                <a16:creationId xmlns:a16="http://schemas.microsoft.com/office/drawing/2014/main" id="{561C0886-FBC3-3E22-5BAF-C6923DD204E7}"/>
              </a:ext>
            </a:extLst>
          </p:cNvPr>
          <p:cNvSpPr txBox="1"/>
          <p:nvPr/>
        </p:nvSpPr>
        <p:spPr>
          <a:xfrm>
            <a:off x="9617101" y="6329504"/>
            <a:ext cx="160806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800" b="0" i="0" u="none" strike="noStrike" kern="1200" cap="none" spc="0" baseline="0">
                <a:solidFill>
                  <a:srgbClr val="000000"/>
                </a:solidFill>
                <a:uFillTx/>
                <a:latin typeface="Calibri"/>
              </a:rPr>
              <a:t>Metrics Log</a:t>
            </a:r>
          </a:p>
        </p:txBody>
      </p:sp>
      <p:sp>
        <p:nvSpPr>
          <p:cNvPr id="31" name="Rectangle: Rounded Corners 77">
            <a:extLst>
              <a:ext uri="{FF2B5EF4-FFF2-40B4-BE49-F238E27FC236}">
                <a16:creationId xmlns:a16="http://schemas.microsoft.com/office/drawing/2014/main" id="{BCEDFEA5-B94E-47BF-79F4-102409EFBA06}"/>
              </a:ext>
            </a:extLst>
          </p:cNvPr>
          <p:cNvSpPr/>
          <p:nvPr/>
        </p:nvSpPr>
        <p:spPr>
          <a:xfrm>
            <a:off x="9063459" y="4506894"/>
            <a:ext cx="2355375" cy="225793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00B05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pic>
        <p:nvPicPr>
          <p:cNvPr id="32" name="Picture 78" descr="A red letter on a black background&#10;&#10;Description automatically generated">
            <a:extLst>
              <a:ext uri="{FF2B5EF4-FFF2-40B4-BE49-F238E27FC236}">
                <a16:creationId xmlns:a16="http://schemas.microsoft.com/office/drawing/2014/main" id="{C0C16C03-4FAF-5363-EC14-F1D130F78045}"/>
              </a:ext>
            </a:extLst>
          </p:cNvPr>
          <p:cNvPicPr>
            <a:picLocks noChangeAspect="1"/>
          </p:cNvPicPr>
          <p:nvPr/>
        </p:nvPicPr>
        <p:blipFill>
          <a:blip r:embed="rId3"/>
          <a:stretch>
            <a:fillRect/>
          </a:stretch>
        </p:blipFill>
        <p:spPr>
          <a:xfrm>
            <a:off x="9351431" y="4704222"/>
            <a:ext cx="1509985" cy="553660"/>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Rectangle: Rounded Corners 18">
            <a:extLst>
              <a:ext uri="{FF2B5EF4-FFF2-40B4-BE49-F238E27FC236}">
                <a16:creationId xmlns:a16="http://schemas.microsoft.com/office/drawing/2014/main" id="{372DF020-C436-D165-AF19-52C6B66D1671}"/>
              </a:ext>
            </a:extLst>
          </p:cNvPr>
          <p:cNvSpPr/>
          <p:nvPr/>
        </p:nvSpPr>
        <p:spPr>
          <a:xfrm>
            <a:off x="6637995" y="519287"/>
            <a:ext cx="3990971" cy="2616098"/>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3" name="TextBox 19">
            <a:extLst>
              <a:ext uri="{FF2B5EF4-FFF2-40B4-BE49-F238E27FC236}">
                <a16:creationId xmlns:a16="http://schemas.microsoft.com/office/drawing/2014/main" id="{F9E2EB82-F87C-4CCF-5277-8AE114F68142}"/>
              </a:ext>
            </a:extLst>
          </p:cNvPr>
          <p:cNvSpPr txBox="1"/>
          <p:nvPr/>
        </p:nvSpPr>
        <p:spPr>
          <a:xfrm>
            <a:off x="9011146" y="564815"/>
            <a:ext cx="2214018" cy="26160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/model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train.py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a:t>
            </a:r>
            <a:r>
              <a:rPr lang="de-CH" sz="1600" b="0" i="0" u="none" strike="noStrike" kern="1200" cap="none" spc="0" baseline="0">
                <a:solidFill>
                  <a:srgbClr val="BFBFBF"/>
                </a:solidFill>
                <a:uFillTx/>
                <a:latin typeface="Calibri"/>
              </a:rPr>
              <a:t>deploy.py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BFBFBF"/>
                </a:solidFill>
                <a:uFillTx/>
                <a:latin typeface="Calibri"/>
              </a:rPr>
              <a:t>    inference.py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monitoting.py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/data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featurization.py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/test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unit.py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BFBFBF"/>
                </a:solidFill>
                <a:uFillTx/>
                <a:latin typeface="Calibri"/>
              </a:rPr>
              <a:t>    integration.py</a:t>
            </a:r>
          </a:p>
        </p:txBody>
      </p:sp>
      <p:pic>
        <p:nvPicPr>
          <p:cNvPr id="4" name="Picture 20" descr="A logo with a black background&#10;&#10;Description automatically generated">
            <a:extLst>
              <a:ext uri="{FF2B5EF4-FFF2-40B4-BE49-F238E27FC236}">
                <a16:creationId xmlns:a16="http://schemas.microsoft.com/office/drawing/2014/main" id="{A8B5FF9E-2842-9079-4301-ECF64A94E544}"/>
              </a:ext>
            </a:extLst>
          </p:cNvPr>
          <p:cNvPicPr>
            <a:picLocks noChangeAspect="1"/>
          </p:cNvPicPr>
          <p:nvPr/>
        </p:nvPicPr>
        <p:blipFill>
          <a:blip r:embed="rId2"/>
          <a:stretch>
            <a:fillRect/>
          </a:stretch>
        </p:blipFill>
        <p:spPr>
          <a:xfrm>
            <a:off x="6564441" y="698939"/>
            <a:ext cx="2627089" cy="1159669"/>
          </a:xfrm>
          <a:prstGeom prst="rect">
            <a:avLst/>
          </a:prstGeom>
          <a:noFill/>
          <a:ln cap="flat">
            <a:noFill/>
          </a:ln>
        </p:spPr>
      </p:pic>
      <p:sp>
        <p:nvSpPr>
          <p:cNvPr id="5" name="TextBox 56">
            <a:extLst>
              <a:ext uri="{FF2B5EF4-FFF2-40B4-BE49-F238E27FC236}">
                <a16:creationId xmlns:a16="http://schemas.microsoft.com/office/drawing/2014/main" id="{AFB4776A-9DBB-C5F6-6BDF-AD9A982FFD83}"/>
              </a:ext>
            </a:extLst>
          </p:cNvPr>
          <p:cNvSpPr txBox="1"/>
          <p:nvPr/>
        </p:nvSpPr>
        <p:spPr>
          <a:xfrm>
            <a:off x="6747385" y="1822764"/>
            <a:ext cx="21994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MLFlow Project</a:t>
            </a:r>
          </a:p>
        </p:txBody>
      </p:sp>
      <p:sp>
        <p:nvSpPr>
          <p:cNvPr id="6" name="Double Bracket 61">
            <a:extLst>
              <a:ext uri="{FF2B5EF4-FFF2-40B4-BE49-F238E27FC236}">
                <a16:creationId xmlns:a16="http://schemas.microsoft.com/office/drawing/2014/main" id="{E56E378D-34AD-47CA-6920-D3D7AD02F8B0}"/>
              </a:ext>
            </a:extLst>
          </p:cNvPr>
          <p:cNvSpPr/>
          <p:nvPr/>
        </p:nvSpPr>
        <p:spPr>
          <a:xfrm>
            <a:off x="6778767" y="1816464"/>
            <a:ext cx="2114705"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sp>
        <p:nvSpPr>
          <p:cNvPr id="7" name="Rectangle: Rounded Corners 67">
            <a:extLst>
              <a:ext uri="{FF2B5EF4-FFF2-40B4-BE49-F238E27FC236}">
                <a16:creationId xmlns:a16="http://schemas.microsoft.com/office/drawing/2014/main" id="{E3C08A8B-D922-2030-17CE-B3F4DCFCDF4E}"/>
              </a:ext>
            </a:extLst>
          </p:cNvPr>
          <p:cNvSpPr/>
          <p:nvPr/>
        </p:nvSpPr>
        <p:spPr>
          <a:xfrm>
            <a:off x="1381082" y="230812"/>
            <a:ext cx="3990971" cy="226092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8" name="TextBox 68">
            <a:extLst>
              <a:ext uri="{FF2B5EF4-FFF2-40B4-BE49-F238E27FC236}">
                <a16:creationId xmlns:a16="http://schemas.microsoft.com/office/drawing/2014/main" id="{DA3CE1DC-37AB-4709-64DC-740C30FF5830}"/>
              </a:ext>
            </a:extLst>
          </p:cNvPr>
          <p:cNvSpPr txBox="1"/>
          <p:nvPr/>
        </p:nvSpPr>
        <p:spPr>
          <a:xfrm>
            <a:off x="3708413" y="383654"/>
            <a:ext cx="1660568" cy="19007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/deploy_pipeline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/online_service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/batch_service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/stream_service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/monitoring</a:t>
            </a:r>
          </a:p>
        </p:txBody>
      </p:sp>
      <p:pic>
        <p:nvPicPr>
          <p:cNvPr id="9" name="Picture 69" descr="A logo with a black background&#10;&#10;Description automatically generated">
            <a:extLst>
              <a:ext uri="{FF2B5EF4-FFF2-40B4-BE49-F238E27FC236}">
                <a16:creationId xmlns:a16="http://schemas.microsoft.com/office/drawing/2014/main" id="{A98A1F26-F3FE-96F4-BB97-0E4BB4F77C18}"/>
              </a:ext>
            </a:extLst>
          </p:cNvPr>
          <p:cNvPicPr>
            <a:picLocks noChangeAspect="1"/>
          </p:cNvPicPr>
          <p:nvPr/>
        </p:nvPicPr>
        <p:blipFill>
          <a:blip r:embed="rId2"/>
          <a:stretch>
            <a:fillRect/>
          </a:stretch>
        </p:blipFill>
        <p:spPr>
          <a:xfrm>
            <a:off x="1254117" y="83429"/>
            <a:ext cx="2627089" cy="1159669"/>
          </a:xfrm>
          <a:prstGeom prst="rect">
            <a:avLst/>
          </a:prstGeom>
          <a:noFill/>
          <a:ln cap="flat">
            <a:noFill/>
          </a:ln>
        </p:spPr>
      </p:pic>
      <p:sp>
        <p:nvSpPr>
          <p:cNvPr id="10" name="TextBox 70">
            <a:extLst>
              <a:ext uri="{FF2B5EF4-FFF2-40B4-BE49-F238E27FC236}">
                <a16:creationId xmlns:a16="http://schemas.microsoft.com/office/drawing/2014/main" id="{3C2E4B65-2672-C1C2-434A-495400BFCCF9}"/>
              </a:ext>
            </a:extLst>
          </p:cNvPr>
          <p:cNvSpPr txBox="1"/>
          <p:nvPr/>
        </p:nvSpPr>
        <p:spPr>
          <a:xfrm>
            <a:off x="1612233" y="1041858"/>
            <a:ext cx="19692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IT Project</a:t>
            </a:r>
          </a:p>
        </p:txBody>
      </p:sp>
      <p:sp>
        <p:nvSpPr>
          <p:cNvPr id="11" name="Double Bracket 71">
            <a:extLst>
              <a:ext uri="{FF2B5EF4-FFF2-40B4-BE49-F238E27FC236}">
                <a16:creationId xmlns:a16="http://schemas.microsoft.com/office/drawing/2014/main" id="{3963A1E9-8956-F537-1B6C-774AAD412A9C}"/>
              </a:ext>
            </a:extLst>
          </p:cNvPr>
          <p:cNvSpPr/>
          <p:nvPr/>
        </p:nvSpPr>
        <p:spPr>
          <a:xfrm>
            <a:off x="1867543" y="1035548"/>
            <a:ext cx="1429518"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12" name="Picture 72">
            <a:extLst>
              <a:ext uri="{FF2B5EF4-FFF2-40B4-BE49-F238E27FC236}">
                <a16:creationId xmlns:a16="http://schemas.microsoft.com/office/drawing/2014/main" id="{936CB20B-6172-4995-CD80-69417B675AD6}"/>
              </a:ext>
            </a:extLst>
          </p:cNvPr>
          <p:cNvPicPr>
            <a:picLocks noChangeAspect="1"/>
          </p:cNvPicPr>
          <p:nvPr/>
        </p:nvPicPr>
        <p:blipFill>
          <a:blip r:embed="rId3"/>
          <a:stretch>
            <a:fillRect/>
          </a:stretch>
        </p:blipFill>
        <p:spPr>
          <a:xfrm>
            <a:off x="1802675" y="1614793"/>
            <a:ext cx="629930" cy="745263"/>
          </a:xfrm>
          <a:prstGeom prst="rect">
            <a:avLst/>
          </a:prstGeom>
          <a:noFill/>
          <a:ln cap="flat">
            <a:noFill/>
          </a:ln>
        </p:spPr>
      </p:pic>
      <p:sp>
        <p:nvSpPr>
          <p:cNvPr id="13" name="TextBox 73">
            <a:extLst>
              <a:ext uri="{FF2B5EF4-FFF2-40B4-BE49-F238E27FC236}">
                <a16:creationId xmlns:a16="http://schemas.microsoft.com/office/drawing/2014/main" id="{15F20C33-6B38-C835-E8BE-0D224D1F2CCF}"/>
              </a:ext>
            </a:extLst>
          </p:cNvPr>
          <p:cNvSpPr txBox="1"/>
          <p:nvPr/>
        </p:nvSpPr>
        <p:spPr>
          <a:xfrm>
            <a:off x="2421139" y="1732669"/>
            <a:ext cx="726353"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1" i="0" u="none" strike="noStrike" kern="1200" cap="none" spc="0" baseline="0">
                <a:solidFill>
                  <a:srgbClr val="000000"/>
                </a:solidFill>
                <a:uFillTx/>
                <a:latin typeface="Calibri"/>
              </a:rPr>
              <a:t>dev</a:t>
            </a:r>
          </a:p>
        </p:txBody>
      </p:sp>
      <p:sp>
        <p:nvSpPr>
          <p:cNvPr id="14" name="Rectangle: Rounded Corners 1">
            <a:extLst>
              <a:ext uri="{FF2B5EF4-FFF2-40B4-BE49-F238E27FC236}">
                <a16:creationId xmlns:a16="http://schemas.microsoft.com/office/drawing/2014/main" id="{A9387A55-9631-D358-4E8A-2A4B13E66074}"/>
              </a:ext>
            </a:extLst>
          </p:cNvPr>
          <p:cNvSpPr/>
          <p:nvPr/>
        </p:nvSpPr>
        <p:spPr>
          <a:xfrm>
            <a:off x="214701" y="2680298"/>
            <a:ext cx="3990971" cy="226092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15" name="TextBox 2">
            <a:extLst>
              <a:ext uri="{FF2B5EF4-FFF2-40B4-BE49-F238E27FC236}">
                <a16:creationId xmlns:a16="http://schemas.microsoft.com/office/drawing/2014/main" id="{7F31595D-7A70-5545-B969-DC3154CB8084}"/>
              </a:ext>
            </a:extLst>
          </p:cNvPr>
          <p:cNvSpPr txBox="1"/>
          <p:nvPr/>
        </p:nvSpPr>
        <p:spPr>
          <a:xfrm>
            <a:off x="2542032" y="2833140"/>
            <a:ext cx="1660568" cy="19007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/deploy_pipeline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/online_service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/batch_service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/stream_service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/monitoring</a:t>
            </a:r>
          </a:p>
        </p:txBody>
      </p:sp>
      <p:pic>
        <p:nvPicPr>
          <p:cNvPr id="16" name="Picture 3" descr="A logo with a black background&#10;&#10;Description automatically generated">
            <a:extLst>
              <a:ext uri="{FF2B5EF4-FFF2-40B4-BE49-F238E27FC236}">
                <a16:creationId xmlns:a16="http://schemas.microsoft.com/office/drawing/2014/main" id="{DAA301D2-5AE7-DE85-70D9-A00DDCC1C89F}"/>
              </a:ext>
            </a:extLst>
          </p:cNvPr>
          <p:cNvPicPr>
            <a:picLocks noChangeAspect="1"/>
          </p:cNvPicPr>
          <p:nvPr/>
        </p:nvPicPr>
        <p:blipFill>
          <a:blip r:embed="rId2"/>
          <a:stretch>
            <a:fillRect/>
          </a:stretch>
        </p:blipFill>
        <p:spPr>
          <a:xfrm>
            <a:off x="87736" y="2532906"/>
            <a:ext cx="2627089" cy="1159669"/>
          </a:xfrm>
          <a:prstGeom prst="rect">
            <a:avLst/>
          </a:prstGeom>
          <a:noFill/>
          <a:ln cap="flat">
            <a:noFill/>
          </a:ln>
        </p:spPr>
      </p:pic>
      <p:sp>
        <p:nvSpPr>
          <p:cNvPr id="17" name="TextBox 4">
            <a:extLst>
              <a:ext uri="{FF2B5EF4-FFF2-40B4-BE49-F238E27FC236}">
                <a16:creationId xmlns:a16="http://schemas.microsoft.com/office/drawing/2014/main" id="{E903628A-B738-EFFF-1540-F5B6827CDE59}"/>
              </a:ext>
            </a:extLst>
          </p:cNvPr>
          <p:cNvSpPr txBox="1"/>
          <p:nvPr/>
        </p:nvSpPr>
        <p:spPr>
          <a:xfrm>
            <a:off x="445852" y="3491334"/>
            <a:ext cx="19692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IT Project</a:t>
            </a:r>
          </a:p>
        </p:txBody>
      </p:sp>
      <p:sp>
        <p:nvSpPr>
          <p:cNvPr id="18" name="Double Bracket 5">
            <a:extLst>
              <a:ext uri="{FF2B5EF4-FFF2-40B4-BE49-F238E27FC236}">
                <a16:creationId xmlns:a16="http://schemas.microsoft.com/office/drawing/2014/main" id="{434E71D8-6423-C405-CD38-E61DD88CA50A}"/>
              </a:ext>
            </a:extLst>
          </p:cNvPr>
          <p:cNvSpPr/>
          <p:nvPr/>
        </p:nvSpPr>
        <p:spPr>
          <a:xfrm>
            <a:off x="701161" y="3485034"/>
            <a:ext cx="1429518"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19" name="Picture 6">
            <a:extLst>
              <a:ext uri="{FF2B5EF4-FFF2-40B4-BE49-F238E27FC236}">
                <a16:creationId xmlns:a16="http://schemas.microsoft.com/office/drawing/2014/main" id="{BD95B010-6FC9-CE7C-4CDC-129C3183E87A}"/>
              </a:ext>
            </a:extLst>
          </p:cNvPr>
          <p:cNvPicPr>
            <a:picLocks noChangeAspect="1"/>
          </p:cNvPicPr>
          <p:nvPr/>
        </p:nvPicPr>
        <p:blipFill>
          <a:blip r:embed="rId3"/>
          <a:stretch>
            <a:fillRect/>
          </a:stretch>
        </p:blipFill>
        <p:spPr>
          <a:xfrm>
            <a:off x="636294" y="4064270"/>
            <a:ext cx="629930" cy="745263"/>
          </a:xfrm>
          <a:prstGeom prst="rect">
            <a:avLst/>
          </a:prstGeom>
          <a:noFill/>
          <a:ln cap="flat">
            <a:noFill/>
          </a:ln>
        </p:spPr>
      </p:pic>
      <p:sp>
        <p:nvSpPr>
          <p:cNvPr id="20" name="TextBox 7">
            <a:extLst>
              <a:ext uri="{FF2B5EF4-FFF2-40B4-BE49-F238E27FC236}">
                <a16:creationId xmlns:a16="http://schemas.microsoft.com/office/drawing/2014/main" id="{C88AADAF-CCA1-87FD-99D3-0AA35C61E586}"/>
              </a:ext>
            </a:extLst>
          </p:cNvPr>
          <p:cNvSpPr txBox="1"/>
          <p:nvPr/>
        </p:nvSpPr>
        <p:spPr>
          <a:xfrm>
            <a:off x="1254757" y="4182154"/>
            <a:ext cx="934873"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1" i="0" u="none" strike="noStrike" kern="1200" cap="none" spc="0" baseline="0">
                <a:solidFill>
                  <a:srgbClr val="000000"/>
                </a:solidFill>
                <a:uFillTx/>
                <a:latin typeface="Calibri"/>
              </a:rPr>
              <a:t>main</a:t>
            </a:r>
          </a:p>
        </p:txBody>
      </p:sp>
      <p:sp>
        <p:nvSpPr>
          <p:cNvPr id="21" name="Rectangle: Rounded Corners 1">
            <a:extLst>
              <a:ext uri="{FF2B5EF4-FFF2-40B4-BE49-F238E27FC236}">
                <a16:creationId xmlns:a16="http://schemas.microsoft.com/office/drawing/2014/main" id="{AF14318C-E554-4B51-1726-78E36ADB8B3E}"/>
              </a:ext>
            </a:extLst>
          </p:cNvPr>
          <p:cNvSpPr/>
          <p:nvPr/>
        </p:nvSpPr>
        <p:spPr>
          <a:xfrm>
            <a:off x="6096003" y="4001039"/>
            <a:ext cx="3990971" cy="2260927"/>
          </a:xfrm>
          <a:custGeom>
            <a:avLst/>
            <a:gdLst>
              <a:gd name="f0" fmla="val 10800000"/>
              <a:gd name="f1" fmla="val 5400000"/>
              <a:gd name="f2" fmla="val 16200000"/>
              <a:gd name="f3" fmla="val w"/>
              <a:gd name="f4" fmla="val h"/>
              <a:gd name="f5" fmla="val ss"/>
              <a:gd name="f6" fmla="val 0"/>
              <a:gd name="f7" fmla="*/ 5419351 1 1725033"/>
              <a:gd name="f8" fmla="val 45"/>
              <a:gd name="f9" fmla="val 1755"/>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w="38103" cap="flat">
            <a:solidFill>
              <a:srgbClr val="8FAAD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FFFFFF"/>
              </a:solidFill>
              <a:uFillTx/>
              <a:latin typeface="Calibri"/>
            </a:endParaRPr>
          </a:p>
        </p:txBody>
      </p:sp>
      <p:sp>
        <p:nvSpPr>
          <p:cNvPr id="22" name="TextBox 2">
            <a:extLst>
              <a:ext uri="{FF2B5EF4-FFF2-40B4-BE49-F238E27FC236}">
                <a16:creationId xmlns:a16="http://schemas.microsoft.com/office/drawing/2014/main" id="{2397B5C9-29E0-BABF-C6C4-47F705464EDE}"/>
              </a:ext>
            </a:extLst>
          </p:cNvPr>
          <p:cNvSpPr txBox="1"/>
          <p:nvPr/>
        </p:nvSpPr>
        <p:spPr>
          <a:xfrm>
            <a:off x="8423333" y="4153881"/>
            <a:ext cx="1660568" cy="19007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/online_service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0" cap="none" spc="0" baseline="0">
                <a:solidFill>
                  <a:srgbClr val="000000"/>
                </a:solidFill>
                <a:uFillTx/>
                <a:latin typeface="Calibri"/>
              </a:rPr>
              <a:t>   /rest-api</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  /react-app</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0" cap="none" spc="0" baseline="0">
                <a:solidFill>
                  <a:srgbClr val="000000"/>
                </a:solidFill>
                <a:uFillTx/>
                <a:latin typeface="Calibri"/>
              </a:rPr>
              <a:t>/batch_service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de-CH" sz="1600" b="0" i="0" u="none" strike="noStrike" kern="1200" cap="none" spc="0" baseline="0">
                <a:solidFill>
                  <a:srgbClr val="000000"/>
                </a:solidFill>
                <a:uFillTx/>
                <a:latin typeface="Calibri"/>
              </a:rPr>
              <a:t>/stream_service</a:t>
            </a:r>
          </a:p>
        </p:txBody>
      </p:sp>
      <p:pic>
        <p:nvPicPr>
          <p:cNvPr id="23" name="Picture 3" descr="A logo with a black background&#10;&#10;Description automatically generated">
            <a:extLst>
              <a:ext uri="{FF2B5EF4-FFF2-40B4-BE49-F238E27FC236}">
                <a16:creationId xmlns:a16="http://schemas.microsoft.com/office/drawing/2014/main" id="{5D22B5CB-C408-5D14-AEA9-3446E0A37632}"/>
              </a:ext>
            </a:extLst>
          </p:cNvPr>
          <p:cNvPicPr>
            <a:picLocks noChangeAspect="1"/>
          </p:cNvPicPr>
          <p:nvPr/>
        </p:nvPicPr>
        <p:blipFill>
          <a:blip r:embed="rId2"/>
          <a:stretch>
            <a:fillRect/>
          </a:stretch>
        </p:blipFill>
        <p:spPr>
          <a:xfrm>
            <a:off x="5969038" y="3853647"/>
            <a:ext cx="2627089" cy="1159669"/>
          </a:xfrm>
          <a:prstGeom prst="rect">
            <a:avLst/>
          </a:prstGeom>
          <a:noFill/>
          <a:ln cap="flat">
            <a:noFill/>
          </a:ln>
        </p:spPr>
      </p:pic>
      <p:sp>
        <p:nvSpPr>
          <p:cNvPr id="24" name="TextBox 4">
            <a:extLst>
              <a:ext uri="{FF2B5EF4-FFF2-40B4-BE49-F238E27FC236}">
                <a16:creationId xmlns:a16="http://schemas.microsoft.com/office/drawing/2014/main" id="{C526102C-11AD-D94A-7692-3552CCC6298D}"/>
              </a:ext>
            </a:extLst>
          </p:cNvPr>
          <p:cNvSpPr txBox="1"/>
          <p:nvPr/>
        </p:nvSpPr>
        <p:spPr>
          <a:xfrm>
            <a:off x="6363446" y="4640287"/>
            <a:ext cx="1838254"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1200" cap="none" spc="0" baseline="0">
                <a:solidFill>
                  <a:srgbClr val="000000"/>
                </a:solidFill>
                <a:uFillTx/>
                <a:latin typeface="Calibri"/>
              </a:rPr>
              <a:t>ML App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400" b="0" i="0" u="none" strike="noStrike" kern="0" cap="none" spc="0" baseline="0">
                <a:solidFill>
                  <a:srgbClr val="000000"/>
                </a:solidFill>
                <a:uFillTx/>
                <a:latin typeface="Calibri"/>
              </a:rPr>
              <a:t>Prototype</a:t>
            </a:r>
            <a:endParaRPr lang="de-CH" sz="2400" b="0" i="0" u="none" strike="noStrike" kern="1200" cap="none" spc="0" baseline="0">
              <a:solidFill>
                <a:srgbClr val="000000"/>
              </a:solidFill>
              <a:uFillTx/>
              <a:latin typeface="Calibri"/>
            </a:endParaRPr>
          </a:p>
        </p:txBody>
      </p:sp>
      <p:sp>
        <p:nvSpPr>
          <p:cNvPr id="25" name="Double Bracket 5">
            <a:extLst>
              <a:ext uri="{FF2B5EF4-FFF2-40B4-BE49-F238E27FC236}">
                <a16:creationId xmlns:a16="http://schemas.microsoft.com/office/drawing/2014/main" id="{810F38A2-FD33-8FB8-10D2-834BFBB6E74D}"/>
              </a:ext>
            </a:extLst>
          </p:cNvPr>
          <p:cNvSpPr/>
          <p:nvPr/>
        </p:nvSpPr>
        <p:spPr>
          <a:xfrm>
            <a:off x="6466682" y="4807393"/>
            <a:ext cx="1631801" cy="516005"/>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9 1 100000"/>
              <a:gd name="f31" fmla="+- f21 0 f30"/>
              <a:gd name="f32" fmla="+- f22 0 f30"/>
              <a:gd name="f33" fmla="*/ f30 29289 1"/>
              <a:gd name="f34" fmla="*/ f30 f18 1"/>
              <a:gd name="f35" fmla="*/ f33 1 100000"/>
              <a:gd name="f36" fmla="*/ f31 f18 1"/>
              <a:gd name="f37" fmla="*/ f32 f18 1"/>
              <a:gd name="f38" fmla="+- f21 0 f35"/>
              <a:gd name="f39" fmla="+- f22 0 f35"/>
              <a:gd name="f40" fmla="*/ f35 f18 1"/>
              <a:gd name="f41" fmla="*/ f38 f18 1"/>
              <a:gd name="f42" fmla="*/ f39 f18 1"/>
            </a:gdLst>
            <a:ahLst/>
            <a:cxnLst>
              <a:cxn ang="3cd4">
                <a:pos x="hc" y="t"/>
              </a:cxn>
              <a:cxn ang="0">
                <a:pos x="r" y="vc"/>
              </a:cxn>
              <a:cxn ang="cd4">
                <a:pos x="hc" y="b"/>
              </a:cxn>
              <a:cxn ang="cd2">
                <a:pos x="l" y="vc"/>
              </a:cxn>
            </a:cxnLst>
            <a:rect l="f40" t="f40" r="f41" b="f42"/>
            <a:pathLst>
              <a:path stroke="0">
                <a:moveTo>
                  <a:pt x="f23" y="f34"/>
                </a:moveTo>
                <a:arcTo wR="f34" hR="f34" stAng="f0" swAng="f1"/>
                <a:lnTo>
                  <a:pt x="f36" y="f23"/>
                </a:lnTo>
                <a:arcTo wR="f34" hR="f34" stAng="f2" swAng="f1"/>
                <a:lnTo>
                  <a:pt x="f26" y="f37"/>
                </a:lnTo>
                <a:arcTo wR="f34" hR="f34" stAng="f6" swAng="f1"/>
                <a:lnTo>
                  <a:pt x="f34" y="f27"/>
                </a:lnTo>
                <a:arcTo wR="f34" hR="f34" stAng="f1" swAng="f1"/>
                <a:close/>
              </a:path>
              <a:path fill="none">
                <a:moveTo>
                  <a:pt x="f34" y="f27"/>
                </a:moveTo>
                <a:arcTo wR="f34" hR="f34" stAng="f1" swAng="f1"/>
                <a:lnTo>
                  <a:pt x="f23" y="f34"/>
                </a:lnTo>
                <a:arcTo wR="f34" hR="f34" stAng="f0" swAng="f1"/>
                <a:moveTo>
                  <a:pt x="f36" y="f23"/>
                </a:moveTo>
                <a:arcTo wR="f34" hR="f34" stAng="f2" swAng="f1"/>
                <a:lnTo>
                  <a:pt x="f26" y="f37"/>
                </a:lnTo>
                <a:arcTo wR="f34" hR="f34" stAng="f6" swAng="f1"/>
              </a:path>
            </a:pathLst>
          </a:custGeom>
          <a:noFill/>
          <a:ln w="38103" cap="flat">
            <a:solidFill>
              <a:srgbClr val="4472C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CH" sz="1800" b="0" i="0" u="none" strike="noStrike" kern="1200" cap="none" spc="0" baseline="0">
              <a:solidFill>
                <a:srgbClr val="000000"/>
              </a:solidFill>
              <a:uFillTx/>
              <a:latin typeface="Calibri"/>
            </a:endParaRPr>
          </a:p>
        </p:txBody>
      </p:sp>
      <p:pic>
        <p:nvPicPr>
          <p:cNvPr id="26" name="Picture 6">
            <a:extLst>
              <a:ext uri="{FF2B5EF4-FFF2-40B4-BE49-F238E27FC236}">
                <a16:creationId xmlns:a16="http://schemas.microsoft.com/office/drawing/2014/main" id="{D986FA2C-D3DC-2280-3A4C-F78EEEFFBA6E}"/>
              </a:ext>
            </a:extLst>
          </p:cNvPr>
          <p:cNvPicPr>
            <a:picLocks noChangeAspect="1"/>
          </p:cNvPicPr>
          <p:nvPr/>
        </p:nvPicPr>
        <p:blipFill>
          <a:blip r:embed="rId3"/>
          <a:stretch>
            <a:fillRect/>
          </a:stretch>
        </p:blipFill>
        <p:spPr>
          <a:xfrm>
            <a:off x="6517596" y="5385011"/>
            <a:ext cx="629930" cy="745263"/>
          </a:xfrm>
          <a:prstGeom prst="rect">
            <a:avLst/>
          </a:prstGeom>
          <a:noFill/>
          <a:ln cap="flat">
            <a:noFill/>
          </a:ln>
        </p:spPr>
      </p:pic>
      <p:sp>
        <p:nvSpPr>
          <p:cNvPr id="27" name="TextBox 7">
            <a:extLst>
              <a:ext uri="{FF2B5EF4-FFF2-40B4-BE49-F238E27FC236}">
                <a16:creationId xmlns:a16="http://schemas.microsoft.com/office/drawing/2014/main" id="{E3E886C0-82D4-F354-613F-AC3A63447CAA}"/>
              </a:ext>
            </a:extLst>
          </p:cNvPr>
          <p:cNvSpPr txBox="1"/>
          <p:nvPr/>
        </p:nvSpPr>
        <p:spPr>
          <a:xfrm>
            <a:off x="7136059" y="5502895"/>
            <a:ext cx="934873"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CH" sz="2800" b="1" i="0" u="none" strike="noStrike" kern="1200" cap="none" spc="0" baseline="0">
                <a:solidFill>
                  <a:srgbClr val="000000"/>
                </a:solidFill>
                <a:uFillTx/>
                <a:latin typeface="Calibri"/>
              </a:rPr>
              <a:t>main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6473</Words>
  <Application>Microsoft Office PowerPoint</Application>
  <PresentationFormat>Widescreen</PresentationFormat>
  <Paragraphs>999</Paragraphs>
  <Slides>47</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 (Body)</vt:lpstr>
      <vt:lpstr>Calibri (Body)</vt:lpstr>
      <vt:lpstr>Aharoni</vt:lpstr>
      <vt:lpstr>Aptos SemiBold</vt:lpstr>
      <vt:lpstr>Arial</vt:lpstr>
      <vt:lpstr>Calibri</vt:lpstr>
      <vt:lpstr>Calibri Light</vt:lpstr>
      <vt:lpstr>Walbaum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dc:creator>
  <cp:lastModifiedBy>e18705</cp:lastModifiedBy>
  <cp:revision>132</cp:revision>
  <dcterms:created xsi:type="dcterms:W3CDTF">2023-07-23T15:17:29Z</dcterms:created>
  <dcterms:modified xsi:type="dcterms:W3CDTF">2024-02-25T18:48:25Z</dcterms:modified>
</cp:coreProperties>
</file>